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4"/>
  </p:notesMasterIdLst>
  <p:sldIdLst>
    <p:sldId id="256" r:id="rId2"/>
    <p:sldId id="306" r:id="rId3"/>
    <p:sldId id="307" r:id="rId4"/>
    <p:sldId id="309" r:id="rId5"/>
    <p:sldId id="308" r:id="rId6"/>
    <p:sldId id="262" r:id="rId7"/>
    <p:sldId id="263" r:id="rId8"/>
    <p:sldId id="310" r:id="rId9"/>
    <p:sldId id="311" r:id="rId10"/>
    <p:sldId id="312" r:id="rId11"/>
    <p:sldId id="313" r:id="rId12"/>
    <p:sldId id="314" r:id="rId13"/>
    <p:sldId id="315" r:id="rId14"/>
    <p:sldId id="316" r:id="rId15"/>
    <p:sldId id="317" r:id="rId16"/>
    <p:sldId id="352" r:id="rId17"/>
    <p:sldId id="331" r:id="rId18"/>
    <p:sldId id="332" r:id="rId19"/>
    <p:sldId id="319" r:id="rId20"/>
    <p:sldId id="320" r:id="rId21"/>
    <p:sldId id="321" r:id="rId22"/>
    <p:sldId id="322" r:id="rId23"/>
    <p:sldId id="323" r:id="rId24"/>
    <p:sldId id="324" r:id="rId25"/>
    <p:sldId id="353" r:id="rId26"/>
    <p:sldId id="326" r:id="rId27"/>
    <p:sldId id="327" r:id="rId28"/>
    <p:sldId id="354" r:id="rId29"/>
    <p:sldId id="328" r:id="rId30"/>
    <p:sldId id="329" r:id="rId31"/>
    <p:sldId id="330" r:id="rId32"/>
    <p:sldId id="333" r:id="rId33"/>
    <p:sldId id="334" r:id="rId34"/>
    <p:sldId id="335" r:id="rId35"/>
    <p:sldId id="336" r:id="rId36"/>
    <p:sldId id="337" r:id="rId37"/>
    <p:sldId id="339" r:id="rId38"/>
    <p:sldId id="338" r:id="rId39"/>
    <p:sldId id="355" r:id="rId40"/>
    <p:sldId id="340" r:id="rId41"/>
    <p:sldId id="341" r:id="rId42"/>
    <p:sldId id="342" r:id="rId43"/>
    <p:sldId id="343" r:id="rId44"/>
    <p:sldId id="356" r:id="rId45"/>
    <p:sldId id="344" r:id="rId46"/>
    <p:sldId id="345" r:id="rId47"/>
    <p:sldId id="346" r:id="rId48"/>
    <p:sldId id="347" r:id="rId49"/>
    <p:sldId id="348" r:id="rId50"/>
    <p:sldId id="349" r:id="rId51"/>
    <p:sldId id="350" r:id="rId52"/>
    <p:sldId id="351" r:id="rId53"/>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99" autoAdjust="0"/>
    <p:restoredTop sz="94667" autoAdjust="0"/>
  </p:normalViewPr>
  <p:slideViewPr>
    <p:cSldViewPr>
      <p:cViewPr>
        <p:scale>
          <a:sx n="77" d="100"/>
          <a:sy n="77" d="100"/>
        </p:scale>
        <p:origin x="-1170" y="25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37B6687-B3F2-426E-BE59-5365C3FF453D}" type="datetimeFigureOut">
              <a:rPr lang="es-ES" smtClean="0"/>
              <a:t>23/07/2013</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AB75305-CAB3-49E9-BB6D-A9A631B3D361}" type="slidenum">
              <a:rPr lang="es-ES" smtClean="0"/>
              <a:t>‹Nº›</a:t>
            </a:fld>
            <a:endParaRPr lang="es-ES"/>
          </a:p>
        </p:txBody>
      </p:sp>
    </p:spTree>
    <p:extLst>
      <p:ext uri="{BB962C8B-B14F-4D97-AF65-F5344CB8AC3E}">
        <p14:creationId xmlns:p14="http://schemas.microsoft.com/office/powerpoint/2010/main" val="42572253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B501673-3E8C-4892-9865-C82EDDDF5D75}" type="slidenum">
              <a:rPr lang="es-ES" smtClean="0"/>
              <a:pPr fontAlgn="base">
                <a:spcBef>
                  <a:spcPct val="0"/>
                </a:spcBef>
                <a:spcAft>
                  <a:spcPct val="0"/>
                </a:spcAft>
                <a:defRPr/>
              </a:pPr>
              <a:t>6</a:t>
            </a:fld>
            <a:endParaRPr lang="es-ES" smtClean="0"/>
          </a:p>
        </p:txBody>
      </p:sp>
      <p:sp>
        <p:nvSpPr>
          <p:cNvPr id="57347" name="Rectangle 2"/>
          <p:cNvSpPr>
            <a:spLocks noGrp="1" noRot="1" noChangeAspect="1" noChangeArrowheads="1" noTextEdit="1"/>
          </p:cNvSpPr>
          <p:nvPr>
            <p:ph type="sldImg"/>
          </p:nvPr>
        </p:nvSpPr>
        <p:spPr bwMode="auto">
          <a:xfrm>
            <a:off x="1130300" y="701675"/>
            <a:ext cx="4584700" cy="344011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8" name="Rectangle 3"/>
          <p:cNvSpPr>
            <a:spLocks noGrp="1" noChangeArrowheads="1"/>
          </p:cNvSpPr>
          <p:nvPr>
            <p:ph type="body" idx="1"/>
          </p:nvPr>
        </p:nvSpPr>
        <p:spPr bwMode="auto">
          <a:xfrm>
            <a:off x="922338" y="4352925"/>
            <a:ext cx="4997450" cy="4140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A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102229E-2887-484C-AEBE-C11BC793C9FB}" type="slidenum">
              <a:rPr lang="es-ES" smtClean="0"/>
              <a:pPr fontAlgn="base">
                <a:spcBef>
                  <a:spcPct val="0"/>
                </a:spcBef>
                <a:spcAft>
                  <a:spcPct val="0"/>
                </a:spcAft>
                <a:defRPr/>
              </a:pPr>
              <a:t>7</a:t>
            </a:fld>
            <a:endParaRPr lang="es-ES" smtClean="0"/>
          </a:p>
        </p:txBody>
      </p:sp>
      <p:sp>
        <p:nvSpPr>
          <p:cNvPr id="58371" name="Rectangle 2"/>
          <p:cNvSpPr>
            <a:spLocks noGrp="1" noRot="1" noChangeAspect="1" noChangeArrowheads="1" noTextEdit="1"/>
          </p:cNvSpPr>
          <p:nvPr>
            <p:ph type="sldImg"/>
          </p:nvPr>
        </p:nvSpPr>
        <p:spPr bwMode="auto">
          <a:xfrm>
            <a:off x="1130300" y="701675"/>
            <a:ext cx="4584700" cy="344011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2" name="Rectangle 3"/>
          <p:cNvSpPr>
            <a:spLocks noGrp="1" noChangeArrowheads="1"/>
          </p:cNvSpPr>
          <p:nvPr>
            <p:ph type="body" idx="1"/>
          </p:nvPr>
        </p:nvSpPr>
        <p:spPr bwMode="auto">
          <a:xfrm>
            <a:off x="922338" y="4352925"/>
            <a:ext cx="4997450" cy="4140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A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3E3EDE4B-F03D-4935-92D3-D8294FDEA30F}" type="datetimeFigureOut">
              <a:rPr lang="es-CO" smtClean="0"/>
              <a:t>23/07/2013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DC546C75-0B6A-472E-AA56-B04ABED656F5}" type="slidenum">
              <a:rPr lang="es-CO" smtClean="0"/>
              <a:t>‹Nº›</a:t>
            </a:fld>
            <a:endParaRPr lang="es-CO"/>
          </a:p>
        </p:txBody>
      </p:sp>
    </p:spTree>
    <p:extLst>
      <p:ext uri="{BB962C8B-B14F-4D97-AF65-F5344CB8AC3E}">
        <p14:creationId xmlns:p14="http://schemas.microsoft.com/office/powerpoint/2010/main" val="7772346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3E3EDE4B-F03D-4935-92D3-D8294FDEA30F}" type="datetimeFigureOut">
              <a:rPr lang="es-CO" smtClean="0"/>
              <a:t>23/07/2013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DC546C75-0B6A-472E-AA56-B04ABED656F5}" type="slidenum">
              <a:rPr lang="es-CO" smtClean="0"/>
              <a:t>‹Nº›</a:t>
            </a:fld>
            <a:endParaRPr lang="es-CO"/>
          </a:p>
        </p:txBody>
      </p:sp>
    </p:spTree>
    <p:extLst>
      <p:ext uri="{BB962C8B-B14F-4D97-AF65-F5344CB8AC3E}">
        <p14:creationId xmlns:p14="http://schemas.microsoft.com/office/powerpoint/2010/main" val="42151228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3E3EDE4B-F03D-4935-92D3-D8294FDEA30F}" type="datetimeFigureOut">
              <a:rPr lang="es-CO" smtClean="0"/>
              <a:t>23/07/2013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DC546C75-0B6A-472E-AA56-B04ABED656F5}" type="slidenum">
              <a:rPr lang="es-CO" smtClean="0"/>
              <a:t>‹Nº›</a:t>
            </a:fld>
            <a:endParaRPr lang="es-CO"/>
          </a:p>
        </p:txBody>
      </p:sp>
    </p:spTree>
    <p:extLst>
      <p:ext uri="{BB962C8B-B14F-4D97-AF65-F5344CB8AC3E}">
        <p14:creationId xmlns:p14="http://schemas.microsoft.com/office/powerpoint/2010/main" val="7104193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ítulo, text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457200"/>
            <a:ext cx="8229600" cy="1371600"/>
          </a:xfrm>
        </p:spPr>
        <p:txBody>
          <a:bodyPr/>
          <a:lstStyle/>
          <a:p>
            <a:r>
              <a:rPr lang="es-ES" smtClean="0"/>
              <a:t>Haga clic para modificar el estilo de título del patrón</a:t>
            </a:r>
            <a:endParaRPr lang="es-ES"/>
          </a:p>
        </p:txBody>
      </p:sp>
      <p:sp>
        <p:nvSpPr>
          <p:cNvPr id="3" name="2 Marcador de texto"/>
          <p:cNvSpPr>
            <a:spLocks noGrp="1"/>
          </p:cNvSpPr>
          <p:nvPr>
            <p:ph type="body" sz="half" idx="1"/>
          </p:nvPr>
        </p:nvSpPr>
        <p:spPr>
          <a:xfrm>
            <a:off x="457200" y="1981200"/>
            <a:ext cx="4038600" cy="38862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981200"/>
            <a:ext cx="4038600" cy="38862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Rectangle 2"/>
          <p:cNvSpPr>
            <a:spLocks noGrp="1" noChangeArrowheads="1"/>
          </p:cNvSpPr>
          <p:nvPr>
            <p:ph type="ftr" sz="quarter" idx="10"/>
          </p:nvPr>
        </p:nvSpPr>
        <p:spPr/>
        <p:txBody>
          <a:bodyPr/>
          <a:lstStyle>
            <a:lvl1pPr>
              <a:defRPr/>
            </a:lvl1pPr>
          </a:lstStyle>
          <a:p>
            <a:pPr>
              <a:defRPr/>
            </a:pPr>
            <a:endParaRPr lang="es-ES"/>
          </a:p>
        </p:txBody>
      </p:sp>
      <p:sp>
        <p:nvSpPr>
          <p:cNvPr id="6" name="Rectangle 3"/>
          <p:cNvSpPr>
            <a:spLocks noGrp="1" noChangeArrowheads="1"/>
          </p:cNvSpPr>
          <p:nvPr>
            <p:ph type="sldNum" sz="quarter" idx="11"/>
          </p:nvPr>
        </p:nvSpPr>
        <p:spPr/>
        <p:txBody>
          <a:bodyPr/>
          <a:lstStyle>
            <a:lvl1pPr>
              <a:defRPr/>
            </a:lvl1pPr>
          </a:lstStyle>
          <a:p>
            <a:pPr>
              <a:defRPr/>
            </a:pPr>
            <a:fld id="{82BFC62D-3485-401E-AD2D-476919302D6E}" type="slidenum">
              <a:rPr lang="es-ES"/>
              <a:pPr>
                <a:defRPr/>
              </a:pPr>
              <a:t>‹Nº›</a:t>
            </a:fld>
            <a:endParaRPr lang="es-ES"/>
          </a:p>
        </p:txBody>
      </p:sp>
      <p:sp>
        <p:nvSpPr>
          <p:cNvPr id="7" name="Rectangle 16"/>
          <p:cNvSpPr>
            <a:spLocks noGrp="1" noChangeArrowheads="1"/>
          </p:cNvSpPr>
          <p:nvPr>
            <p:ph type="dt" sz="half" idx="12"/>
          </p:nvPr>
        </p:nvSpPr>
        <p:spPr/>
        <p:txBody>
          <a:bodyPr/>
          <a:lstStyle>
            <a:lvl1pPr>
              <a:defRPr/>
            </a:lvl1pPr>
          </a:lstStyle>
          <a:p>
            <a:pPr>
              <a:defRPr/>
            </a:pPr>
            <a:endParaRPr lang="es-ES"/>
          </a:p>
        </p:txBody>
      </p:sp>
    </p:spTree>
    <p:extLst>
      <p:ext uri="{BB962C8B-B14F-4D97-AF65-F5344CB8AC3E}">
        <p14:creationId xmlns:p14="http://schemas.microsoft.com/office/powerpoint/2010/main" val="9263366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3E3EDE4B-F03D-4935-92D3-D8294FDEA30F}" type="datetimeFigureOut">
              <a:rPr lang="es-CO" smtClean="0"/>
              <a:t>23/07/2013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DC546C75-0B6A-472E-AA56-B04ABED656F5}" type="slidenum">
              <a:rPr lang="es-CO" smtClean="0"/>
              <a:t>‹Nº›</a:t>
            </a:fld>
            <a:endParaRPr lang="es-CO"/>
          </a:p>
        </p:txBody>
      </p:sp>
    </p:spTree>
    <p:extLst>
      <p:ext uri="{BB962C8B-B14F-4D97-AF65-F5344CB8AC3E}">
        <p14:creationId xmlns:p14="http://schemas.microsoft.com/office/powerpoint/2010/main" val="37449007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3E3EDE4B-F03D-4935-92D3-D8294FDEA30F}" type="datetimeFigureOut">
              <a:rPr lang="es-CO" smtClean="0"/>
              <a:t>23/07/2013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DC546C75-0B6A-472E-AA56-B04ABED656F5}" type="slidenum">
              <a:rPr lang="es-CO" smtClean="0"/>
              <a:t>‹Nº›</a:t>
            </a:fld>
            <a:endParaRPr lang="es-CO"/>
          </a:p>
        </p:txBody>
      </p:sp>
    </p:spTree>
    <p:extLst>
      <p:ext uri="{BB962C8B-B14F-4D97-AF65-F5344CB8AC3E}">
        <p14:creationId xmlns:p14="http://schemas.microsoft.com/office/powerpoint/2010/main" val="4693742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3E3EDE4B-F03D-4935-92D3-D8294FDEA30F}" type="datetimeFigureOut">
              <a:rPr lang="es-CO" smtClean="0"/>
              <a:t>23/07/2013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DC546C75-0B6A-472E-AA56-B04ABED656F5}" type="slidenum">
              <a:rPr lang="es-CO" smtClean="0"/>
              <a:t>‹Nº›</a:t>
            </a:fld>
            <a:endParaRPr lang="es-CO"/>
          </a:p>
        </p:txBody>
      </p:sp>
    </p:spTree>
    <p:extLst>
      <p:ext uri="{BB962C8B-B14F-4D97-AF65-F5344CB8AC3E}">
        <p14:creationId xmlns:p14="http://schemas.microsoft.com/office/powerpoint/2010/main" val="5219915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3E3EDE4B-F03D-4935-92D3-D8294FDEA30F}" type="datetimeFigureOut">
              <a:rPr lang="es-CO" smtClean="0"/>
              <a:t>23/07/2013</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DC546C75-0B6A-472E-AA56-B04ABED656F5}" type="slidenum">
              <a:rPr lang="es-CO" smtClean="0"/>
              <a:t>‹Nº›</a:t>
            </a:fld>
            <a:endParaRPr lang="es-CO"/>
          </a:p>
        </p:txBody>
      </p:sp>
    </p:spTree>
    <p:extLst>
      <p:ext uri="{BB962C8B-B14F-4D97-AF65-F5344CB8AC3E}">
        <p14:creationId xmlns:p14="http://schemas.microsoft.com/office/powerpoint/2010/main" val="37163975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3E3EDE4B-F03D-4935-92D3-D8294FDEA30F}" type="datetimeFigureOut">
              <a:rPr lang="es-CO" smtClean="0"/>
              <a:t>23/07/2013</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DC546C75-0B6A-472E-AA56-B04ABED656F5}" type="slidenum">
              <a:rPr lang="es-CO" smtClean="0"/>
              <a:t>‹Nº›</a:t>
            </a:fld>
            <a:endParaRPr lang="es-CO"/>
          </a:p>
        </p:txBody>
      </p:sp>
    </p:spTree>
    <p:extLst>
      <p:ext uri="{BB962C8B-B14F-4D97-AF65-F5344CB8AC3E}">
        <p14:creationId xmlns:p14="http://schemas.microsoft.com/office/powerpoint/2010/main" val="33007773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3E3EDE4B-F03D-4935-92D3-D8294FDEA30F}" type="datetimeFigureOut">
              <a:rPr lang="es-CO" smtClean="0"/>
              <a:t>23/07/2013</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DC546C75-0B6A-472E-AA56-B04ABED656F5}" type="slidenum">
              <a:rPr lang="es-CO" smtClean="0"/>
              <a:t>‹Nº›</a:t>
            </a:fld>
            <a:endParaRPr lang="es-CO"/>
          </a:p>
        </p:txBody>
      </p:sp>
    </p:spTree>
    <p:extLst>
      <p:ext uri="{BB962C8B-B14F-4D97-AF65-F5344CB8AC3E}">
        <p14:creationId xmlns:p14="http://schemas.microsoft.com/office/powerpoint/2010/main" val="3614225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E3EDE4B-F03D-4935-92D3-D8294FDEA30F}" type="datetimeFigureOut">
              <a:rPr lang="es-CO" smtClean="0"/>
              <a:t>23/07/2013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DC546C75-0B6A-472E-AA56-B04ABED656F5}" type="slidenum">
              <a:rPr lang="es-CO" smtClean="0"/>
              <a:t>‹Nº›</a:t>
            </a:fld>
            <a:endParaRPr lang="es-CO"/>
          </a:p>
        </p:txBody>
      </p:sp>
    </p:spTree>
    <p:extLst>
      <p:ext uri="{BB962C8B-B14F-4D97-AF65-F5344CB8AC3E}">
        <p14:creationId xmlns:p14="http://schemas.microsoft.com/office/powerpoint/2010/main" val="23303978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s-CO"/>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E3EDE4B-F03D-4935-92D3-D8294FDEA30F}" type="datetimeFigureOut">
              <a:rPr lang="es-CO" smtClean="0"/>
              <a:t>23/07/2013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DC546C75-0B6A-472E-AA56-B04ABED656F5}" type="slidenum">
              <a:rPr lang="es-CO" smtClean="0"/>
              <a:t>‹Nº›</a:t>
            </a:fld>
            <a:endParaRPr lang="es-CO"/>
          </a:p>
        </p:txBody>
      </p:sp>
    </p:spTree>
    <p:extLst>
      <p:ext uri="{BB962C8B-B14F-4D97-AF65-F5344CB8AC3E}">
        <p14:creationId xmlns:p14="http://schemas.microsoft.com/office/powerpoint/2010/main" val="38833498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3EDE4B-F03D-4935-92D3-D8294FDEA30F}" type="datetimeFigureOut">
              <a:rPr lang="es-CO" smtClean="0"/>
              <a:t>23/07/2013</a:t>
            </a:fld>
            <a:endParaRPr lang="es-CO"/>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546C75-0B6A-472E-AA56-B04ABED656F5}" type="slidenum">
              <a:rPr lang="es-CO" smtClean="0"/>
              <a:t>‹Nº›</a:t>
            </a:fld>
            <a:endParaRPr lang="es-CO"/>
          </a:p>
        </p:txBody>
      </p:sp>
    </p:spTree>
    <p:extLst>
      <p:ext uri="{BB962C8B-B14F-4D97-AF65-F5344CB8AC3E}">
        <p14:creationId xmlns:p14="http://schemas.microsoft.com/office/powerpoint/2010/main" val="39734136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www.soluciones.com/"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hyperlink" Target="http://www.journal/prevenci&#243;n/volumen3/"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8818095" cy="6858000"/>
          </a:xfrm>
          <a:prstGeom prst="rect">
            <a:avLst/>
          </a:prstGeom>
          <a:ln>
            <a:noFill/>
          </a:ln>
          <a:effectLst>
            <a:outerShdw blurRad="292100" dist="139700" dir="2700000" algn="tl" rotWithShape="0">
              <a:srgbClr val="333333">
                <a:alpha val="65000"/>
              </a:srgbClr>
            </a:outerShdw>
          </a:effectLst>
        </p:spPr>
      </p:pic>
      <p:sp>
        <p:nvSpPr>
          <p:cNvPr id="3" name="2 CuadroTexto"/>
          <p:cNvSpPr txBox="1"/>
          <p:nvPr/>
        </p:nvSpPr>
        <p:spPr>
          <a:xfrm>
            <a:off x="3347864" y="836712"/>
            <a:ext cx="184731" cy="369332"/>
          </a:xfrm>
          <a:prstGeom prst="rect">
            <a:avLst/>
          </a:prstGeom>
          <a:noFill/>
        </p:spPr>
        <p:txBody>
          <a:bodyPr wrap="none" rtlCol="0">
            <a:spAutoFit/>
          </a:bodyPr>
          <a:lstStyle/>
          <a:p>
            <a:endParaRPr lang="es-ES" dirty="0"/>
          </a:p>
        </p:txBody>
      </p:sp>
      <p:sp>
        <p:nvSpPr>
          <p:cNvPr id="7" name="Text Box 10"/>
          <p:cNvSpPr txBox="1">
            <a:spLocks noChangeArrowheads="1"/>
          </p:cNvSpPr>
          <p:nvPr/>
        </p:nvSpPr>
        <p:spPr bwMode="auto">
          <a:xfrm>
            <a:off x="279102" y="1556792"/>
            <a:ext cx="856932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s-ES" sz="4000" dirty="0">
                <a:latin typeface="Garamond" pitchFamily="18" charset="0"/>
                <a:cs typeface="Tahoma" pitchFamily="34" charset="0"/>
              </a:rPr>
              <a:t>UNIDAD DE BIBLIOTECA</a:t>
            </a:r>
          </a:p>
        </p:txBody>
      </p:sp>
      <p:sp>
        <p:nvSpPr>
          <p:cNvPr id="8" name="7 Rectángulo"/>
          <p:cNvSpPr/>
          <p:nvPr/>
        </p:nvSpPr>
        <p:spPr>
          <a:xfrm>
            <a:off x="3059832" y="2636912"/>
            <a:ext cx="3096344" cy="523220"/>
          </a:xfrm>
          <a:prstGeom prst="rect">
            <a:avLst/>
          </a:prstGeom>
        </p:spPr>
        <p:txBody>
          <a:bodyPr wrap="square">
            <a:spAutoFit/>
          </a:bodyPr>
          <a:lstStyle/>
          <a:p>
            <a:pPr algn="ctr"/>
            <a:r>
              <a:rPr lang="es-ES" sz="2800" dirty="0">
                <a:latin typeface="Garamond" pitchFamily="18" charset="0"/>
              </a:rPr>
              <a:t>NORMAS APA</a:t>
            </a:r>
            <a:endParaRPr lang="es-ES" sz="2800" dirty="0"/>
          </a:p>
        </p:txBody>
      </p:sp>
      <p:sp>
        <p:nvSpPr>
          <p:cNvPr id="9" name="8 Rectángulo"/>
          <p:cNvSpPr/>
          <p:nvPr/>
        </p:nvSpPr>
        <p:spPr>
          <a:xfrm>
            <a:off x="2051720" y="4149080"/>
            <a:ext cx="5832648" cy="1938992"/>
          </a:xfrm>
          <a:prstGeom prst="rect">
            <a:avLst/>
          </a:prstGeom>
        </p:spPr>
        <p:txBody>
          <a:bodyPr wrap="square">
            <a:spAutoFit/>
          </a:bodyPr>
          <a:lstStyle/>
          <a:p>
            <a:pPr>
              <a:lnSpc>
                <a:spcPct val="150000"/>
              </a:lnSpc>
            </a:pPr>
            <a:r>
              <a:rPr lang="es-ES" sz="2000" dirty="0">
                <a:latin typeface="Garamond" pitchFamily="18" charset="0"/>
              </a:rPr>
              <a:t>NORMAS DE PRESENTACIÓN PARA TRABAJOS  ESCRITOS (SEMINARIOS DE GRADO, PASANTIAS, MONOGRAFÍAS, TESIS, Y OTROS TRABAJOS)</a:t>
            </a:r>
          </a:p>
        </p:txBody>
      </p:sp>
    </p:spTree>
    <p:extLst>
      <p:ext uri="{BB962C8B-B14F-4D97-AF65-F5344CB8AC3E}">
        <p14:creationId xmlns:p14="http://schemas.microsoft.com/office/powerpoint/2010/main" val="33673969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0528" y="0"/>
            <a:ext cx="8647628" cy="6857999"/>
          </a:xfrm>
          <a:prstGeom prst="rect">
            <a:avLst/>
          </a:prstGeom>
          <a:ln>
            <a:noFill/>
          </a:ln>
          <a:effectLst>
            <a:outerShdw blurRad="292100" dist="139700" dir="2700000" algn="tl" rotWithShape="0">
              <a:srgbClr val="333333">
                <a:alpha val="65000"/>
              </a:srgbClr>
            </a:outerShdw>
          </a:effectLst>
        </p:spPr>
      </p:pic>
      <p:sp>
        <p:nvSpPr>
          <p:cNvPr id="3" name="2 Rectángulo"/>
          <p:cNvSpPr/>
          <p:nvPr/>
        </p:nvSpPr>
        <p:spPr>
          <a:xfrm>
            <a:off x="2160240" y="1496978"/>
            <a:ext cx="4572000" cy="707886"/>
          </a:xfrm>
          <a:prstGeom prst="rect">
            <a:avLst/>
          </a:prstGeom>
        </p:spPr>
        <p:txBody>
          <a:bodyPr>
            <a:spAutoFit/>
          </a:bodyPr>
          <a:lstStyle/>
          <a:p>
            <a:pPr marL="457200" indent="-457200" algn="ctr">
              <a:buFont typeface="Franklin Gothic Book" pitchFamily="34" charset="0"/>
              <a:buAutoNum type="arabicPeriod"/>
            </a:pPr>
            <a:r>
              <a:rPr lang="es-CO" sz="2000" b="1" dirty="0">
                <a:latin typeface="Garamond" pitchFamily="18" charset="0"/>
                <a:cs typeface="Tahoma" pitchFamily="34" charset="0"/>
              </a:rPr>
              <a:t>Citación </a:t>
            </a:r>
            <a:r>
              <a:rPr lang="es-CO" sz="2000" b="1" dirty="0" smtClean="0">
                <a:latin typeface="Garamond" pitchFamily="18" charset="0"/>
                <a:cs typeface="Tahoma" pitchFamily="34" charset="0"/>
              </a:rPr>
              <a:t>directa </a:t>
            </a:r>
            <a:r>
              <a:rPr lang="es-CO" sz="2000" b="1" dirty="0">
                <a:latin typeface="Garamond" pitchFamily="18" charset="0"/>
                <a:cs typeface="Tahoma" pitchFamily="34" charset="0"/>
              </a:rPr>
              <a:t>o </a:t>
            </a:r>
            <a:r>
              <a:rPr lang="es-CO" sz="2000" b="1" dirty="0" smtClean="0">
                <a:latin typeface="Garamond" pitchFamily="18" charset="0"/>
                <a:cs typeface="Tahoma" pitchFamily="34" charset="0"/>
              </a:rPr>
              <a:t>textual </a:t>
            </a:r>
            <a:r>
              <a:rPr lang="es-CO" sz="2000" b="1" dirty="0">
                <a:latin typeface="Garamond" pitchFamily="18" charset="0"/>
                <a:cs typeface="Tahoma" pitchFamily="34" charset="0"/>
              </a:rPr>
              <a:t>(menos de 40 palabras)</a:t>
            </a:r>
          </a:p>
        </p:txBody>
      </p:sp>
      <p:sp>
        <p:nvSpPr>
          <p:cNvPr id="4" name="3 Rectángulo"/>
          <p:cNvSpPr/>
          <p:nvPr/>
        </p:nvSpPr>
        <p:spPr>
          <a:xfrm>
            <a:off x="1468988" y="2132856"/>
            <a:ext cx="7063452" cy="4208203"/>
          </a:xfrm>
          <a:prstGeom prst="rect">
            <a:avLst/>
          </a:prstGeom>
        </p:spPr>
        <p:txBody>
          <a:bodyPr wrap="square">
            <a:spAutoFit/>
          </a:bodyPr>
          <a:lstStyle/>
          <a:p>
            <a:pPr algn="just">
              <a:lnSpc>
                <a:spcPct val="150000"/>
              </a:lnSpc>
            </a:pPr>
            <a:r>
              <a:rPr lang="es-CO" dirty="0">
                <a:latin typeface="Garamond" pitchFamily="18" charset="0"/>
                <a:cs typeface="Tahoma" pitchFamily="34" charset="0"/>
              </a:rPr>
              <a:t>Si la cita textual tiene menos de 40 palabras se presenta entre comillas dentro del texto y al final se incluye entre paréntesis el apellido, año de publicación y la página de donde se extrajo.</a:t>
            </a:r>
          </a:p>
          <a:p>
            <a:pPr algn="just">
              <a:lnSpc>
                <a:spcPct val="150000"/>
              </a:lnSpc>
            </a:pPr>
            <a:r>
              <a:rPr lang="es-CO" dirty="0">
                <a:latin typeface="Garamond" pitchFamily="18" charset="0"/>
                <a:cs typeface="Tahoma" pitchFamily="34" charset="0"/>
              </a:rPr>
              <a:t>Ejemplo 1:</a:t>
            </a:r>
          </a:p>
          <a:p>
            <a:pPr algn="just">
              <a:lnSpc>
                <a:spcPct val="150000"/>
              </a:lnSpc>
            </a:pPr>
            <a:r>
              <a:rPr lang="es-CO" i="1" dirty="0">
                <a:latin typeface="Garamond" pitchFamily="18" charset="0"/>
                <a:cs typeface="Tahoma" pitchFamily="34" charset="0"/>
              </a:rPr>
              <a:t>El objetivo de los estudios explicativos es “responder a las causas de los eventos físicos o sociales” (Hernández, Fernández &amp; Batista, 1991, p.66).</a:t>
            </a:r>
          </a:p>
          <a:p>
            <a:pPr algn="just">
              <a:lnSpc>
                <a:spcPct val="150000"/>
              </a:lnSpc>
            </a:pPr>
            <a:r>
              <a:rPr lang="es-ES" dirty="0">
                <a:latin typeface="Garamond" pitchFamily="18" charset="0"/>
                <a:cs typeface="Tahoma" pitchFamily="34" charset="0"/>
              </a:rPr>
              <a:t>Ejemplo 2:</a:t>
            </a:r>
          </a:p>
          <a:p>
            <a:pPr algn="just">
              <a:lnSpc>
                <a:spcPct val="150000"/>
              </a:lnSpc>
            </a:pPr>
            <a:r>
              <a:rPr lang="es-ES" i="1" dirty="0">
                <a:latin typeface="Garamond" pitchFamily="18" charset="0"/>
                <a:cs typeface="Tahoma" pitchFamily="34" charset="0"/>
              </a:rPr>
              <a:t>De acuerdo con Hernández (1998) la formación es “un proceso que incluye un conjunto de acciones continuas que dan fruto a partir del refuerzo sostenido que de las experiencias con el uso de información que se haga” (p. 11).</a:t>
            </a:r>
          </a:p>
        </p:txBody>
      </p:sp>
    </p:spTree>
    <p:extLst>
      <p:ext uri="{BB962C8B-B14F-4D97-AF65-F5344CB8AC3E}">
        <p14:creationId xmlns:p14="http://schemas.microsoft.com/office/powerpoint/2010/main" val="8414356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0528" y="0"/>
            <a:ext cx="9324528" cy="6857999"/>
          </a:xfrm>
          <a:prstGeom prst="rect">
            <a:avLst/>
          </a:prstGeom>
          <a:ln>
            <a:noFill/>
          </a:ln>
          <a:effectLst>
            <a:outerShdw blurRad="292100" dist="139700" dir="2700000" algn="tl" rotWithShape="0">
              <a:srgbClr val="333333">
                <a:alpha val="65000"/>
              </a:srgbClr>
            </a:outerShdw>
          </a:effectLst>
        </p:spPr>
      </p:pic>
      <p:sp>
        <p:nvSpPr>
          <p:cNvPr id="2" name="1 Rectángulo"/>
          <p:cNvSpPr/>
          <p:nvPr/>
        </p:nvSpPr>
        <p:spPr>
          <a:xfrm>
            <a:off x="1475656" y="1502489"/>
            <a:ext cx="7200800" cy="4662815"/>
          </a:xfrm>
          <a:prstGeom prst="rect">
            <a:avLst/>
          </a:prstGeom>
        </p:spPr>
        <p:txBody>
          <a:bodyPr wrap="square">
            <a:spAutoFit/>
          </a:bodyPr>
          <a:lstStyle/>
          <a:p>
            <a:pPr>
              <a:lnSpc>
                <a:spcPct val="150000"/>
              </a:lnSpc>
              <a:defRPr/>
            </a:pPr>
            <a:r>
              <a:rPr lang="es-ES" dirty="0" smtClean="0">
                <a:latin typeface="Garamond" pitchFamily="18" charset="0"/>
              </a:rPr>
              <a:t>Ejemplo:</a:t>
            </a:r>
          </a:p>
          <a:p>
            <a:pPr>
              <a:lnSpc>
                <a:spcPct val="150000"/>
              </a:lnSpc>
              <a:defRPr/>
            </a:pPr>
            <a:endParaRPr lang="es-ES" dirty="0" smtClean="0">
              <a:latin typeface="Garamond" pitchFamily="18" charset="0"/>
            </a:endParaRPr>
          </a:p>
          <a:p>
            <a:pPr>
              <a:lnSpc>
                <a:spcPct val="150000"/>
              </a:lnSpc>
              <a:defRPr/>
            </a:pPr>
            <a:r>
              <a:rPr lang="es-ES" dirty="0" smtClean="0">
                <a:latin typeface="Garamond" pitchFamily="18" charset="0"/>
              </a:rPr>
              <a:t>Los </a:t>
            </a:r>
            <a:r>
              <a:rPr lang="es-ES" dirty="0">
                <a:latin typeface="Garamond" pitchFamily="18" charset="0"/>
              </a:rPr>
              <a:t>datos del apellido del autor, el año de publicación y el número de la página, se pueden poner al comenzar o al terminar la cita, o también se pueden escribir algunos datos al comienzo y otros al final . Ejemplos: </a:t>
            </a:r>
          </a:p>
          <a:p>
            <a:pPr indent="-274320" fontAlgn="auto">
              <a:lnSpc>
                <a:spcPct val="150000"/>
              </a:lnSpc>
              <a:spcAft>
                <a:spcPts val="0"/>
              </a:spcAft>
              <a:buFont typeface="Arial" pitchFamily="34" charset="0"/>
              <a:buNone/>
              <a:defRPr/>
            </a:pPr>
            <a:r>
              <a:rPr lang="es-ES" i="1" dirty="0" err="1">
                <a:latin typeface="Garamond" pitchFamily="18" charset="0"/>
              </a:rPr>
              <a:t>Lavin</a:t>
            </a:r>
            <a:r>
              <a:rPr lang="es-ES" i="1" dirty="0">
                <a:latin typeface="Garamond" pitchFamily="18" charset="0"/>
              </a:rPr>
              <a:t> (1986) </a:t>
            </a:r>
            <a:r>
              <a:rPr lang="es-ES" dirty="0">
                <a:latin typeface="Garamond" pitchFamily="18" charset="0"/>
              </a:rPr>
              <a:t>observó que </a:t>
            </a:r>
            <a:r>
              <a:rPr lang="es-ES" i="1" dirty="0">
                <a:latin typeface="Garamond" pitchFamily="18" charset="0"/>
              </a:rPr>
              <a:t>“la televisión sirve como sustituto de padres para algunos jóvenes adultos” (p. 28).</a:t>
            </a:r>
            <a:r>
              <a:rPr lang="es-ES" dirty="0">
                <a:latin typeface="Garamond" pitchFamily="18" charset="0"/>
              </a:rPr>
              <a:t> </a:t>
            </a:r>
            <a:endParaRPr lang="es-CO" dirty="0">
              <a:latin typeface="Garamond" pitchFamily="18" charset="0"/>
            </a:endParaRPr>
          </a:p>
          <a:p>
            <a:pPr indent="-274320" fontAlgn="auto">
              <a:lnSpc>
                <a:spcPct val="150000"/>
              </a:lnSpc>
              <a:spcAft>
                <a:spcPts val="0"/>
              </a:spcAft>
              <a:buFont typeface="Arial" pitchFamily="34" charset="0"/>
              <a:buNone/>
              <a:defRPr/>
            </a:pPr>
            <a:r>
              <a:rPr lang="es-ES" dirty="0">
                <a:latin typeface="Garamond" pitchFamily="18" charset="0"/>
              </a:rPr>
              <a:t>“</a:t>
            </a:r>
            <a:r>
              <a:rPr lang="es-ES" i="1" dirty="0">
                <a:latin typeface="Garamond" pitchFamily="18" charset="0"/>
              </a:rPr>
              <a:t>Se han encontrado diferencias individuales en cuanto a la inteligencia emocion</a:t>
            </a:r>
            <a:r>
              <a:rPr lang="es-ES" dirty="0">
                <a:latin typeface="Garamond" pitchFamily="18" charset="0"/>
              </a:rPr>
              <a:t>al” (</a:t>
            </a:r>
            <a:r>
              <a:rPr lang="es-ES" i="1" dirty="0">
                <a:latin typeface="Garamond" pitchFamily="18" charset="0"/>
              </a:rPr>
              <a:t>Goleman, 2003, p. 122</a:t>
            </a:r>
            <a:r>
              <a:rPr lang="es-ES" i="1" dirty="0" smtClean="0">
                <a:latin typeface="Garamond" pitchFamily="18" charset="0"/>
              </a:rPr>
              <a:t>).</a:t>
            </a:r>
          </a:p>
          <a:p>
            <a:pPr indent="-274320" fontAlgn="auto">
              <a:lnSpc>
                <a:spcPct val="150000"/>
              </a:lnSpc>
              <a:spcAft>
                <a:spcPts val="0"/>
              </a:spcAft>
              <a:buFont typeface="Arial" pitchFamily="34" charset="0"/>
              <a:buNone/>
              <a:defRPr/>
            </a:pPr>
            <a:r>
              <a:rPr lang="es-ES" dirty="0" smtClean="0">
                <a:latin typeface="Garamond" pitchFamily="18" charset="0"/>
              </a:rPr>
              <a:t>Tampoco </a:t>
            </a:r>
            <a:r>
              <a:rPr lang="es-ES" dirty="0">
                <a:latin typeface="Garamond" pitchFamily="18" charset="0"/>
              </a:rPr>
              <a:t>es necesario encerrar en paréntesis todas las veces el año de publicación del libro. Ejemplo:</a:t>
            </a:r>
            <a:endParaRPr lang="es-CO" dirty="0">
              <a:latin typeface="Garamond" pitchFamily="18" charset="0"/>
            </a:endParaRPr>
          </a:p>
        </p:txBody>
      </p:sp>
    </p:spTree>
    <p:extLst>
      <p:ext uri="{BB962C8B-B14F-4D97-AF65-F5344CB8AC3E}">
        <p14:creationId xmlns:p14="http://schemas.microsoft.com/office/powerpoint/2010/main" val="38810148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0528" y="0"/>
            <a:ext cx="9324528" cy="6857999"/>
          </a:xfrm>
          <a:prstGeom prst="rect">
            <a:avLst/>
          </a:prstGeom>
          <a:ln>
            <a:noFill/>
          </a:ln>
          <a:effectLst>
            <a:outerShdw blurRad="292100" dist="139700" dir="2700000" algn="tl" rotWithShape="0">
              <a:srgbClr val="333333">
                <a:alpha val="65000"/>
              </a:srgbClr>
            </a:outerShdw>
          </a:effectLst>
        </p:spPr>
      </p:pic>
      <p:sp>
        <p:nvSpPr>
          <p:cNvPr id="3" name="2 Rectángulo"/>
          <p:cNvSpPr/>
          <p:nvPr/>
        </p:nvSpPr>
        <p:spPr>
          <a:xfrm>
            <a:off x="1403648" y="1628800"/>
            <a:ext cx="7200800" cy="4708981"/>
          </a:xfrm>
          <a:prstGeom prst="rect">
            <a:avLst/>
          </a:prstGeom>
        </p:spPr>
        <p:txBody>
          <a:bodyPr wrap="square">
            <a:spAutoFit/>
          </a:bodyPr>
          <a:lstStyle/>
          <a:p>
            <a:pPr marL="342900" indent="-342900" algn="just">
              <a:lnSpc>
                <a:spcPct val="150000"/>
              </a:lnSpc>
              <a:buFont typeface="Arial" pitchFamily="34" charset="0"/>
              <a:buChar char="•"/>
              <a:defRPr/>
            </a:pPr>
            <a:r>
              <a:rPr lang="es-ES" sz="2000" dirty="0">
                <a:latin typeface="Garamond" pitchFamily="18" charset="0"/>
              </a:rPr>
              <a:t>En 1988, </a:t>
            </a:r>
            <a:r>
              <a:rPr lang="es-ES" sz="2000" dirty="0" err="1">
                <a:latin typeface="Garamond" pitchFamily="18" charset="0"/>
              </a:rPr>
              <a:t>Scarano</a:t>
            </a:r>
            <a:r>
              <a:rPr lang="es-ES" sz="2000" dirty="0">
                <a:latin typeface="Garamond" pitchFamily="18" charset="0"/>
              </a:rPr>
              <a:t> y Walker encontraron que “las mujeres andróginas responden de manera diferente a los dilemas relacionados con la propia valía  que las mujeres estereotípicas” (p.  37</a:t>
            </a:r>
            <a:r>
              <a:rPr lang="es-ES" sz="2000" dirty="0" smtClean="0">
                <a:latin typeface="Garamond" pitchFamily="18" charset="0"/>
              </a:rPr>
              <a:t>).</a:t>
            </a:r>
          </a:p>
          <a:p>
            <a:pPr marL="342900" indent="-342900" algn="just">
              <a:lnSpc>
                <a:spcPct val="150000"/>
              </a:lnSpc>
              <a:buFont typeface="Arial" pitchFamily="34" charset="0"/>
              <a:buChar char="•"/>
              <a:defRPr/>
            </a:pPr>
            <a:r>
              <a:rPr lang="es-ES" sz="2000" dirty="0" smtClean="0">
                <a:latin typeface="Garamond" pitchFamily="18" charset="0"/>
              </a:rPr>
              <a:t>Cuando </a:t>
            </a:r>
            <a:r>
              <a:rPr lang="es-ES" sz="2000" dirty="0">
                <a:latin typeface="Garamond" pitchFamily="18" charset="0"/>
              </a:rPr>
              <a:t>un mismo autor se repite dos veces en un mismo párrafo, no se necesita repetir el año de publicación</a:t>
            </a:r>
            <a:r>
              <a:rPr lang="es-ES" sz="2000" dirty="0" smtClean="0">
                <a:latin typeface="Garamond" pitchFamily="18" charset="0"/>
              </a:rPr>
              <a:t>.</a:t>
            </a:r>
          </a:p>
          <a:p>
            <a:pPr marL="342900" indent="-342900" algn="just">
              <a:lnSpc>
                <a:spcPct val="150000"/>
              </a:lnSpc>
              <a:buFont typeface="Arial" pitchFamily="34" charset="0"/>
              <a:buChar char="•"/>
              <a:defRPr/>
            </a:pPr>
            <a:r>
              <a:rPr lang="es-ES" sz="2000" dirty="0" smtClean="0">
                <a:latin typeface="Garamond" pitchFamily="18" charset="0"/>
              </a:rPr>
              <a:t> </a:t>
            </a:r>
            <a:r>
              <a:rPr lang="es-ES" sz="2000" dirty="0">
                <a:latin typeface="Garamond" pitchFamily="18" charset="0"/>
              </a:rPr>
              <a:t>Ejemplo:    </a:t>
            </a:r>
            <a:r>
              <a:rPr lang="es-ES_tradnl" sz="2000" i="1" dirty="0" err="1">
                <a:latin typeface="Garamond" pitchFamily="18" charset="0"/>
              </a:rPr>
              <a:t>Milgram</a:t>
            </a:r>
            <a:r>
              <a:rPr lang="es-ES_tradnl" sz="2000" i="1" dirty="0">
                <a:latin typeface="Garamond" pitchFamily="18" charset="0"/>
              </a:rPr>
              <a:t> (1963) se interesó en el grado en el que las personas obedecerían  a una autoridad. Un porcentaje mucho más alto de los participantes en el experimento de </a:t>
            </a:r>
            <a:r>
              <a:rPr lang="es-ES_tradnl" sz="2000" i="1" dirty="0" err="1">
                <a:latin typeface="Garamond" pitchFamily="18" charset="0"/>
              </a:rPr>
              <a:t>Milgram</a:t>
            </a:r>
            <a:r>
              <a:rPr lang="es-ES_tradnl" sz="2000" i="1" dirty="0">
                <a:latin typeface="Garamond" pitchFamily="18" charset="0"/>
              </a:rPr>
              <a:t> “obedeció a la autoridad con respecto a lo que  predijeron varios grupos de jueces” (p. 5). </a:t>
            </a:r>
            <a:endParaRPr lang="es-CO" sz="2000" i="1" dirty="0">
              <a:latin typeface="Garamond" pitchFamily="18" charset="0"/>
            </a:endParaRPr>
          </a:p>
        </p:txBody>
      </p:sp>
    </p:spTree>
    <p:extLst>
      <p:ext uri="{BB962C8B-B14F-4D97-AF65-F5344CB8AC3E}">
        <p14:creationId xmlns:p14="http://schemas.microsoft.com/office/powerpoint/2010/main" val="29206116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4463" y="1"/>
            <a:ext cx="9324528" cy="6857999"/>
          </a:xfrm>
          <a:prstGeom prst="rect">
            <a:avLst/>
          </a:prstGeom>
          <a:ln>
            <a:noFill/>
          </a:ln>
          <a:effectLst>
            <a:outerShdw blurRad="292100" dist="139700" dir="2700000" algn="tl" rotWithShape="0">
              <a:srgbClr val="333333">
                <a:alpha val="65000"/>
              </a:srgbClr>
            </a:outerShdw>
          </a:effectLst>
        </p:spPr>
      </p:pic>
      <p:sp>
        <p:nvSpPr>
          <p:cNvPr id="2" name="1 Rectángulo"/>
          <p:cNvSpPr/>
          <p:nvPr/>
        </p:nvSpPr>
        <p:spPr>
          <a:xfrm>
            <a:off x="1619672" y="1589891"/>
            <a:ext cx="6984776" cy="461665"/>
          </a:xfrm>
          <a:prstGeom prst="rect">
            <a:avLst/>
          </a:prstGeom>
        </p:spPr>
        <p:txBody>
          <a:bodyPr wrap="square">
            <a:spAutoFit/>
          </a:bodyPr>
          <a:lstStyle/>
          <a:p>
            <a:pPr marL="457200" indent="-457200" algn="ctr">
              <a:buFont typeface="Franklin Gothic Book" pitchFamily="34" charset="0"/>
              <a:buAutoNum type="arabicPeriod"/>
            </a:pPr>
            <a:r>
              <a:rPr lang="es-CO" sz="2400" b="1" dirty="0">
                <a:latin typeface="Garamond" pitchFamily="18" charset="0"/>
                <a:cs typeface="Tahoma" pitchFamily="34" charset="0"/>
              </a:rPr>
              <a:t>Citación </a:t>
            </a:r>
            <a:r>
              <a:rPr lang="es-CO" sz="2400" b="1" dirty="0" smtClean="0">
                <a:latin typeface="Garamond" pitchFamily="18" charset="0"/>
                <a:cs typeface="Tahoma" pitchFamily="34" charset="0"/>
              </a:rPr>
              <a:t>directa </a:t>
            </a:r>
            <a:r>
              <a:rPr lang="es-CO" sz="2400" b="1" dirty="0">
                <a:latin typeface="Garamond" pitchFamily="18" charset="0"/>
                <a:cs typeface="Tahoma" pitchFamily="34" charset="0"/>
              </a:rPr>
              <a:t>o </a:t>
            </a:r>
            <a:r>
              <a:rPr lang="es-CO" sz="2400" b="1" dirty="0" smtClean="0">
                <a:latin typeface="Garamond" pitchFamily="18" charset="0"/>
                <a:cs typeface="Tahoma" pitchFamily="34" charset="0"/>
              </a:rPr>
              <a:t>textual </a:t>
            </a:r>
            <a:r>
              <a:rPr lang="es-CO" sz="2400" b="1" dirty="0">
                <a:latin typeface="Garamond" pitchFamily="18" charset="0"/>
                <a:cs typeface="Tahoma" pitchFamily="34" charset="0"/>
              </a:rPr>
              <a:t>(más de 40 palabras)</a:t>
            </a:r>
          </a:p>
        </p:txBody>
      </p:sp>
      <p:sp>
        <p:nvSpPr>
          <p:cNvPr id="4" name="3 Rectángulo"/>
          <p:cNvSpPr/>
          <p:nvPr/>
        </p:nvSpPr>
        <p:spPr>
          <a:xfrm>
            <a:off x="1547664" y="2062003"/>
            <a:ext cx="7128792" cy="4247317"/>
          </a:xfrm>
          <a:prstGeom prst="rect">
            <a:avLst/>
          </a:prstGeom>
        </p:spPr>
        <p:txBody>
          <a:bodyPr wrap="square">
            <a:spAutoFit/>
          </a:bodyPr>
          <a:lstStyle/>
          <a:p>
            <a:pPr algn="just">
              <a:lnSpc>
                <a:spcPct val="150000"/>
              </a:lnSpc>
            </a:pPr>
            <a:r>
              <a:rPr lang="es-CO" sz="2000" dirty="0" smtClean="0">
                <a:latin typeface="Garamond" pitchFamily="18" charset="0"/>
                <a:cs typeface="Tahoma" pitchFamily="34" charset="0"/>
              </a:rPr>
              <a:t>Cita </a:t>
            </a:r>
            <a:r>
              <a:rPr lang="es-CO" sz="2000" dirty="0">
                <a:latin typeface="Garamond" pitchFamily="18" charset="0"/>
                <a:cs typeface="Tahoma" pitchFamily="34" charset="0"/>
              </a:rPr>
              <a:t>textual tiene más de 40 palabras se omiten las comillas y se deja como un texto independiente con un margen izquierdo más amplio que el resto del texto. La referencia de la fuente va después de la cita.</a:t>
            </a:r>
          </a:p>
          <a:p>
            <a:pPr algn="just">
              <a:lnSpc>
                <a:spcPct val="150000"/>
              </a:lnSpc>
            </a:pPr>
            <a:r>
              <a:rPr lang="es-CO" sz="2000" dirty="0">
                <a:latin typeface="Garamond" pitchFamily="18" charset="0"/>
                <a:cs typeface="Tahoma" pitchFamily="34" charset="0"/>
              </a:rPr>
              <a:t>Ejemplo</a:t>
            </a:r>
            <a:r>
              <a:rPr lang="es-CO" sz="2000" dirty="0" smtClean="0">
                <a:latin typeface="Garamond" pitchFamily="18" charset="0"/>
                <a:cs typeface="Tahoma" pitchFamily="34" charset="0"/>
              </a:rPr>
              <a:t>:</a:t>
            </a:r>
          </a:p>
          <a:p>
            <a:pPr algn="just">
              <a:lnSpc>
                <a:spcPct val="150000"/>
              </a:lnSpc>
            </a:pPr>
            <a:r>
              <a:rPr lang="es-CO" sz="2000" i="1" dirty="0">
                <a:latin typeface="Garamond" pitchFamily="18" charset="0"/>
                <a:cs typeface="Tahoma" pitchFamily="34" charset="0"/>
              </a:rPr>
              <a:t>La agradable sensación que proporciona el contacto físico con la figura materna o paternal, al ser bañado, cambiado, </a:t>
            </a:r>
            <a:r>
              <a:rPr lang="es-CO" sz="2000" i="1" dirty="0" smtClean="0">
                <a:latin typeface="Garamond" pitchFamily="18" charset="0"/>
                <a:cs typeface="Tahoma" pitchFamily="34" charset="0"/>
              </a:rPr>
              <a:t>cargado,</a:t>
            </a:r>
            <a:r>
              <a:rPr lang="es-CO" sz="2000" i="1" dirty="0">
                <a:latin typeface="Garamond" pitchFamily="18" charset="0"/>
                <a:cs typeface="Tahoma" pitchFamily="34" charset="0"/>
              </a:rPr>
              <a:t> </a:t>
            </a:r>
            <a:r>
              <a:rPr lang="es-CO" sz="2000" i="1" dirty="0" smtClean="0">
                <a:latin typeface="Garamond" pitchFamily="18" charset="0"/>
                <a:cs typeface="Tahoma" pitchFamily="34" charset="0"/>
              </a:rPr>
              <a:t>acariciado </a:t>
            </a:r>
            <a:r>
              <a:rPr lang="es-CO" sz="2000" i="1" dirty="0">
                <a:latin typeface="Garamond" pitchFamily="18" charset="0"/>
                <a:cs typeface="Tahoma" pitchFamily="34" charset="0"/>
              </a:rPr>
              <a:t>o besado, es parte esencial del aprendizaje para futuras relaciones, en la medida que dicho contacto le permite al niño reconocer que </a:t>
            </a:r>
            <a:r>
              <a:rPr lang="es-CO" sz="2000" i="1" dirty="0" smtClean="0">
                <a:latin typeface="Garamond" pitchFamily="18" charset="0"/>
                <a:cs typeface="Tahoma" pitchFamily="34" charset="0"/>
              </a:rPr>
              <a:t>estas </a:t>
            </a:r>
            <a:r>
              <a:rPr lang="es-CO" sz="2000" i="1" dirty="0">
                <a:latin typeface="Garamond" pitchFamily="18" charset="0"/>
                <a:cs typeface="Tahoma" pitchFamily="34" charset="0"/>
              </a:rPr>
              <a:t>son formas de expresar afecto. (Vargas, Posada &amp; del Rio, 2001, p. 40</a:t>
            </a:r>
            <a:r>
              <a:rPr lang="es-CO" sz="2000" i="1" dirty="0" smtClean="0">
                <a:latin typeface="Garamond" pitchFamily="18" charset="0"/>
                <a:cs typeface="Tahoma" pitchFamily="34" charset="0"/>
              </a:rPr>
              <a:t>).</a:t>
            </a:r>
            <a:endParaRPr lang="es-CO" sz="2000" dirty="0">
              <a:latin typeface="Garamond" pitchFamily="18" charset="0"/>
              <a:cs typeface="Tahoma" pitchFamily="34" charset="0"/>
            </a:endParaRPr>
          </a:p>
        </p:txBody>
      </p:sp>
    </p:spTree>
    <p:extLst>
      <p:ext uri="{BB962C8B-B14F-4D97-AF65-F5344CB8AC3E}">
        <p14:creationId xmlns:p14="http://schemas.microsoft.com/office/powerpoint/2010/main" val="36349210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4463" y="1"/>
            <a:ext cx="9324528" cy="6857999"/>
          </a:xfrm>
          <a:prstGeom prst="rect">
            <a:avLst/>
          </a:prstGeom>
          <a:ln>
            <a:noFill/>
          </a:ln>
          <a:effectLst>
            <a:outerShdw blurRad="292100" dist="139700" dir="2700000" algn="tl" rotWithShape="0">
              <a:srgbClr val="333333">
                <a:alpha val="65000"/>
              </a:srgbClr>
            </a:outerShdw>
          </a:effectLst>
        </p:spPr>
      </p:pic>
      <p:sp>
        <p:nvSpPr>
          <p:cNvPr id="3" name="2 Rectángulo"/>
          <p:cNvSpPr/>
          <p:nvPr/>
        </p:nvSpPr>
        <p:spPr>
          <a:xfrm>
            <a:off x="1331640" y="2132856"/>
            <a:ext cx="7200800" cy="3234412"/>
          </a:xfrm>
          <a:prstGeom prst="rect">
            <a:avLst/>
          </a:prstGeom>
        </p:spPr>
        <p:txBody>
          <a:bodyPr wrap="square">
            <a:spAutoFit/>
          </a:bodyPr>
          <a:lstStyle/>
          <a:p>
            <a:pPr marL="273050" lvl="1" indent="-7938" fontAlgn="auto">
              <a:lnSpc>
                <a:spcPct val="150000"/>
              </a:lnSpc>
              <a:spcBef>
                <a:spcPts val="0"/>
              </a:spcBef>
              <a:spcAft>
                <a:spcPts val="0"/>
              </a:spcAft>
              <a:buClr>
                <a:schemeClr val="accent3"/>
              </a:buClr>
              <a:buSzPct val="95000"/>
              <a:buFont typeface="Arial" pitchFamily="34" charset="0"/>
              <a:buNone/>
              <a:defRPr/>
            </a:pPr>
            <a:r>
              <a:rPr lang="es-ES_tradnl" dirty="0">
                <a:latin typeface="Garamond" pitchFamily="18" charset="0"/>
              </a:rPr>
              <a:t>White (1955), declara:</a:t>
            </a:r>
          </a:p>
          <a:p>
            <a:pPr marL="273050" indent="-7938" algn="just" fontAlgn="auto">
              <a:lnSpc>
                <a:spcPct val="150000"/>
              </a:lnSpc>
              <a:spcBef>
                <a:spcPts val="0"/>
              </a:spcBef>
              <a:spcAft>
                <a:spcPts val="0"/>
              </a:spcAft>
              <a:buFont typeface="Arial" pitchFamily="34" charset="0"/>
              <a:buNone/>
              <a:defRPr/>
            </a:pPr>
            <a:r>
              <a:rPr lang="es-ES_tradnl" sz="2000" dirty="0" smtClean="0">
                <a:latin typeface="Garamond" pitchFamily="18" charset="0"/>
              </a:rPr>
              <a:t>Cristo </a:t>
            </a:r>
            <a:r>
              <a:rPr lang="es-ES_tradnl" sz="2000" dirty="0">
                <a:latin typeface="Garamond" pitchFamily="18" charset="0"/>
              </a:rPr>
              <a:t>fue tratado como nosotros merecemos a fin de que nosotros pudiéramos ser tratados como él merece. Fue condenado por nuestros pecados, en los que no había participado, a fin de que nosotros pudiésemos ser justificados por su justicia en la cual no habíamos participado. Él sufrió la muerte nuestra, a fin de que nosotros pudiésemos recibir la vida suya (p. 16).</a:t>
            </a:r>
            <a:endParaRPr lang="es-CO" sz="2000" dirty="0">
              <a:latin typeface="Garamond" pitchFamily="18" charset="0"/>
            </a:endParaRPr>
          </a:p>
        </p:txBody>
      </p:sp>
    </p:spTree>
    <p:extLst>
      <p:ext uri="{BB962C8B-B14F-4D97-AF65-F5344CB8AC3E}">
        <p14:creationId xmlns:p14="http://schemas.microsoft.com/office/powerpoint/2010/main" val="135776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2738" y="1"/>
            <a:ext cx="9324528" cy="6857999"/>
          </a:xfrm>
          <a:prstGeom prst="rect">
            <a:avLst/>
          </a:prstGeom>
          <a:ln>
            <a:noFill/>
          </a:ln>
          <a:effectLst>
            <a:outerShdw blurRad="292100" dist="139700" dir="2700000" algn="tl" rotWithShape="0">
              <a:srgbClr val="333333">
                <a:alpha val="65000"/>
              </a:srgbClr>
            </a:outerShdw>
          </a:effectLst>
        </p:spPr>
      </p:pic>
      <p:sp>
        <p:nvSpPr>
          <p:cNvPr id="2" name="1 Rectángulo"/>
          <p:cNvSpPr/>
          <p:nvPr/>
        </p:nvSpPr>
        <p:spPr>
          <a:xfrm>
            <a:off x="1403648" y="1484784"/>
            <a:ext cx="7272808" cy="5016758"/>
          </a:xfrm>
          <a:prstGeom prst="rect">
            <a:avLst/>
          </a:prstGeom>
        </p:spPr>
        <p:txBody>
          <a:bodyPr wrap="square">
            <a:spAutoFit/>
          </a:bodyPr>
          <a:lstStyle/>
          <a:p>
            <a:pPr indent="274320" fontAlgn="auto">
              <a:lnSpc>
                <a:spcPct val="200000"/>
              </a:lnSpc>
              <a:spcBef>
                <a:spcPts val="0"/>
              </a:spcBef>
              <a:spcAft>
                <a:spcPts val="0"/>
              </a:spcAft>
              <a:buFont typeface="Arial" pitchFamily="34" charset="0"/>
              <a:buNone/>
              <a:defRPr/>
            </a:pPr>
            <a:r>
              <a:rPr lang="es-ES_tradnl" sz="2000" dirty="0">
                <a:latin typeface="Garamond" pitchFamily="18" charset="0"/>
              </a:rPr>
              <a:t>Si hay más párrafos dentro de la cita, sangre la primera línea del segundo, tercer párrafo, etc. a partir del margen de la cita. Ej. White (1955, p. 16 ) afirma:</a:t>
            </a:r>
            <a:endParaRPr lang="es-CO" sz="2000" dirty="0">
              <a:latin typeface="Garamond" pitchFamily="18" charset="0"/>
            </a:endParaRPr>
          </a:p>
          <a:p>
            <a:pPr marL="906463" indent="-7938" fontAlgn="auto">
              <a:lnSpc>
                <a:spcPct val="200000"/>
              </a:lnSpc>
              <a:spcBef>
                <a:spcPts val="0"/>
              </a:spcBef>
              <a:spcAft>
                <a:spcPts val="0"/>
              </a:spcAft>
              <a:buFont typeface="Arial" pitchFamily="34" charset="0"/>
              <a:buNone/>
              <a:defRPr/>
            </a:pPr>
            <a:r>
              <a:rPr lang="es-ES_tradnl" sz="2000" dirty="0" smtClean="0">
                <a:latin typeface="Garamond" pitchFamily="18" charset="0"/>
              </a:rPr>
              <a:t>Cristo fue tratado como nosotros merecemos a fin de que nosotros pudiéramos ser tratados como él merece. </a:t>
            </a:r>
          </a:p>
          <a:p>
            <a:pPr marL="906463" indent="-7938" fontAlgn="auto">
              <a:lnSpc>
                <a:spcPct val="200000"/>
              </a:lnSpc>
              <a:spcBef>
                <a:spcPts val="0"/>
              </a:spcBef>
              <a:spcAft>
                <a:spcPts val="0"/>
              </a:spcAft>
              <a:buFont typeface="Arial" pitchFamily="34" charset="0"/>
              <a:buNone/>
              <a:defRPr/>
            </a:pPr>
            <a:endParaRPr lang="es-ES_tradnl" sz="2000" dirty="0" smtClean="0">
              <a:latin typeface="Garamond" pitchFamily="18" charset="0"/>
            </a:endParaRPr>
          </a:p>
          <a:p>
            <a:pPr marL="811213" lvl="1" indent="101600" fontAlgn="auto">
              <a:lnSpc>
                <a:spcPct val="200000"/>
              </a:lnSpc>
              <a:spcBef>
                <a:spcPts val="0"/>
              </a:spcBef>
              <a:spcAft>
                <a:spcPts val="0"/>
              </a:spcAft>
              <a:buFont typeface="Arial" pitchFamily="34" charset="0"/>
              <a:buNone/>
              <a:defRPr/>
            </a:pPr>
            <a:r>
              <a:rPr lang="es-ES_tradnl" sz="2000" dirty="0" smtClean="0">
                <a:latin typeface="Garamond" pitchFamily="18" charset="0"/>
              </a:rPr>
              <a:t>    Él sufrió la muerte nuestra, a fin de que  nosotros pudiésemos recibir la vida suya.</a:t>
            </a:r>
            <a:endParaRPr lang="es-CO" sz="2000" dirty="0">
              <a:latin typeface="Garamond" pitchFamily="18" charset="0"/>
            </a:endParaRPr>
          </a:p>
        </p:txBody>
      </p:sp>
    </p:spTree>
    <p:extLst>
      <p:ext uri="{BB962C8B-B14F-4D97-AF65-F5344CB8AC3E}">
        <p14:creationId xmlns:p14="http://schemas.microsoft.com/office/powerpoint/2010/main" val="38965889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2738" y="1"/>
            <a:ext cx="9324528" cy="6857999"/>
          </a:xfrm>
          <a:prstGeom prst="rect">
            <a:avLst/>
          </a:prstGeom>
          <a:ln>
            <a:noFill/>
          </a:ln>
          <a:effectLst>
            <a:outerShdw blurRad="292100" dist="139700" dir="2700000" algn="tl" rotWithShape="0">
              <a:srgbClr val="333333">
                <a:alpha val="65000"/>
              </a:srgbClr>
            </a:outerShdw>
          </a:effectLst>
        </p:spPr>
      </p:pic>
      <p:sp>
        <p:nvSpPr>
          <p:cNvPr id="2" name="1 Rectángulo"/>
          <p:cNvSpPr/>
          <p:nvPr/>
        </p:nvSpPr>
        <p:spPr>
          <a:xfrm>
            <a:off x="1403648" y="2060848"/>
            <a:ext cx="7128792" cy="3416320"/>
          </a:xfrm>
          <a:prstGeom prst="rect">
            <a:avLst/>
          </a:prstGeom>
        </p:spPr>
        <p:txBody>
          <a:bodyPr wrap="square">
            <a:spAutoFit/>
          </a:bodyPr>
          <a:lstStyle/>
          <a:p>
            <a:pPr indent="274320">
              <a:lnSpc>
                <a:spcPct val="150000"/>
              </a:lnSpc>
              <a:defRPr/>
            </a:pPr>
            <a:r>
              <a:rPr lang="es-CO" sz="2400" b="1" dirty="0">
                <a:latin typeface="Garamond" pitchFamily="18" charset="0"/>
                <a:cs typeface="Tahoma" pitchFamily="34" charset="0"/>
              </a:rPr>
              <a:t>Citación de </a:t>
            </a:r>
            <a:r>
              <a:rPr lang="es-CO" sz="2400" b="1" dirty="0" smtClean="0">
                <a:latin typeface="Garamond" pitchFamily="18" charset="0"/>
                <a:cs typeface="Tahoma" pitchFamily="34" charset="0"/>
              </a:rPr>
              <a:t>parafraseo </a:t>
            </a:r>
            <a:r>
              <a:rPr lang="es-CO" sz="2400" b="1" dirty="0">
                <a:latin typeface="Garamond" pitchFamily="18" charset="0"/>
                <a:cs typeface="Tahoma" pitchFamily="34" charset="0"/>
              </a:rPr>
              <a:t>o </a:t>
            </a:r>
            <a:r>
              <a:rPr lang="es-CO" sz="2400" b="1" dirty="0">
                <a:latin typeface="Garamond" pitchFamily="18" charset="0"/>
                <a:cs typeface="Tahoma" pitchFamily="34" charset="0"/>
              </a:rPr>
              <a:t>r</a:t>
            </a:r>
            <a:r>
              <a:rPr lang="es-CO" sz="2400" b="1" dirty="0" smtClean="0">
                <a:latin typeface="Garamond" pitchFamily="18" charset="0"/>
                <a:cs typeface="Tahoma" pitchFamily="34" charset="0"/>
              </a:rPr>
              <a:t>esumen</a:t>
            </a:r>
            <a:endParaRPr lang="es-CO" sz="2400" b="1" dirty="0">
              <a:latin typeface="Garamond" pitchFamily="18" charset="0"/>
              <a:cs typeface="Tahoma" pitchFamily="34" charset="0"/>
            </a:endParaRPr>
          </a:p>
          <a:p>
            <a:pPr algn="just">
              <a:lnSpc>
                <a:spcPct val="150000"/>
              </a:lnSpc>
            </a:pPr>
            <a:r>
              <a:rPr lang="es-CO" sz="2000" dirty="0">
                <a:latin typeface="Garamond" pitchFamily="18" charset="0"/>
                <a:cs typeface="Tahoma" pitchFamily="34" charset="0"/>
              </a:rPr>
              <a:t>Se escribe en sus propias palabra dentro del texto. No es necesario escribir la cita entre comillas o incluirla en un párrafo aparte. Tampoco hay necesidad de incluir el número de la página donde está ubicada la idea. </a:t>
            </a:r>
            <a:r>
              <a:rPr lang="es-CO" sz="2000" dirty="0" smtClean="0">
                <a:latin typeface="Garamond" pitchFamily="18" charset="0"/>
                <a:cs typeface="Tahoma" pitchFamily="34" charset="0"/>
              </a:rPr>
              <a:t>Solo </a:t>
            </a:r>
            <a:r>
              <a:rPr lang="es-CO" sz="2000" dirty="0">
                <a:latin typeface="Garamond" pitchFamily="18" charset="0"/>
                <a:cs typeface="Tahoma" pitchFamily="34" charset="0"/>
              </a:rPr>
              <a:t>es necesario mencionar al autor y la fecha y usted puede decidir cómo incluir esta información dependiendo de su estilo de escritura. </a:t>
            </a:r>
          </a:p>
        </p:txBody>
      </p:sp>
    </p:spTree>
    <p:extLst>
      <p:ext uri="{BB962C8B-B14F-4D97-AF65-F5344CB8AC3E}">
        <p14:creationId xmlns:p14="http://schemas.microsoft.com/office/powerpoint/2010/main" val="26345150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2738" y="1"/>
            <a:ext cx="9324528" cy="6857999"/>
          </a:xfrm>
          <a:prstGeom prst="rect">
            <a:avLst/>
          </a:prstGeom>
          <a:ln>
            <a:noFill/>
          </a:ln>
          <a:effectLst>
            <a:outerShdw blurRad="292100" dist="139700" dir="2700000" algn="tl" rotWithShape="0">
              <a:srgbClr val="333333">
                <a:alpha val="65000"/>
              </a:srgbClr>
            </a:outerShdw>
          </a:effectLst>
        </p:spPr>
      </p:pic>
      <p:sp>
        <p:nvSpPr>
          <p:cNvPr id="2" name="1 Rectángulo"/>
          <p:cNvSpPr/>
          <p:nvPr/>
        </p:nvSpPr>
        <p:spPr>
          <a:xfrm>
            <a:off x="1475656" y="1700808"/>
            <a:ext cx="7056784" cy="4247317"/>
          </a:xfrm>
          <a:prstGeom prst="rect">
            <a:avLst/>
          </a:prstGeom>
        </p:spPr>
        <p:txBody>
          <a:bodyPr wrap="square">
            <a:spAutoFit/>
          </a:bodyPr>
          <a:lstStyle/>
          <a:p>
            <a:pPr algn="just">
              <a:lnSpc>
                <a:spcPct val="150000"/>
              </a:lnSpc>
            </a:pPr>
            <a:r>
              <a:rPr lang="es-CO" sz="2000" b="1" dirty="0" smtClean="0">
                <a:latin typeface="Garamond" pitchFamily="18" charset="0"/>
                <a:cs typeface="Tahoma" pitchFamily="34" charset="0"/>
              </a:rPr>
              <a:t>Ejemplos</a:t>
            </a:r>
            <a:r>
              <a:rPr lang="es-CO" sz="2000" b="1" dirty="0">
                <a:latin typeface="Garamond" pitchFamily="18" charset="0"/>
                <a:cs typeface="Tahoma" pitchFamily="34" charset="0"/>
              </a:rPr>
              <a:t>:</a:t>
            </a:r>
          </a:p>
          <a:p>
            <a:pPr algn="just">
              <a:lnSpc>
                <a:spcPct val="150000"/>
              </a:lnSpc>
              <a:buFont typeface="Arial" charset="0"/>
              <a:buChar char="•"/>
            </a:pPr>
            <a:r>
              <a:rPr lang="es-CO" sz="2000" dirty="0">
                <a:latin typeface="Garamond" pitchFamily="18" charset="0"/>
                <a:cs typeface="Tahoma" pitchFamily="34" charset="0"/>
              </a:rPr>
              <a:t> Según Sánchez (1991), el cemento es uno de los materiales más populares e indispensables en la construcción actual</a:t>
            </a:r>
            <a:r>
              <a:rPr lang="es-CO" sz="2000" dirty="0" smtClean="0">
                <a:latin typeface="Garamond" pitchFamily="18" charset="0"/>
                <a:cs typeface="Tahoma" pitchFamily="34" charset="0"/>
              </a:rPr>
              <a:t>.</a:t>
            </a:r>
          </a:p>
          <a:p>
            <a:pPr algn="just">
              <a:lnSpc>
                <a:spcPct val="150000"/>
              </a:lnSpc>
              <a:buFont typeface="Arial" charset="0"/>
              <a:buChar char="•"/>
            </a:pPr>
            <a:endParaRPr lang="es-CO" sz="2000" dirty="0">
              <a:latin typeface="Garamond" pitchFamily="18" charset="0"/>
              <a:cs typeface="Tahoma" pitchFamily="34" charset="0"/>
            </a:endParaRPr>
          </a:p>
          <a:p>
            <a:pPr algn="just">
              <a:lnSpc>
                <a:spcPct val="150000"/>
              </a:lnSpc>
              <a:buFont typeface="Arial" charset="0"/>
              <a:buChar char="•"/>
            </a:pPr>
            <a:r>
              <a:rPr lang="es-CO" sz="2000" dirty="0">
                <a:latin typeface="Garamond" pitchFamily="18" charset="0"/>
                <a:cs typeface="Tahoma" pitchFamily="34" charset="0"/>
              </a:rPr>
              <a:t> Existen dos tipos de aprendizaje: la percepción pasiva de conocimientos y el redescubrimiento de la realidad (Piaget, 1980</a:t>
            </a:r>
            <a:r>
              <a:rPr lang="es-CO" sz="2000" dirty="0" smtClean="0">
                <a:latin typeface="Garamond" pitchFamily="18" charset="0"/>
                <a:cs typeface="Tahoma" pitchFamily="34" charset="0"/>
              </a:rPr>
              <a:t>).</a:t>
            </a:r>
          </a:p>
          <a:p>
            <a:pPr algn="just">
              <a:lnSpc>
                <a:spcPct val="150000"/>
              </a:lnSpc>
              <a:buFont typeface="Arial" charset="0"/>
              <a:buChar char="•"/>
            </a:pPr>
            <a:endParaRPr lang="es-CO" sz="2000" dirty="0">
              <a:latin typeface="Garamond" pitchFamily="18" charset="0"/>
              <a:cs typeface="Tahoma" pitchFamily="34" charset="0"/>
            </a:endParaRPr>
          </a:p>
          <a:p>
            <a:pPr algn="just">
              <a:lnSpc>
                <a:spcPct val="150000"/>
              </a:lnSpc>
              <a:buFont typeface="Arial" charset="0"/>
              <a:buChar char="•"/>
            </a:pPr>
            <a:r>
              <a:rPr lang="es-CO" sz="2000" dirty="0">
                <a:latin typeface="Garamond" pitchFamily="18" charset="0"/>
                <a:cs typeface="Tahoma" pitchFamily="34" charset="0"/>
              </a:rPr>
              <a:t> En 1988 </a:t>
            </a:r>
            <a:r>
              <a:rPr lang="es-CO" sz="2000" dirty="0" err="1">
                <a:latin typeface="Garamond" pitchFamily="18" charset="0"/>
                <a:cs typeface="Tahoma" pitchFamily="34" charset="0"/>
              </a:rPr>
              <a:t>Sternberg</a:t>
            </a:r>
            <a:r>
              <a:rPr lang="es-CO" sz="2000" dirty="0">
                <a:latin typeface="Garamond" pitchFamily="18" charset="0"/>
                <a:cs typeface="Tahoma" pitchFamily="34" charset="0"/>
              </a:rPr>
              <a:t> formuló una nueva aproximación a la </a:t>
            </a:r>
            <a:r>
              <a:rPr lang="es-CO" sz="2000" dirty="0" smtClean="0">
                <a:latin typeface="Garamond" pitchFamily="18" charset="0"/>
                <a:cs typeface="Tahoma" pitchFamily="34" charset="0"/>
              </a:rPr>
              <a:t>inteligencia</a:t>
            </a:r>
            <a:endParaRPr lang="es-CO" sz="2000" dirty="0">
              <a:latin typeface="Garamond" pitchFamily="18" charset="0"/>
            </a:endParaRPr>
          </a:p>
        </p:txBody>
      </p:sp>
    </p:spTree>
    <p:extLst>
      <p:ext uri="{BB962C8B-B14F-4D97-AF65-F5344CB8AC3E}">
        <p14:creationId xmlns:p14="http://schemas.microsoft.com/office/powerpoint/2010/main" val="8609438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2738" y="1"/>
            <a:ext cx="9324528" cy="6857999"/>
          </a:xfrm>
          <a:prstGeom prst="rect">
            <a:avLst/>
          </a:prstGeom>
          <a:ln>
            <a:noFill/>
          </a:ln>
          <a:effectLst>
            <a:outerShdw blurRad="292100" dist="139700" dir="2700000" algn="tl" rotWithShape="0">
              <a:srgbClr val="333333">
                <a:alpha val="65000"/>
              </a:srgbClr>
            </a:outerShdw>
          </a:effectLst>
        </p:spPr>
      </p:pic>
      <p:sp>
        <p:nvSpPr>
          <p:cNvPr id="3" name="2 Rectángulo"/>
          <p:cNvSpPr/>
          <p:nvPr/>
        </p:nvSpPr>
        <p:spPr>
          <a:xfrm>
            <a:off x="1569165" y="1541105"/>
            <a:ext cx="7179299" cy="4708981"/>
          </a:xfrm>
          <a:prstGeom prst="rect">
            <a:avLst/>
          </a:prstGeom>
        </p:spPr>
        <p:txBody>
          <a:bodyPr wrap="square">
            <a:spAutoFit/>
          </a:bodyPr>
          <a:lstStyle/>
          <a:p>
            <a:pPr>
              <a:lnSpc>
                <a:spcPct val="150000"/>
              </a:lnSpc>
            </a:pPr>
            <a:r>
              <a:rPr lang="es-CO" sz="2000" dirty="0">
                <a:latin typeface="Garamond" pitchFamily="18" charset="0"/>
                <a:cs typeface="Tahoma" pitchFamily="34" charset="0"/>
              </a:rPr>
              <a:t>Si hace alguna modificación al texto de la cita, </a:t>
            </a:r>
            <a:r>
              <a:rPr lang="es-CO" sz="2000" dirty="0" smtClean="0">
                <a:latin typeface="Garamond" pitchFamily="18" charset="0"/>
                <a:cs typeface="Tahoma" pitchFamily="34" charset="0"/>
              </a:rPr>
              <a:t>esta </a:t>
            </a:r>
            <a:r>
              <a:rPr lang="es-CO" sz="2000" dirty="0">
                <a:latin typeface="Garamond" pitchFamily="18" charset="0"/>
                <a:cs typeface="Tahoma" pitchFamily="34" charset="0"/>
              </a:rPr>
              <a:t>debe ir entre corchetes [..] De otra parte, para indicar omisiones en la cita es necesario dejar tres puntos suspensivos</a:t>
            </a:r>
            <a:r>
              <a:rPr lang="es-CO" sz="2000" dirty="0" smtClean="0">
                <a:latin typeface="Garamond" pitchFamily="18" charset="0"/>
                <a:cs typeface="Tahoma" pitchFamily="34" charset="0"/>
              </a:rPr>
              <a:t>.</a:t>
            </a:r>
          </a:p>
          <a:p>
            <a:pPr>
              <a:lnSpc>
                <a:spcPct val="150000"/>
              </a:lnSpc>
            </a:pPr>
            <a:endParaRPr lang="es-CO" sz="2000" dirty="0" smtClean="0">
              <a:latin typeface="Garamond" pitchFamily="18" charset="0"/>
              <a:cs typeface="Tahoma" pitchFamily="34" charset="0"/>
            </a:endParaRPr>
          </a:p>
          <a:p>
            <a:pPr>
              <a:lnSpc>
                <a:spcPct val="150000"/>
              </a:lnSpc>
            </a:pPr>
            <a:r>
              <a:rPr lang="es-CO" sz="2000" b="1" dirty="0" smtClean="0">
                <a:latin typeface="Garamond" pitchFamily="18" charset="0"/>
                <a:cs typeface="Tahoma" pitchFamily="34" charset="0"/>
              </a:rPr>
              <a:t>Citación </a:t>
            </a:r>
            <a:r>
              <a:rPr lang="es-CO" sz="2000" b="1" dirty="0">
                <a:latin typeface="Garamond" pitchFamily="18" charset="0"/>
                <a:cs typeface="Tahoma" pitchFamily="34" charset="0"/>
              </a:rPr>
              <a:t>de dos autores</a:t>
            </a:r>
          </a:p>
          <a:p>
            <a:pPr algn="just">
              <a:lnSpc>
                <a:spcPct val="150000"/>
              </a:lnSpc>
            </a:pPr>
            <a:r>
              <a:rPr lang="es-CO" sz="2000" dirty="0">
                <a:latin typeface="Garamond" pitchFamily="18" charset="0"/>
                <a:cs typeface="Tahoma" pitchFamily="34" charset="0"/>
              </a:rPr>
              <a:t>Si cita un documento escrito por dos autores es necesario escribir los apellidos de los dos toda vez que los cite.</a:t>
            </a:r>
          </a:p>
          <a:p>
            <a:pPr algn="just">
              <a:lnSpc>
                <a:spcPct val="150000"/>
              </a:lnSpc>
            </a:pPr>
            <a:r>
              <a:rPr lang="es-CO" sz="2000" dirty="0">
                <a:latin typeface="Garamond" pitchFamily="18" charset="0"/>
                <a:cs typeface="Tahoma" pitchFamily="34" charset="0"/>
              </a:rPr>
              <a:t>Ejemplo:</a:t>
            </a:r>
          </a:p>
          <a:p>
            <a:pPr algn="just">
              <a:lnSpc>
                <a:spcPct val="150000"/>
              </a:lnSpc>
              <a:buFont typeface="Arial" charset="0"/>
              <a:buChar char="•"/>
            </a:pPr>
            <a:r>
              <a:rPr lang="es-CO" sz="2000" dirty="0">
                <a:latin typeface="Garamond" pitchFamily="18" charset="0"/>
                <a:cs typeface="Tahoma" pitchFamily="34" charset="0"/>
              </a:rPr>
              <a:t> Los diseños experimentales son recomendables dadas las limitaciones existentes en el contexto (Campbell &amp; Stanley, 1982). </a:t>
            </a:r>
            <a:endParaRPr lang="es-ES" sz="2000" dirty="0">
              <a:latin typeface="Garamond" pitchFamily="18" charset="0"/>
            </a:endParaRPr>
          </a:p>
        </p:txBody>
      </p:sp>
    </p:spTree>
    <p:extLst>
      <p:ext uri="{BB962C8B-B14F-4D97-AF65-F5344CB8AC3E}">
        <p14:creationId xmlns:p14="http://schemas.microsoft.com/office/powerpoint/2010/main" val="7786214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1947" y="1"/>
            <a:ext cx="9324528" cy="6857999"/>
          </a:xfrm>
          <a:prstGeom prst="rect">
            <a:avLst/>
          </a:prstGeom>
          <a:ln>
            <a:noFill/>
          </a:ln>
          <a:effectLst>
            <a:outerShdw blurRad="292100" dist="139700" dir="2700000" algn="tl" rotWithShape="0">
              <a:srgbClr val="333333">
                <a:alpha val="65000"/>
              </a:srgbClr>
            </a:outerShdw>
          </a:effectLst>
        </p:spPr>
      </p:pic>
      <p:sp>
        <p:nvSpPr>
          <p:cNvPr id="2" name="1 Rectángulo"/>
          <p:cNvSpPr/>
          <p:nvPr/>
        </p:nvSpPr>
        <p:spPr>
          <a:xfrm>
            <a:off x="1619672" y="2121237"/>
            <a:ext cx="6768752" cy="3323987"/>
          </a:xfrm>
          <a:prstGeom prst="rect">
            <a:avLst/>
          </a:prstGeom>
        </p:spPr>
        <p:txBody>
          <a:bodyPr wrap="square">
            <a:spAutoFit/>
          </a:bodyPr>
          <a:lstStyle/>
          <a:p>
            <a:pPr marL="342900" indent="-342900" algn="just">
              <a:lnSpc>
                <a:spcPct val="150000"/>
              </a:lnSpc>
              <a:buFont typeface="Arial" pitchFamily="34" charset="0"/>
              <a:buChar char="•"/>
            </a:pPr>
            <a:r>
              <a:rPr lang="es-CO" sz="2000" dirty="0" smtClean="0">
                <a:latin typeface="Garamond" pitchFamily="18" charset="0"/>
                <a:cs typeface="Tahoma" pitchFamily="34" charset="0"/>
              </a:rPr>
              <a:t>Campbell </a:t>
            </a:r>
            <a:r>
              <a:rPr lang="es-CO" sz="2000" dirty="0">
                <a:latin typeface="Garamond" pitchFamily="18" charset="0"/>
                <a:cs typeface="Tahoma" pitchFamily="34" charset="0"/>
              </a:rPr>
              <a:t>y Stanley (1982) establecen que los diseños experimentales son recomendables dadas las limitaciones existentes en el </a:t>
            </a:r>
            <a:r>
              <a:rPr lang="es-CO" sz="2000" dirty="0" smtClean="0">
                <a:latin typeface="Garamond" pitchFamily="18" charset="0"/>
                <a:cs typeface="Tahoma" pitchFamily="34" charset="0"/>
              </a:rPr>
              <a:t>contexto.</a:t>
            </a:r>
          </a:p>
          <a:p>
            <a:pPr marL="342900" indent="-342900" algn="just">
              <a:lnSpc>
                <a:spcPct val="150000"/>
              </a:lnSpc>
              <a:buFont typeface="Arial" pitchFamily="34" charset="0"/>
              <a:buChar char="•"/>
            </a:pPr>
            <a:endParaRPr lang="es-ES" sz="2000" dirty="0" smtClean="0">
              <a:latin typeface="Garamond" pitchFamily="18" charset="0"/>
            </a:endParaRPr>
          </a:p>
          <a:p>
            <a:pPr marL="342900" indent="-342900" algn="just">
              <a:lnSpc>
                <a:spcPct val="150000"/>
              </a:lnSpc>
              <a:buFont typeface="Arial" pitchFamily="34" charset="0"/>
              <a:buChar char="•"/>
            </a:pPr>
            <a:r>
              <a:rPr lang="es-ES_tradnl" sz="2000" dirty="0" smtClean="0">
                <a:latin typeface="Garamond" pitchFamily="18" charset="0"/>
              </a:rPr>
              <a:t>Pérez </a:t>
            </a:r>
            <a:r>
              <a:rPr lang="es-ES_tradnl" sz="2000" dirty="0">
                <a:latin typeface="Garamond" pitchFamily="18" charset="0"/>
              </a:rPr>
              <a:t>y Torres (1998) opinan que “la actual situación del mundo es un reflejo de la condición en que se encuentran la mayoría de los hogares hoy” (p. 48</a:t>
            </a:r>
            <a:r>
              <a:rPr lang="es-ES_tradnl" sz="2000" dirty="0" smtClean="0">
                <a:latin typeface="Garamond" pitchFamily="18" charset="0"/>
              </a:rPr>
              <a:t>).</a:t>
            </a:r>
            <a:endParaRPr lang="es-CO" sz="2000" dirty="0">
              <a:latin typeface="Garamond" pitchFamily="18" charset="0"/>
            </a:endParaRPr>
          </a:p>
        </p:txBody>
      </p:sp>
    </p:spTree>
    <p:extLst>
      <p:ext uri="{BB962C8B-B14F-4D97-AF65-F5344CB8AC3E}">
        <p14:creationId xmlns:p14="http://schemas.microsoft.com/office/powerpoint/2010/main" val="24905158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9087" y="-42225"/>
            <a:ext cx="9252520" cy="6858000"/>
          </a:xfrm>
          <a:prstGeom prst="rect">
            <a:avLst/>
          </a:prstGeom>
          <a:ln>
            <a:noFill/>
          </a:ln>
          <a:effectLst>
            <a:outerShdw blurRad="292100" dist="139700" dir="2700000" algn="tl" rotWithShape="0">
              <a:srgbClr val="333333">
                <a:alpha val="65000"/>
              </a:srgbClr>
            </a:outerShdw>
          </a:effectLst>
        </p:spPr>
      </p:pic>
      <p:sp>
        <p:nvSpPr>
          <p:cNvPr id="3" name="2 CuadroTexto"/>
          <p:cNvSpPr txBox="1"/>
          <p:nvPr/>
        </p:nvSpPr>
        <p:spPr>
          <a:xfrm>
            <a:off x="3347864" y="836712"/>
            <a:ext cx="184731" cy="369332"/>
          </a:xfrm>
          <a:prstGeom prst="rect">
            <a:avLst/>
          </a:prstGeom>
          <a:noFill/>
        </p:spPr>
        <p:txBody>
          <a:bodyPr wrap="none" rtlCol="0">
            <a:spAutoFit/>
          </a:bodyPr>
          <a:lstStyle/>
          <a:p>
            <a:endParaRPr lang="es-ES" dirty="0"/>
          </a:p>
        </p:txBody>
      </p:sp>
      <p:sp>
        <p:nvSpPr>
          <p:cNvPr id="10" name="9 Rectángulo">
            <a:hlinkClick r:id="rId3" action="ppaction://hlinksldjump"/>
          </p:cNvPr>
          <p:cNvSpPr/>
          <p:nvPr/>
        </p:nvSpPr>
        <p:spPr>
          <a:xfrm>
            <a:off x="2370583" y="1782147"/>
            <a:ext cx="3701562" cy="947924"/>
          </a:xfrm>
          <a:prstGeom prst="rect">
            <a:avLst/>
          </a:prstGeom>
          <a:ln>
            <a:solidFill>
              <a:srgbClr val="002060"/>
            </a:solidFill>
          </a:ln>
        </p:spPr>
        <p:style>
          <a:lnRef idx="0">
            <a:schemeClr val="accent1"/>
          </a:lnRef>
          <a:fillRef idx="3">
            <a:schemeClr val="accent1"/>
          </a:fillRef>
          <a:effectRef idx="3">
            <a:schemeClr val="accent1"/>
          </a:effectRef>
          <a:fontRef idx="minor">
            <a:schemeClr val="lt1"/>
          </a:fontRef>
        </p:style>
        <p:txBody>
          <a:bodyPr anchor="ctr"/>
          <a:lstStyle/>
          <a:p>
            <a:pPr algn="ctr"/>
            <a:r>
              <a:rPr lang="es-CO" sz="3200" dirty="0">
                <a:latin typeface="Garamond" pitchFamily="18" charset="0"/>
              </a:rPr>
              <a:t>Normas técnicas de escritura</a:t>
            </a:r>
          </a:p>
        </p:txBody>
      </p:sp>
      <p:sp>
        <p:nvSpPr>
          <p:cNvPr id="11" name="10 Rectángulo"/>
          <p:cNvSpPr/>
          <p:nvPr/>
        </p:nvSpPr>
        <p:spPr>
          <a:xfrm>
            <a:off x="3165367" y="3357817"/>
            <a:ext cx="2087562" cy="647943"/>
          </a:xfrm>
          <a:prstGeom prst="rect">
            <a:avLst/>
          </a:prstGeom>
          <a:ln>
            <a:solidFill>
              <a:schemeClr val="tx2"/>
            </a:solidFill>
          </a:ln>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s-CO" sz="3000" dirty="0">
                <a:latin typeface="Garamond" pitchFamily="18" charset="0"/>
              </a:rPr>
              <a:t>APA</a:t>
            </a:r>
          </a:p>
        </p:txBody>
      </p:sp>
      <p:sp>
        <p:nvSpPr>
          <p:cNvPr id="13" name="12 Rectángulo"/>
          <p:cNvSpPr/>
          <p:nvPr/>
        </p:nvSpPr>
        <p:spPr>
          <a:xfrm>
            <a:off x="7524328" y="3715888"/>
            <a:ext cx="1428760" cy="579744"/>
          </a:xfrm>
          <a:prstGeom prst="rect">
            <a:avLst/>
          </a:prstGeom>
          <a:ln>
            <a:solidFill>
              <a:srgbClr val="002060"/>
            </a:solidFill>
          </a:ln>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r>
              <a:rPr lang="es-CO" sz="1600" dirty="0" smtClean="0">
                <a:solidFill>
                  <a:schemeClr val="bg1"/>
                </a:solidFill>
                <a:latin typeface="Garamond" pitchFamily="18" charset="0"/>
              </a:rPr>
              <a:t>VANCOUVER</a:t>
            </a:r>
            <a:endParaRPr lang="es-CO" sz="1600" dirty="0">
              <a:solidFill>
                <a:schemeClr val="bg1"/>
              </a:solidFill>
              <a:latin typeface="Garamond" pitchFamily="18" charset="0"/>
            </a:endParaRPr>
          </a:p>
        </p:txBody>
      </p:sp>
      <p:sp>
        <p:nvSpPr>
          <p:cNvPr id="14" name="13 Rectángulo"/>
          <p:cNvSpPr/>
          <p:nvPr/>
        </p:nvSpPr>
        <p:spPr>
          <a:xfrm>
            <a:off x="7505444" y="5445224"/>
            <a:ext cx="1428760" cy="571504"/>
          </a:xfrm>
          <a:prstGeom prst="rect">
            <a:avLst/>
          </a:prstGeom>
          <a:ln>
            <a:solidFill>
              <a:srgbClr val="002060"/>
            </a:solidFill>
          </a:ln>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r>
              <a:rPr lang="es-CO" sz="1600" dirty="0">
                <a:solidFill>
                  <a:schemeClr val="bg1"/>
                </a:solidFill>
                <a:latin typeface="Garamond" pitchFamily="18" charset="0"/>
              </a:rPr>
              <a:t>MLA</a:t>
            </a:r>
          </a:p>
        </p:txBody>
      </p:sp>
      <p:sp>
        <p:nvSpPr>
          <p:cNvPr id="15" name="14 Rectángulo"/>
          <p:cNvSpPr/>
          <p:nvPr/>
        </p:nvSpPr>
        <p:spPr>
          <a:xfrm>
            <a:off x="7486783" y="1970357"/>
            <a:ext cx="1428760" cy="571504"/>
          </a:xfrm>
          <a:prstGeom prst="rect">
            <a:avLst/>
          </a:prstGeom>
          <a:ln>
            <a:solidFill>
              <a:srgbClr val="002060"/>
            </a:solidFill>
          </a:ln>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r>
              <a:rPr lang="es-CO" sz="1600" dirty="0" smtClean="0">
                <a:solidFill>
                  <a:schemeClr val="bg1"/>
                </a:solidFill>
                <a:latin typeface="Garamond" pitchFamily="18" charset="0"/>
              </a:rPr>
              <a:t>ICONTEC</a:t>
            </a:r>
            <a:endParaRPr lang="es-CO" sz="1600" dirty="0">
              <a:solidFill>
                <a:schemeClr val="bg1"/>
              </a:solidFill>
              <a:latin typeface="Garamond" pitchFamily="18" charset="0"/>
            </a:endParaRPr>
          </a:p>
        </p:txBody>
      </p:sp>
      <p:sp>
        <p:nvSpPr>
          <p:cNvPr id="16" name="29 CuadroTexto">
            <a:hlinkClick r:id="" action="ppaction://noaction"/>
          </p:cNvPr>
          <p:cNvSpPr txBox="1">
            <a:spLocks noChangeArrowheads="1"/>
          </p:cNvSpPr>
          <p:nvPr/>
        </p:nvSpPr>
        <p:spPr bwMode="auto">
          <a:xfrm>
            <a:off x="539552" y="3349081"/>
            <a:ext cx="2376265" cy="2585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buFont typeface="Arial" charset="0"/>
              <a:buChar char="•"/>
            </a:pPr>
            <a:r>
              <a:rPr lang="es-CO" dirty="0">
                <a:latin typeface="Garamond" pitchFamily="18" charset="0"/>
              </a:rPr>
              <a:t>Estándares estipulados</a:t>
            </a:r>
          </a:p>
          <a:p>
            <a:pPr algn="ctr" eaLnBrk="1" hangingPunct="1"/>
            <a:r>
              <a:rPr lang="es-CO" dirty="0">
                <a:latin typeface="Garamond" pitchFamily="18" charset="0"/>
              </a:rPr>
              <a:t> </a:t>
            </a:r>
            <a:r>
              <a:rPr lang="es-CO" dirty="0" smtClean="0">
                <a:latin typeface="Garamond" pitchFamily="18" charset="0"/>
              </a:rPr>
              <a:t>por Asociación </a:t>
            </a:r>
            <a:endParaRPr lang="es-CO" dirty="0">
              <a:latin typeface="Garamond" pitchFamily="18" charset="0"/>
            </a:endParaRPr>
          </a:p>
          <a:p>
            <a:pPr algn="ctr" eaLnBrk="1" hangingPunct="1"/>
            <a:r>
              <a:rPr lang="es-CO" dirty="0">
                <a:latin typeface="Garamond" pitchFamily="18" charset="0"/>
              </a:rPr>
              <a:t>Psicológica </a:t>
            </a:r>
            <a:r>
              <a:rPr lang="es-CO" dirty="0" smtClean="0">
                <a:latin typeface="Garamond" pitchFamily="18" charset="0"/>
              </a:rPr>
              <a:t>Americana</a:t>
            </a:r>
            <a:endParaRPr lang="es-CO" dirty="0">
              <a:latin typeface="Garamond" pitchFamily="18" charset="0"/>
            </a:endParaRPr>
          </a:p>
          <a:p>
            <a:pPr algn="ctr" eaLnBrk="1" hangingPunct="1"/>
            <a:endParaRPr lang="es-CO" dirty="0">
              <a:latin typeface="Garamond" pitchFamily="18" charset="0"/>
            </a:endParaRPr>
          </a:p>
          <a:p>
            <a:pPr algn="ctr" eaLnBrk="1" hangingPunct="1">
              <a:buFont typeface="Arial" charset="0"/>
              <a:buChar char="•"/>
            </a:pPr>
            <a:r>
              <a:rPr lang="es-CO" dirty="0">
                <a:latin typeface="Garamond" pitchFamily="18" charset="0"/>
              </a:rPr>
              <a:t>1921</a:t>
            </a:r>
          </a:p>
          <a:p>
            <a:pPr eaLnBrk="1" hangingPunct="1">
              <a:buFont typeface="Arial" charset="0"/>
              <a:buChar char="•"/>
            </a:pPr>
            <a:endParaRPr lang="es-CO" dirty="0">
              <a:latin typeface="Calibri" pitchFamily="34" charset="0"/>
            </a:endParaRPr>
          </a:p>
          <a:p>
            <a:pPr eaLnBrk="1" hangingPunct="1"/>
            <a:endParaRPr lang="es-CO" dirty="0">
              <a:latin typeface="Calibri" pitchFamily="34" charset="0"/>
            </a:endParaRPr>
          </a:p>
          <a:p>
            <a:pPr eaLnBrk="1" hangingPunct="1"/>
            <a:endParaRPr lang="es-CO" dirty="0">
              <a:latin typeface="Calibri" pitchFamily="34" charset="0"/>
            </a:endParaRPr>
          </a:p>
          <a:p>
            <a:pPr eaLnBrk="1" hangingPunct="1">
              <a:buFont typeface="Arial" charset="0"/>
              <a:buChar char="•"/>
            </a:pPr>
            <a:endParaRPr lang="es-CO" dirty="0">
              <a:latin typeface="Calibri" pitchFamily="34" charset="0"/>
            </a:endParaRPr>
          </a:p>
        </p:txBody>
      </p:sp>
      <p:sp>
        <p:nvSpPr>
          <p:cNvPr id="17" name="43 CuadroTexto"/>
          <p:cNvSpPr txBox="1">
            <a:spLocks noChangeArrowheads="1"/>
          </p:cNvSpPr>
          <p:nvPr/>
        </p:nvSpPr>
        <p:spPr bwMode="auto">
          <a:xfrm>
            <a:off x="5580113" y="3349080"/>
            <a:ext cx="1728192"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s-CO" dirty="0">
                <a:latin typeface="Garamond" pitchFamily="18" charset="0"/>
              </a:rPr>
              <a:t>Empresarios</a:t>
            </a:r>
          </a:p>
          <a:p>
            <a:pPr algn="ctr" eaLnBrk="1" hangingPunct="1"/>
            <a:r>
              <a:rPr lang="es-CO" dirty="0">
                <a:latin typeface="Garamond" pitchFamily="18" charset="0"/>
              </a:rPr>
              <a:t>Normas técnicas</a:t>
            </a:r>
          </a:p>
          <a:p>
            <a:pPr algn="ctr" eaLnBrk="1" hangingPunct="1"/>
            <a:r>
              <a:rPr lang="es-CO" dirty="0">
                <a:latin typeface="Garamond" pitchFamily="18" charset="0"/>
              </a:rPr>
              <a:t>1968</a:t>
            </a:r>
          </a:p>
        </p:txBody>
      </p:sp>
      <p:sp>
        <p:nvSpPr>
          <p:cNvPr id="18" name="44 CuadroTexto"/>
          <p:cNvSpPr txBox="1">
            <a:spLocks noChangeArrowheads="1"/>
          </p:cNvSpPr>
          <p:nvPr/>
        </p:nvSpPr>
        <p:spPr bwMode="auto">
          <a:xfrm>
            <a:off x="3177583" y="4406305"/>
            <a:ext cx="2087562"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s-CO" dirty="0">
                <a:latin typeface="Garamond" pitchFamily="18" charset="0"/>
              </a:rPr>
              <a:t>Revistas médicas</a:t>
            </a:r>
          </a:p>
          <a:p>
            <a:pPr algn="ctr" eaLnBrk="1" hangingPunct="1"/>
            <a:r>
              <a:rPr lang="es-CO" dirty="0">
                <a:latin typeface="Garamond" pitchFamily="18" charset="0"/>
              </a:rPr>
              <a:t>Artículos científicos</a:t>
            </a:r>
          </a:p>
          <a:p>
            <a:pPr algn="ctr" eaLnBrk="1" hangingPunct="1"/>
            <a:r>
              <a:rPr lang="es-CO" dirty="0">
                <a:latin typeface="Garamond" pitchFamily="18" charset="0"/>
              </a:rPr>
              <a:t>1978</a:t>
            </a:r>
          </a:p>
        </p:txBody>
      </p:sp>
      <p:sp>
        <p:nvSpPr>
          <p:cNvPr id="2" name="1 Rectángulo"/>
          <p:cNvSpPr/>
          <p:nvPr/>
        </p:nvSpPr>
        <p:spPr>
          <a:xfrm>
            <a:off x="2915817" y="5534561"/>
            <a:ext cx="2664296" cy="1323439"/>
          </a:xfrm>
          <a:prstGeom prst="rect">
            <a:avLst/>
          </a:prstGeom>
        </p:spPr>
        <p:txBody>
          <a:bodyPr wrap="square">
            <a:spAutoFit/>
          </a:bodyPr>
          <a:lstStyle/>
          <a:p>
            <a:pPr algn="ctr"/>
            <a:r>
              <a:rPr lang="es-CO" sz="2000" dirty="0" err="1" smtClean="0">
                <a:latin typeface="Garamond" pitchFamily="18" charset="0"/>
              </a:rPr>
              <a:t>Lingüístas</a:t>
            </a:r>
            <a:endParaRPr lang="es-CO" sz="2000" dirty="0">
              <a:latin typeface="Garamond" pitchFamily="18" charset="0"/>
            </a:endParaRPr>
          </a:p>
          <a:p>
            <a:pPr algn="ctr"/>
            <a:r>
              <a:rPr lang="es-CO" sz="2000" dirty="0">
                <a:latin typeface="Garamond" pitchFamily="18" charset="0"/>
              </a:rPr>
              <a:t>1950</a:t>
            </a:r>
          </a:p>
          <a:p>
            <a:pPr algn="ctr"/>
            <a:r>
              <a:rPr lang="es-CO" sz="2000" dirty="0">
                <a:latin typeface="Garamond" pitchFamily="18" charset="0"/>
              </a:rPr>
              <a:t>1,100 revistas</a:t>
            </a:r>
          </a:p>
          <a:p>
            <a:pPr algn="ctr"/>
            <a:endParaRPr lang="es-CO" sz="2000" dirty="0">
              <a:latin typeface="Garamond" pitchFamily="18" charset="0"/>
            </a:endParaRPr>
          </a:p>
        </p:txBody>
      </p:sp>
      <p:cxnSp>
        <p:nvCxnSpPr>
          <p:cNvPr id="6" name="5 Conector recto de flecha"/>
          <p:cNvCxnSpPr/>
          <p:nvPr/>
        </p:nvCxnSpPr>
        <p:spPr>
          <a:xfrm>
            <a:off x="4209148" y="2730071"/>
            <a:ext cx="0" cy="5822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8 Conector recto"/>
          <p:cNvCxnSpPr/>
          <p:nvPr/>
        </p:nvCxnSpPr>
        <p:spPr>
          <a:xfrm>
            <a:off x="8238485" y="2541861"/>
            <a:ext cx="223" cy="1139927"/>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18 Conector recto"/>
          <p:cNvCxnSpPr>
            <a:endCxn id="14" idx="0"/>
          </p:cNvCxnSpPr>
          <p:nvPr/>
        </p:nvCxnSpPr>
        <p:spPr>
          <a:xfrm>
            <a:off x="8219824" y="4295632"/>
            <a:ext cx="0" cy="1149592"/>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20 Conector recto de flecha"/>
          <p:cNvCxnSpPr>
            <a:stCxn id="10" idx="3"/>
          </p:cNvCxnSpPr>
          <p:nvPr/>
        </p:nvCxnSpPr>
        <p:spPr>
          <a:xfrm>
            <a:off x="6072145" y="2256109"/>
            <a:ext cx="123616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6940263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33673"/>
            <a:ext cx="9112153" cy="6891673"/>
          </a:xfrm>
          <a:prstGeom prst="rect">
            <a:avLst/>
          </a:prstGeom>
          <a:ln>
            <a:noFill/>
          </a:ln>
          <a:effectLst>
            <a:outerShdw blurRad="292100" dist="139700" dir="2700000" algn="tl" rotWithShape="0">
              <a:srgbClr val="333333">
                <a:alpha val="65000"/>
              </a:srgbClr>
            </a:outerShdw>
          </a:effectLst>
        </p:spPr>
      </p:pic>
      <p:sp>
        <p:nvSpPr>
          <p:cNvPr id="3" name="2 Rectángulo"/>
          <p:cNvSpPr/>
          <p:nvPr/>
        </p:nvSpPr>
        <p:spPr>
          <a:xfrm>
            <a:off x="1475657" y="1628800"/>
            <a:ext cx="7272807" cy="4154984"/>
          </a:xfrm>
          <a:prstGeom prst="rect">
            <a:avLst/>
          </a:prstGeom>
        </p:spPr>
        <p:txBody>
          <a:bodyPr wrap="square">
            <a:spAutoFit/>
          </a:bodyPr>
          <a:lstStyle/>
          <a:p>
            <a:pPr>
              <a:lnSpc>
                <a:spcPct val="150000"/>
              </a:lnSpc>
            </a:pPr>
            <a:r>
              <a:rPr lang="es-CO" sz="3600" dirty="0" smtClean="0">
                <a:solidFill>
                  <a:srgbClr val="FF0000"/>
                </a:solidFill>
                <a:latin typeface="Garamond" pitchFamily="18" charset="0"/>
                <a:cs typeface="Tahoma" pitchFamily="34" charset="0"/>
              </a:rPr>
              <a:t>       </a:t>
            </a:r>
            <a:r>
              <a:rPr lang="es-CO" sz="2000" b="1" dirty="0" smtClean="0">
                <a:latin typeface="Garamond" pitchFamily="18" charset="0"/>
                <a:cs typeface="Tahoma" pitchFamily="34" charset="0"/>
              </a:rPr>
              <a:t>Citación </a:t>
            </a:r>
            <a:r>
              <a:rPr lang="es-CO" sz="2000" b="1" dirty="0">
                <a:latin typeface="Garamond" pitchFamily="18" charset="0"/>
                <a:cs typeface="Tahoma" pitchFamily="34" charset="0"/>
              </a:rPr>
              <a:t>de tres y cinco </a:t>
            </a:r>
            <a:r>
              <a:rPr lang="es-CO" sz="2000" b="1" dirty="0" smtClean="0">
                <a:latin typeface="Garamond" pitchFamily="18" charset="0"/>
                <a:cs typeface="Tahoma" pitchFamily="34" charset="0"/>
              </a:rPr>
              <a:t>autores</a:t>
            </a:r>
          </a:p>
          <a:p>
            <a:pPr algn="just">
              <a:lnSpc>
                <a:spcPct val="150000"/>
              </a:lnSpc>
            </a:pPr>
            <a:r>
              <a:rPr lang="es-CO" sz="2000" dirty="0">
                <a:latin typeface="Garamond" pitchFamily="18" charset="0"/>
              </a:rPr>
              <a:t>Debe escribir los apellidos de todos la primera vez que los cite y después </a:t>
            </a:r>
            <a:r>
              <a:rPr lang="es-CO" sz="2000" dirty="0" smtClean="0">
                <a:latin typeface="Garamond" pitchFamily="18" charset="0"/>
              </a:rPr>
              <a:t>incluir </a:t>
            </a:r>
            <a:r>
              <a:rPr lang="es-CO" sz="2000" dirty="0">
                <a:latin typeface="Garamond" pitchFamily="18" charset="0"/>
              </a:rPr>
              <a:t>el apellido del primer autor seguido de “et al.” </a:t>
            </a:r>
          </a:p>
          <a:p>
            <a:pPr algn="just">
              <a:lnSpc>
                <a:spcPct val="150000"/>
              </a:lnSpc>
            </a:pPr>
            <a:r>
              <a:rPr lang="es-CO" sz="2000" dirty="0">
                <a:latin typeface="Garamond" pitchFamily="18" charset="0"/>
              </a:rPr>
              <a:t>Ejemplo:</a:t>
            </a:r>
          </a:p>
          <a:p>
            <a:pPr algn="just">
              <a:lnSpc>
                <a:spcPct val="150000"/>
              </a:lnSpc>
            </a:pPr>
            <a:r>
              <a:rPr lang="es-CO" sz="2000" dirty="0">
                <a:latin typeface="Garamond" pitchFamily="18" charset="0"/>
              </a:rPr>
              <a:t>Existen dos tipos de metas del estudiante: las centradas en las tareas y las centradas en el yo (Bedoya, Uribe &amp; Torres, 2004</a:t>
            </a:r>
            <a:r>
              <a:rPr lang="es-CO" sz="2000" dirty="0" smtClean="0">
                <a:latin typeface="Garamond" pitchFamily="18" charset="0"/>
              </a:rPr>
              <a:t>).</a:t>
            </a:r>
            <a:endParaRPr lang="es-CO" sz="2000" dirty="0">
              <a:latin typeface="Garamond" pitchFamily="18" charset="0"/>
            </a:endParaRPr>
          </a:p>
          <a:p>
            <a:pPr algn="just">
              <a:lnSpc>
                <a:spcPct val="150000"/>
              </a:lnSpc>
            </a:pPr>
            <a:r>
              <a:rPr lang="es-CO" sz="2000" dirty="0">
                <a:latin typeface="Garamond" pitchFamily="18" charset="0"/>
              </a:rPr>
              <a:t>Cuando se vuelve a citar este </a:t>
            </a:r>
            <a:r>
              <a:rPr lang="es-CO" sz="2000" dirty="0" smtClean="0">
                <a:latin typeface="Garamond" pitchFamily="18" charset="0"/>
              </a:rPr>
              <a:t>artículo, solo </a:t>
            </a:r>
            <a:r>
              <a:rPr lang="es-CO" sz="2000" dirty="0">
                <a:latin typeface="Garamond" pitchFamily="18" charset="0"/>
              </a:rPr>
              <a:t>se incluye el apellido del primer autor y la abreviatura et al. </a:t>
            </a:r>
            <a:r>
              <a:rPr lang="es-CO" sz="2000" dirty="0" smtClean="0">
                <a:latin typeface="Garamond" pitchFamily="18" charset="0"/>
              </a:rPr>
              <a:t>:</a:t>
            </a:r>
            <a:endParaRPr lang="es-CO" sz="2000" dirty="0">
              <a:latin typeface="Garamond" pitchFamily="18" charset="0"/>
            </a:endParaRPr>
          </a:p>
        </p:txBody>
      </p:sp>
    </p:spTree>
    <p:extLst>
      <p:ext uri="{BB962C8B-B14F-4D97-AF65-F5344CB8AC3E}">
        <p14:creationId xmlns:p14="http://schemas.microsoft.com/office/powerpoint/2010/main" val="306448606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7182" y="1"/>
            <a:ext cx="9324528" cy="6857999"/>
          </a:xfrm>
          <a:prstGeom prst="rect">
            <a:avLst/>
          </a:prstGeom>
          <a:ln>
            <a:noFill/>
          </a:ln>
          <a:effectLst>
            <a:outerShdw blurRad="292100" dist="139700" dir="2700000" algn="tl" rotWithShape="0">
              <a:srgbClr val="333333">
                <a:alpha val="65000"/>
              </a:srgbClr>
            </a:outerShdw>
          </a:effectLst>
        </p:spPr>
      </p:pic>
      <p:sp>
        <p:nvSpPr>
          <p:cNvPr id="3" name="2 Rectángulo"/>
          <p:cNvSpPr/>
          <p:nvPr/>
        </p:nvSpPr>
        <p:spPr>
          <a:xfrm>
            <a:off x="1230423" y="2967334"/>
            <a:ext cx="7415415" cy="845168"/>
          </a:xfrm>
          <a:prstGeom prst="rect">
            <a:avLst/>
          </a:prstGeom>
        </p:spPr>
        <p:txBody>
          <a:bodyPr wrap="square">
            <a:spAutoFit/>
          </a:bodyPr>
          <a:lstStyle/>
          <a:p>
            <a:pPr>
              <a:lnSpc>
                <a:spcPct val="150000"/>
              </a:lnSpc>
            </a:pPr>
            <a:r>
              <a:rPr lang="es-CO" sz="3600" dirty="0" smtClean="0">
                <a:solidFill>
                  <a:srgbClr val="FF0000"/>
                </a:solidFill>
                <a:latin typeface="Garamond" pitchFamily="18" charset="0"/>
                <a:cs typeface="Tahoma" pitchFamily="34" charset="0"/>
              </a:rPr>
              <a:t>       </a:t>
            </a:r>
            <a:endParaRPr lang="es-CO" sz="3600" dirty="0">
              <a:solidFill>
                <a:srgbClr val="FF0000"/>
              </a:solidFill>
              <a:latin typeface="Garamond" pitchFamily="18" charset="0"/>
              <a:cs typeface="Tahoma" pitchFamily="34" charset="0"/>
            </a:endParaRPr>
          </a:p>
        </p:txBody>
      </p:sp>
      <p:sp>
        <p:nvSpPr>
          <p:cNvPr id="2" name="1 Rectángulo"/>
          <p:cNvSpPr/>
          <p:nvPr/>
        </p:nvSpPr>
        <p:spPr>
          <a:xfrm>
            <a:off x="1475656" y="1754227"/>
            <a:ext cx="7242190" cy="3939540"/>
          </a:xfrm>
          <a:prstGeom prst="rect">
            <a:avLst/>
          </a:prstGeom>
        </p:spPr>
        <p:txBody>
          <a:bodyPr wrap="square">
            <a:spAutoFit/>
          </a:bodyPr>
          <a:lstStyle/>
          <a:p>
            <a:pPr algn="just">
              <a:lnSpc>
                <a:spcPct val="150000"/>
              </a:lnSpc>
            </a:pPr>
            <a:r>
              <a:rPr lang="es-CO" sz="2000" dirty="0">
                <a:latin typeface="Garamond" pitchFamily="18" charset="0"/>
              </a:rPr>
              <a:t>Ejemplo:</a:t>
            </a:r>
          </a:p>
          <a:p>
            <a:pPr algn="just">
              <a:lnSpc>
                <a:spcPct val="150000"/>
              </a:lnSpc>
            </a:pPr>
            <a:r>
              <a:rPr lang="es-CO" sz="2000" dirty="0">
                <a:latin typeface="Garamond" pitchFamily="18" charset="0"/>
              </a:rPr>
              <a:t>Bedoya et al. (2004) plantea que el estar orientado hacia el futuro amplía la motivación y la persistencia en una tarea del presente.	</a:t>
            </a:r>
            <a:endParaRPr lang="es-CO" sz="2000" dirty="0">
              <a:latin typeface="Garamond" pitchFamily="18" charset="0"/>
              <a:cs typeface="Tahoma" pitchFamily="34" charset="0"/>
            </a:endParaRPr>
          </a:p>
          <a:p>
            <a:pPr indent="457200" algn="just">
              <a:lnSpc>
                <a:spcPct val="200000"/>
              </a:lnSpc>
              <a:defRPr/>
            </a:pPr>
            <a:r>
              <a:rPr lang="es-ES_tradnl" sz="2000" b="1" dirty="0" smtClean="0">
                <a:latin typeface="Garamond" pitchFamily="18" charset="0"/>
              </a:rPr>
              <a:t>Primera </a:t>
            </a:r>
            <a:r>
              <a:rPr lang="es-ES_tradnl" sz="2000" b="1" dirty="0">
                <a:latin typeface="Garamond" pitchFamily="18" charset="0"/>
              </a:rPr>
              <a:t>vez que se cita en el </a:t>
            </a:r>
            <a:r>
              <a:rPr lang="es-ES_tradnl" sz="2000" b="1" dirty="0" smtClean="0">
                <a:latin typeface="Garamond" pitchFamily="18" charset="0"/>
              </a:rPr>
              <a:t>texto</a:t>
            </a:r>
            <a:endParaRPr lang="es-CO" sz="2000" b="1" dirty="0" smtClean="0">
              <a:latin typeface="Garamond" pitchFamily="18" charset="0"/>
            </a:endParaRPr>
          </a:p>
          <a:p>
            <a:pPr indent="457200" algn="just">
              <a:lnSpc>
                <a:spcPct val="200000"/>
              </a:lnSpc>
              <a:defRPr/>
            </a:pPr>
            <a:r>
              <a:rPr lang="es-ES_tradnl" sz="2000" dirty="0" smtClean="0">
                <a:latin typeface="Garamond" pitchFamily="18" charset="0"/>
              </a:rPr>
              <a:t>Hernández</a:t>
            </a:r>
            <a:r>
              <a:rPr lang="es-ES_tradnl" sz="2000" dirty="0">
                <a:latin typeface="Garamond" pitchFamily="18" charset="0"/>
              </a:rPr>
              <a:t>, Fernández y Baptista (1998), consideran que la “investigación correlacional tiene, en alguna medida, un valor explicativo aunque parcial” (p. 65).</a:t>
            </a:r>
            <a:endParaRPr lang="es-CO" sz="2000" dirty="0">
              <a:latin typeface="Garamond" pitchFamily="18" charset="0"/>
            </a:endParaRPr>
          </a:p>
        </p:txBody>
      </p:sp>
    </p:spTree>
    <p:extLst>
      <p:ext uri="{BB962C8B-B14F-4D97-AF65-F5344CB8AC3E}">
        <p14:creationId xmlns:p14="http://schemas.microsoft.com/office/powerpoint/2010/main" val="5745094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7182" y="1"/>
            <a:ext cx="9324528" cy="6857999"/>
          </a:xfrm>
          <a:prstGeom prst="rect">
            <a:avLst/>
          </a:prstGeom>
          <a:ln>
            <a:noFill/>
          </a:ln>
          <a:effectLst>
            <a:outerShdw blurRad="292100" dist="139700" dir="2700000" algn="tl" rotWithShape="0">
              <a:srgbClr val="333333">
                <a:alpha val="65000"/>
              </a:srgbClr>
            </a:outerShdw>
          </a:effectLst>
        </p:spPr>
      </p:pic>
      <p:sp>
        <p:nvSpPr>
          <p:cNvPr id="3" name="2 Rectángulo"/>
          <p:cNvSpPr/>
          <p:nvPr/>
        </p:nvSpPr>
        <p:spPr>
          <a:xfrm>
            <a:off x="1230423" y="2967334"/>
            <a:ext cx="7415415" cy="845168"/>
          </a:xfrm>
          <a:prstGeom prst="rect">
            <a:avLst/>
          </a:prstGeom>
        </p:spPr>
        <p:txBody>
          <a:bodyPr wrap="square">
            <a:spAutoFit/>
          </a:bodyPr>
          <a:lstStyle/>
          <a:p>
            <a:pPr>
              <a:lnSpc>
                <a:spcPct val="150000"/>
              </a:lnSpc>
            </a:pPr>
            <a:r>
              <a:rPr lang="es-CO" sz="3600" dirty="0" smtClean="0">
                <a:solidFill>
                  <a:srgbClr val="FF0000"/>
                </a:solidFill>
                <a:latin typeface="Garamond" pitchFamily="18" charset="0"/>
                <a:cs typeface="Tahoma" pitchFamily="34" charset="0"/>
              </a:rPr>
              <a:t>       </a:t>
            </a:r>
            <a:endParaRPr lang="es-CO" sz="3600" dirty="0">
              <a:solidFill>
                <a:srgbClr val="FF0000"/>
              </a:solidFill>
              <a:latin typeface="Garamond" pitchFamily="18" charset="0"/>
              <a:cs typeface="Tahoma" pitchFamily="34" charset="0"/>
            </a:endParaRPr>
          </a:p>
        </p:txBody>
      </p:sp>
      <p:sp>
        <p:nvSpPr>
          <p:cNvPr id="4" name="3 Rectángulo"/>
          <p:cNvSpPr/>
          <p:nvPr/>
        </p:nvSpPr>
        <p:spPr>
          <a:xfrm>
            <a:off x="1403648" y="1456323"/>
            <a:ext cx="7355588" cy="4708981"/>
          </a:xfrm>
          <a:prstGeom prst="rect">
            <a:avLst/>
          </a:prstGeom>
        </p:spPr>
        <p:txBody>
          <a:bodyPr wrap="square">
            <a:spAutoFit/>
          </a:bodyPr>
          <a:lstStyle/>
          <a:p>
            <a:pPr indent="274320" algn="just" fontAlgn="auto">
              <a:lnSpc>
                <a:spcPct val="150000"/>
              </a:lnSpc>
              <a:spcBef>
                <a:spcPts val="0"/>
              </a:spcBef>
              <a:spcAft>
                <a:spcPts val="0"/>
              </a:spcAft>
              <a:buFont typeface="Arial" charset="0"/>
              <a:buNone/>
              <a:defRPr/>
            </a:pPr>
            <a:r>
              <a:rPr lang="es-ES_tradnl" sz="2000" b="1" dirty="0">
                <a:latin typeface="Garamond" pitchFamily="18" charset="0"/>
              </a:rPr>
              <a:t>Después que se citaron una vez</a:t>
            </a:r>
            <a:r>
              <a:rPr lang="es-ES_tradnl" sz="2000" dirty="0">
                <a:latin typeface="Garamond" pitchFamily="18" charset="0"/>
              </a:rPr>
              <a:t>:</a:t>
            </a:r>
            <a:endParaRPr lang="es-CO" sz="2000" dirty="0">
              <a:latin typeface="Garamond" pitchFamily="18" charset="0"/>
            </a:endParaRPr>
          </a:p>
          <a:p>
            <a:pPr indent="274320" algn="just" fontAlgn="auto">
              <a:lnSpc>
                <a:spcPct val="150000"/>
              </a:lnSpc>
              <a:spcBef>
                <a:spcPts val="0"/>
              </a:spcBef>
              <a:spcAft>
                <a:spcPts val="0"/>
              </a:spcAft>
              <a:buFont typeface="Arial" charset="0"/>
              <a:buNone/>
              <a:defRPr/>
            </a:pPr>
            <a:r>
              <a:rPr lang="es-ES_tradnl" sz="2000" dirty="0">
                <a:latin typeface="Garamond" pitchFamily="18" charset="0"/>
              </a:rPr>
              <a:t>Hernández et al. (1988), determinaron que “la investigación no experimental es la que se realiza sin manipular deliberadamente las variables” (p. 184</a:t>
            </a:r>
            <a:r>
              <a:rPr lang="es-ES_tradnl" sz="2000" dirty="0" smtClean="0">
                <a:latin typeface="Garamond" pitchFamily="18" charset="0"/>
              </a:rPr>
              <a:t>).</a:t>
            </a:r>
            <a:endParaRPr lang="es-CO" sz="2000" dirty="0" smtClean="0">
              <a:latin typeface="Garamond" pitchFamily="18" charset="0"/>
            </a:endParaRPr>
          </a:p>
          <a:p>
            <a:pPr indent="274320" algn="just" fontAlgn="auto">
              <a:lnSpc>
                <a:spcPct val="150000"/>
              </a:lnSpc>
              <a:spcBef>
                <a:spcPts val="0"/>
              </a:spcBef>
              <a:spcAft>
                <a:spcPts val="0"/>
              </a:spcAft>
              <a:buFont typeface="Arial" charset="0"/>
              <a:buNone/>
              <a:defRPr/>
            </a:pPr>
            <a:endParaRPr lang="es-CO" sz="2000" dirty="0">
              <a:latin typeface="Garamond" pitchFamily="18" charset="0"/>
            </a:endParaRPr>
          </a:p>
          <a:p>
            <a:pPr indent="274320" algn="just" fontAlgn="auto">
              <a:lnSpc>
                <a:spcPct val="150000"/>
              </a:lnSpc>
              <a:spcBef>
                <a:spcPts val="0"/>
              </a:spcBef>
              <a:spcAft>
                <a:spcPts val="0"/>
              </a:spcAft>
              <a:buFont typeface="Arial" charset="0"/>
              <a:buNone/>
              <a:defRPr/>
            </a:pPr>
            <a:r>
              <a:rPr lang="es-ES" sz="2000" b="1" dirty="0">
                <a:latin typeface="Garamond" pitchFamily="18" charset="0"/>
              </a:rPr>
              <a:t>Cómo citar un autor que publica varios libros el mismo año:</a:t>
            </a:r>
            <a:endParaRPr lang="es-CO" sz="2000" b="1" dirty="0">
              <a:latin typeface="Garamond" pitchFamily="18" charset="0"/>
            </a:endParaRPr>
          </a:p>
          <a:p>
            <a:pPr indent="274320" algn="just" fontAlgn="auto">
              <a:lnSpc>
                <a:spcPct val="150000"/>
              </a:lnSpc>
              <a:spcBef>
                <a:spcPts val="0"/>
              </a:spcBef>
              <a:spcAft>
                <a:spcPts val="0"/>
              </a:spcAft>
              <a:buFont typeface="Arial" charset="0"/>
              <a:buNone/>
              <a:defRPr/>
            </a:pPr>
            <a:r>
              <a:rPr lang="es-ES" sz="2000" dirty="0">
                <a:latin typeface="Garamond" pitchFamily="18" charset="0"/>
              </a:rPr>
              <a:t>Cuando se tienen diferentes citas de un autor que publicó varios libros o trabajos en un mismo año, se ordenan alfabéticamente usando las letras del alfabeto luego del año. En la lista de referencias debe aparecer también el año junto con la letra del alfabeto. Ejemplos:</a:t>
            </a:r>
            <a:endParaRPr lang="es-CO" sz="2000" dirty="0">
              <a:latin typeface="Garamond" pitchFamily="18" charset="0"/>
            </a:endParaRPr>
          </a:p>
        </p:txBody>
      </p:sp>
    </p:spTree>
    <p:extLst>
      <p:ext uri="{BB962C8B-B14F-4D97-AF65-F5344CB8AC3E}">
        <p14:creationId xmlns:p14="http://schemas.microsoft.com/office/powerpoint/2010/main" val="1718363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7182" y="1"/>
            <a:ext cx="9324528" cy="6857999"/>
          </a:xfrm>
          <a:prstGeom prst="rect">
            <a:avLst/>
          </a:prstGeom>
          <a:ln>
            <a:noFill/>
          </a:ln>
          <a:effectLst>
            <a:outerShdw blurRad="292100" dist="139700" dir="2700000" algn="tl" rotWithShape="0">
              <a:srgbClr val="333333">
                <a:alpha val="65000"/>
              </a:srgbClr>
            </a:outerShdw>
          </a:effectLst>
        </p:spPr>
      </p:pic>
      <p:sp>
        <p:nvSpPr>
          <p:cNvPr id="3" name="2 Rectángulo"/>
          <p:cNvSpPr/>
          <p:nvPr/>
        </p:nvSpPr>
        <p:spPr>
          <a:xfrm>
            <a:off x="1230423" y="2967334"/>
            <a:ext cx="7415415" cy="845168"/>
          </a:xfrm>
          <a:prstGeom prst="rect">
            <a:avLst/>
          </a:prstGeom>
        </p:spPr>
        <p:txBody>
          <a:bodyPr wrap="square">
            <a:spAutoFit/>
          </a:bodyPr>
          <a:lstStyle/>
          <a:p>
            <a:pPr>
              <a:lnSpc>
                <a:spcPct val="150000"/>
              </a:lnSpc>
            </a:pPr>
            <a:r>
              <a:rPr lang="es-CO" sz="3600" dirty="0" smtClean="0">
                <a:solidFill>
                  <a:srgbClr val="FF0000"/>
                </a:solidFill>
                <a:latin typeface="Garamond" pitchFamily="18" charset="0"/>
                <a:cs typeface="Tahoma" pitchFamily="34" charset="0"/>
              </a:rPr>
              <a:t>       </a:t>
            </a:r>
            <a:endParaRPr lang="es-CO" sz="3600" dirty="0">
              <a:solidFill>
                <a:srgbClr val="FF0000"/>
              </a:solidFill>
              <a:latin typeface="Garamond" pitchFamily="18" charset="0"/>
              <a:cs typeface="Tahoma" pitchFamily="34" charset="0"/>
            </a:endParaRPr>
          </a:p>
        </p:txBody>
      </p:sp>
      <p:sp>
        <p:nvSpPr>
          <p:cNvPr id="2" name="1 Rectángulo"/>
          <p:cNvSpPr/>
          <p:nvPr/>
        </p:nvSpPr>
        <p:spPr>
          <a:xfrm>
            <a:off x="1403648" y="2039357"/>
            <a:ext cx="7242191" cy="3477875"/>
          </a:xfrm>
          <a:prstGeom prst="rect">
            <a:avLst/>
          </a:prstGeom>
        </p:spPr>
        <p:txBody>
          <a:bodyPr wrap="square">
            <a:spAutoFit/>
          </a:bodyPr>
          <a:lstStyle/>
          <a:p>
            <a:pPr indent="457200">
              <a:lnSpc>
                <a:spcPct val="150000"/>
              </a:lnSpc>
              <a:defRPr/>
            </a:pPr>
            <a:r>
              <a:rPr lang="es-ES_tradnl" sz="2000" dirty="0">
                <a:latin typeface="Garamond" pitchFamily="18" charset="0"/>
              </a:rPr>
              <a:t>White (1979a) muestra que “cada ser humano, creado a la imagen de Dios, está dotado de una facultad semejante a la del Creador: la individualidad, la facultad de pensar y hacer ” (p. 17).</a:t>
            </a:r>
            <a:endParaRPr lang="es-CO" sz="2000" dirty="0">
              <a:latin typeface="Garamond" pitchFamily="18" charset="0"/>
            </a:endParaRPr>
          </a:p>
          <a:p>
            <a:pPr indent="457200">
              <a:lnSpc>
                <a:spcPct val="200000"/>
              </a:lnSpc>
              <a:defRPr/>
            </a:pPr>
            <a:r>
              <a:rPr lang="es-ES_tradnl" sz="2000" dirty="0">
                <a:latin typeface="Garamond" pitchFamily="18" charset="0"/>
              </a:rPr>
              <a:t> </a:t>
            </a:r>
            <a:endParaRPr lang="es-CO" sz="2000" dirty="0">
              <a:latin typeface="Garamond" pitchFamily="18" charset="0"/>
            </a:endParaRPr>
          </a:p>
          <a:p>
            <a:pPr indent="457200">
              <a:lnSpc>
                <a:spcPct val="150000"/>
              </a:lnSpc>
              <a:defRPr/>
            </a:pPr>
            <a:r>
              <a:rPr lang="es-ES_tradnl" sz="2000" dirty="0">
                <a:latin typeface="Garamond" pitchFamily="18" charset="0"/>
              </a:rPr>
              <a:t>White (1979b) admite que “debido a que esta obra es descuidada, muchos jóvenes no pasan nunca más allá del mero alfabeto de la experiencia cristiana” (p. 432).</a:t>
            </a:r>
            <a:endParaRPr lang="es-CO" sz="2000" dirty="0">
              <a:latin typeface="Garamond" pitchFamily="18" charset="0"/>
            </a:endParaRPr>
          </a:p>
        </p:txBody>
      </p:sp>
    </p:spTree>
    <p:extLst>
      <p:ext uri="{BB962C8B-B14F-4D97-AF65-F5344CB8AC3E}">
        <p14:creationId xmlns:p14="http://schemas.microsoft.com/office/powerpoint/2010/main" val="254069851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0528" y="1"/>
            <a:ext cx="9324528" cy="6857999"/>
          </a:xfrm>
          <a:prstGeom prst="rect">
            <a:avLst/>
          </a:prstGeom>
          <a:ln>
            <a:noFill/>
          </a:ln>
          <a:effectLst>
            <a:outerShdw blurRad="292100" dist="139700" dir="2700000" algn="tl" rotWithShape="0">
              <a:srgbClr val="333333">
                <a:alpha val="65000"/>
              </a:srgbClr>
            </a:outerShdw>
          </a:effectLst>
        </p:spPr>
      </p:pic>
      <p:sp>
        <p:nvSpPr>
          <p:cNvPr id="3" name="2 Rectángulo"/>
          <p:cNvSpPr/>
          <p:nvPr/>
        </p:nvSpPr>
        <p:spPr>
          <a:xfrm>
            <a:off x="1230423" y="2967334"/>
            <a:ext cx="7415415" cy="845168"/>
          </a:xfrm>
          <a:prstGeom prst="rect">
            <a:avLst/>
          </a:prstGeom>
        </p:spPr>
        <p:txBody>
          <a:bodyPr wrap="square">
            <a:spAutoFit/>
          </a:bodyPr>
          <a:lstStyle/>
          <a:p>
            <a:pPr>
              <a:lnSpc>
                <a:spcPct val="150000"/>
              </a:lnSpc>
            </a:pPr>
            <a:r>
              <a:rPr lang="es-CO" sz="3600" dirty="0" smtClean="0">
                <a:solidFill>
                  <a:srgbClr val="FF0000"/>
                </a:solidFill>
                <a:latin typeface="Garamond" pitchFamily="18" charset="0"/>
                <a:cs typeface="Tahoma" pitchFamily="34" charset="0"/>
              </a:rPr>
              <a:t>       </a:t>
            </a:r>
            <a:endParaRPr lang="es-CO" sz="3600" dirty="0">
              <a:solidFill>
                <a:srgbClr val="FF0000"/>
              </a:solidFill>
              <a:latin typeface="Garamond" pitchFamily="18" charset="0"/>
              <a:cs typeface="Tahoma" pitchFamily="34" charset="0"/>
            </a:endParaRPr>
          </a:p>
        </p:txBody>
      </p:sp>
      <p:sp>
        <p:nvSpPr>
          <p:cNvPr id="4" name="3 Rectángulo"/>
          <p:cNvSpPr/>
          <p:nvPr/>
        </p:nvSpPr>
        <p:spPr>
          <a:xfrm>
            <a:off x="1475656" y="1701963"/>
            <a:ext cx="7200800" cy="4247317"/>
          </a:xfrm>
          <a:prstGeom prst="rect">
            <a:avLst/>
          </a:prstGeom>
        </p:spPr>
        <p:txBody>
          <a:bodyPr wrap="square">
            <a:spAutoFit/>
          </a:bodyPr>
          <a:lstStyle/>
          <a:p>
            <a:pPr>
              <a:lnSpc>
                <a:spcPct val="150000"/>
              </a:lnSpc>
            </a:pPr>
            <a:r>
              <a:rPr lang="es-CO" sz="2000" b="1" dirty="0">
                <a:latin typeface="Garamond" pitchFamily="18" charset="0"/>
                <a:cs typeface="Tahoma" pitchFamily="34" charset="0"/>
              </a:rPr>
              <a:t>Citación de seis o más </a:t>
            </a:r>
            <a:r>
              <a:rPr lang="es-CO" sz="2000" b="1" dirty="0" smtClean="0">
                <a:latin typeface="Garamond" pitchFamily="18" charset="0"/>
                <a:cs typeface="Tahoma" pitchFamily="34" charset="0"/>
              </a:rPr>
              <a:t>autores</a:t>
            </a:r>
          </a:p>
          <a:p>
            <a:pPr>
              <a:lnSpc>
                <a:spcPct val="150000"/>
              </a:lnSpc>
            </a:pPr>
            <a:r>
              <a:rPr lang="es-CO" sz="2000" dirty="0">
                <a:latin typeface="Garamond" pitchFamily="18" charset="0"/>
                <a:cs typeface="Tahoma" pitchFamily="34" charset="0"/>
              </a:rPr>
              <a:t>Presente la primera cita con el apellido del primer autor seguido de “et al</a:t>
            </a:r>
            <a:r>
              <a:rPr lang="es-CO" sz="2000" dirty="0" smtClean="0">
                <a:latin typeface="Garamond" pitchFamily="18" charset="0"/>
                <a:cs typeface="Tahoma" pitchFamily="34" charset="0"/>
              </a:rPr>
              <a:t>.”. </a:t>
            </a:r>
            <a:r>
              <a:rPr lang="es-CO" sz="2000" dirty="0">
                <a:latin typeface="Garamond" pitchFamily="18" charset="0"/>
                <a:cs typeface="Tahoma" pitchFamily="34" charset="0"/>
              </a:rPr>
              <a:t>En la lista de referencia sí se incluyen los apellidos e iniciales de todos los autores</a:t>
            </a:r>
            <a:r>
              <a:rPr lang="es-CO" sz="2000" dirty="0">
                <a:latin typeface="Tahoma" pitchFamily="34" charset="0"/>
                <a:cs typeface="Tahoma" pitchFamily="34" charset="0"/>
              </a:rPr>
              <a:t>. </a:t>
            </a:r>
          </a:p>
          <a:p>
            <a:pPr>
              <a:lnSpc>
                <a:spcPct val="150000"/>
              </a:lnSpc>
            </a:pPr>
            <a:r>
              <a:rPr lang="es-CO" sz="2000" b="1" dirty="0">
                <a:latin typeface="Garamond" pitchFamily="18" charset="0"/>
                <a:cs typeface="Tahoma" pitchFamily="34" charset="0"/>
              </a:rPr>
              <a:t>Trabajos sin </a:t>
            </a:r>
            <a:r>
              <a:rPr lang="es-CO" sz="2000" b="1" dirty="0" smtClean="0">
                <a:latin typeface="Garamond" pitchFamily="18" charset="0"/>
                <a:cs typeface="Tahoma" pitchFamily="34" charset="0"/>
              </a:rPr>
              <a:t>autor</a:t>
            </a:r>
          </a:p>
          <a:p>
            <a:pPr algn="just">
              <a:lnSpc>
                <a:spcPct val="150000"/>
              </a:lnSpc>
            </a:pPr>
            <a:r>
              <a:rPr lang="es-CO" sz="2000" dirty="0">
                <a:latin typeface="Garamond" pitchFamily="18" charset="0"/>
                <a:cs typeface="Tahoma" pitchFamily="34" charset="0"/>
              </a:rPr>
              <a:t>Si el trabajo no tiene autor, cite las primeras palabras del título del capítulo o del libro seguido de puntos suspensivos. Cuando es el título del capítulo anótelo entre comillas así no esté completo, y si es de un libro escríbalo en </a:t>
            </a:r>
            <a:r>
              <a:rPr lang="es-CO" sz="2000" dirty="0" smtClean="0">
                <a:latin typeface="Garamond" pitchFamily="18" charset="0"/>
                <a:cs typeface="Tahoma" pitchFamily="34" charset="0"/>
              </a:rPr>
              <a:t>cursiva.</a:t>
            </a:r>
            <a:endParaRPr lang="es-CO" sz="3600" dirty="0">
              <a:solidFill>
                <a:srgbClr val="FF0000"/>
              </a:solidFill>
              <a:latin typeface="Garamond" pitchFamily="18" charset="0"/>
              <a:cs typeface="Tahoma" pitchFamily="34" charset="0"/>
            </a:endParaRPr>
          </a:p>
        </p:txBody>
      </p:sp>
    </p:spTree>
    <p:extLst>
      <p:ext uri="{BB962C8B-B14F-4D97-AF65-F5344CB8AC3E}">
        <p14:creationId xmlns:p14="http://schemas.microsoft.com/office/powerpoint/2010/main" val="358069501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0528" y="1"/>
            <a:ext cx="9324528" cy="6857999"/>
          </a:xfrm>
          <a:prstGeom prst="rect">
            <a:avLst/>
          </a:prstGeom>
          <a:ln>
            <a:noFill/>
          </a:ln>
          <a:effectLst>
            <a:outerShdw blurRad="292100" dist="139700" dir="2700000" algn="tl" rotWithShape="0">
              <a:srgbClr val="333333">
                <a:alpha val="65000"/>
              </a:srgbClr>
            </a:outerShdw>
          </a:effectLst>
        </p:spPr>
      </p:pic>
      <p:sp>
        <p:nvSpPr>
          <p:cNvPr id="3" name="2 Rectángulo"/>
          <p:cNvSpPr/>
          <p:nvPr/>
        </p:nvSpPr>
        <p:spPr>
          <a:xfrm>
            <a:off x="1230423" y="2967334"/>
            <a:ext cx="7415415" cy="845168"/>
          </a:xfrm>
          <a:prstGeom prst="rect">
            <a:avLst/>
          </a:prstGeom>
        </p:spPr>
        <p:txBody>
          <a:bodyPr wrap="square">
            <a:spAutoFit/>
          </a:bodyPr>
          <a:lstStyle/>
          <a:p>
            <a:pPr>
              <a:lnSpc>
                <a:spcPct val="150000"/>
              </a:lnSpc>
            </a:pPr>
            <a:r>
              <a:rPr lang="es-CO" sz="3600" dirty="0" smtClean="0">
                <a:solidFill>
                  <a:srgbClr val="FF0000"/>
                </a:solidFill>
                <a:latin typeface="Garamond" pitchFamily="18" charset="0"/>
                <a:cs typeface="Tahoma" pitchFamily="34" charset="0"/>
              </a:rPr>
              <a:t>       </a:t>
            </a:r>
            <a:endParaRPr lang="es-CO" sz="3600" dirty="0">
              <a:solidFill>
                <a:srgbClr val="FF0000"/>
              </a:solidFill>
              <a:latin typeface="Garamond" pitchFamily="18" charset="0"/>
              <a:cs typeface="Tahoma" pitchFamily="34" charset="0"/>
            </a:endParaRPr>
          </a:p>
        </p:txBody>
      </p:sp>
      <p:sp>
        <p:nvSpPr>
          <p:cNvPr id="4" name="3 Rectángulo"/>
          <p:cNvSpPr/>
          <p:nvPr/>
        </p:nvSpPr>
        <p:spPr>
          <a:xfrm>
            <a:off x="1547664" y="2354104"/>
            <a:ext cx="7056784" cy="1938992"/>
          </a:xfrm>
          <a:prstGeom prst="rect">
            <a:avLst/>
          </a:prstGeom>
        </p:spPr>
        <p:txBody>
          <a:bodyPr wrap="square">
            <a:spAutoFit/>
          </a:bodyPr>
          <a:lstStyle/>
          <a:p>
            <a:pPr algn="just">
              <a:lnSpc>
                <a:spcPct val="150000"/>
              </a:lnSpc>
            </a:pPr>
            <a:r>
              <a:rPr lang="es-CO" sz="2000" dirty="0" smtClean="0">
                <a:latin typeface="Garamond" pitchFamily="18" charset="0"/>
                <a:cs typeface="Tahoma" pitchFamily="34" charset="0"/>
              </a:rPr>
              <a:t>Ejemplo</a:t>
            </a:r>
            <a:r>
              <a:rPr lang="es-CO" sz="2000" dirty="0">
                <a:latin typeface="Garamond" pitchFamily="18" charset="0"/>
                <a:cs typeface="Tahoma" pitchFamily="34" charset="0"/>
              </a:rPr>
              <a:t>:</a:t>
            </a:r>
          </a:p>
          <a:p>
            <a:pPr algn="just">
              <a:lnSpc>
                <a:spcPct val="150000"/>
              </a:lnSpc>
            </a:pPr>
            <a:r>
              <a:rPr lang="es-CO" sz="2000" dirty="0">
                <a:latin typeface="Garamond" pitchFamily="18" charset="0"/>
                <a:cs typeface="Tahoma" pitchFamily="34" charset="0"/>
              </a:rPr>
              <a:t>No es fácil distinguir entre lo que está permitido y lo que le está prohibido al presidente en la campaña de reelección (“Sigue polémica sobre…”, 2007, 1 de diciembre</a:t>
            </a:r>
            <a:r>
              <a:rPr lang="es-CO" sz="2000" dirty="0" smtClean="0">
                <a:latin typeface="Garamond" pitchFamily="18" charset="0"/>
                <a:cs typeface="Tahoma" pitchFamily="34" charset="0"/>
              </a:rPr>
              <a:t>).</a:t>
            </a:r>
            <a:endParaRPr lang="es-CO" sz="3600" dirty="0">
              <a:solidFill>
                <a:srgbClr val="FF0000"/>
              </a:solidFill>
              <a:latin typeface="Garamond" pitchFamily="18" charset="0"/>
              <a:cs typeface="Tahoma" pitchFamily="34" charset="0"/>
            </a:endParaRPr>
          </a:p>
        </p:txBody>
      </p:sp>
    </p:spTree>
    <p:extLst>
      <p:ext uri="{BB962C8B-B14F-4D97-AF65-F5344CB8AC3E}">
        <p14:creationId xmlns:p14="http://schemas.microsoft.com/office/powerpoint/2010/main" val="33505397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0691" y="1"/>
            <a:ext cx="9324528" cy="6857999"/>
          </a:xfrm>
          <a:prstGeom prst="rect">
            <a:avLst/>
          </a:prstGeom>
          <a:ln>
            <a:noFill/>
          </a:ln>
          <a:effectLst>
            <a:outerShdw blurRad="292100" dist="139700" dir="2700000" algn="tl" rotWithShape="0">
              <a:srgbClr val="333333">
                <a:alpha val="65000"/>
              </a:srgbClr>
            </a:outerShdw>
          </a:effectLst>
        </p:spPr>
      </p:pic>
      <p:sp>
        <p:nvSpPr>
          <p:cNvPr id="3" name="2 Rectángulo"/>
          <p:cNvSpPr/>
          <p:nvPr/>
        </p:nvSpPr>
        <p:spPr>
          <a:xfrm>
            <a:off x="1230423" y="2967334"/>
            <a:ext cx="7415415" cy="845168"/>
          </a:xfrm>
          <a:prstGeom prst="rect">
            <a:avLst/>
          </a:prstGeom>
        </p:spPr>
        <p:txBody>
          <a:bodyPr wrap="square">
            <a:spAutoFit/>
          </a:bodyPr>
          <a:lstStyle/>
          <a:p>
            <a:pPr>
              <a:lnSpc>
                <a:spcPct val="150000"/>
              </a:lnSpc>
            </a:pPr>
            <a:r>
              <a:rPr lang="es-CO" sz="3600" dirty="0" smtClean="0">
                <a:solidFill>
                  <a:srgbClr val="FF0000"/>
                </a:solidFill>
                <a:latin typeface="Garamond" pitchFamily="18" charset="0"/>
                <a:cs typeface="Tahoma" pitchFamily="34" charset="0"/>
              </a:rPr>
              <a:t>       </a:t>
            </a:r>
            <a:endParaRPr lang="es-CO" sz="3600" dirty="0">
              <a:solidFill>
                <a:srgbClr val="FF0000"/>
              </a:solidFill>
              <a:latin typeface="Garamond" pitchFamily="18" charset="0"/>
              <a:cs typeface="Tahoma" pitchFamily="34" charset="0"/>
            </a:endParaRPr>
          </a:p>
        </p:txBody>
      </p:sp>
      <p:sp>
        <p:nvSpPr>
          <p:cNvPr id="2" name="1 Rectángulo"/>
          <p:cNvSpPr/>
          <p:nvPr/>
        </p:nvSpPr>
        <p:spPr>
          <a:xfrm>
            <a:off x="1578282" y="1344825"/>
            <a:ext cx="7242190" cy="5324535"/>
          </a:xfrm>
          <a:prstGeom prst="rect">
            <a:avLst/>
          </a:prstGeom>
        </p:spPr>
        <p:txBody>
          <a:bodyPr wrap="square">
            <a:spAutoFit/>
          </a:bodyPr>
          <a:lstStyle/>
          <a:p>
            <a:r>
              <a:rPr lang="es-CO" sz="2000" b="1" dirty="0">
                <a:latin typeface="Garamond" pitchFamily="18" charset="0"/>
                <a:cs typeface="Tahoma" pitchFamily="34" charset="0"/>
              </a:rPr>
              <a:t>Trabajos </a:t>
            </a:r>
            <a:r>
              <a:rPr lang="es-CO" sz="2000" b="1" dirty="0" smtClean="0">
                <a:latin typeface="Garamond" pitchFamily="18" charset="0"/>
                <a:cs typeface="Tahoma" pitchFamily="34" charset="0"/>
              </a:rPr>
              <a:t>clásicos</a:t>
            </a:r>
            <a:endParaRPr lang="es-CO" sz="2000" b="1" dirty="0" smtClean="0">
              <a:latin typeface="Garamond" pitchFamily="18" charset="0"/>
              <a:cs typeface="Tahoma" pitchFamily="34" charset="0"/>
            </a:endParaRPr>
          </a:p>
          <a:p>
            <a:pPr algn="just"/>
            <a:r>
              <a:rPr lang="es-CO" sz="2000" dirty="0">
                <a:latin typeface="Garamond" pitchFamily="18" charset="0"/>
              </a:rPr>
              <a:t>Si está citando una obra que no tiene fecha, escriba el apellido del autor, seguido de las iniciales “s.f.” Si la obra fue traducida, cite el año de la traducción precedido de la abreviatura “trad.”.</a:t>
            </a:r>
          </a:p>
          <a:p>
            <a:pPr algn="just"/>
            <a:r>
              <a:rPr lang="es-CO" sz="2000" dirty="0">
                <a:latin typeface="Garamond" pitchFamily="18" charset="0"/>
              </a:rPr>
              <a:t>Ejemplo:</a:t>
            </a:r>
          </a:p>
          <a:p>
            <a:pPr algn="just"/>
            <a:r>
              <a:rPr lang="es-CO" sz="2000" dirty="0">
                <a:latin typeface="Garamond" pitchFamily="18" charset="0"/>
              </a:rPr>
              <a:t>En la </a:t>
            </a:r>
            <a:r>
              <a:rPr lang="es-CO" sz="2000" i="1" dirty="0" err="1">
                <a:latin typeface="Garamond" pitchFamily="18" charset="0"/>
              </a:rPr>
              <a:t>Iliada</a:t>
            </a:r>
            <a:r>
              <a:rPr lang="es-CO" sz="2000" dirty="0">
                <a:latin typeface="Garamond" pitchFamily="18" charset="0"/>
              </a:rPr>
              <a:t> se presenta una lucha entre … (Homero, trad. 1994</a:t>
            </a:r>
            <a:r>
              <a:rPr lang="es-CO" sz="2000" dirty="0" smtClean="0">
                <a:latin typeface="Garamond" pitchFamily="18" charset="0"/>
              </a:rPr>
              <a:t>).</a:t>
            </a:r>
            <a:endParaRPr lang="es-CO" sz="2000" dirty="0">
              <a:latin typeface="Garamond" pitchFamily="18" charset="0"/>
            </a:endParaRPr>
          </a:p>
          <a:p>
            <a:r>
              <a:rPr lang="es-CO" sz="2000" dirty="0">
                <a:latin typeface="Garamond" pitchFamily="18" charset="0"/>
                <a:cs typeface="Tahoma" pitchFamily="34" charset="0"/>
              </a:rPr>
              <a:t>	</a:t>
            </a:r>
            <a:endParaRPr lang="es-CO" sz="2000" dirty="0" smtClean="0">
              <a:latin typeface="Garamond" pitchFamily="18" charset="0"/>
              <a:cs typeface="Tahoma" pitchFamily="34" charset="0"/>
            </a:endParaRPr>
          </a:p>
          <a:p>
            <a:r>
              <a:rPr lang="es-CO" sz="2000" b="1" dirty="0">
                <a:latin typeface="Garamond" pitchFamily="18" charset="0"/>
                <a:cs typeface="Tahoma" pitchFamily="34" charset="0"/>
              </a:rPr>
              <a:t>Trabajo discutido en una fuente </a:t>
            </a:r>
            <a:r>
              <a:rPr lang="es-CO" sz="2000" b="1" dirty="0" smtClean="0">
                <a:latin typeface="Garamond" pitchFamily="18" charset="0"/>
                <a:cs typeface="Tahoma" pitchFamily="34" charset="0"/>
              </a:rPr>
              <a:t>secundaria</a:t>
            </a:r>
          </a:p>
          <a:p>
            <a:pPr algn="just"/>
            <a:r>
              <a:rPr lang="es-CO" sz="2000" dirty="0">
                <a:latin typeface="Garamond" pitchFamily="18" charset="0"/>
              </a:rPr>
              <a:t>Cuando cite un trabajo que ha sido citado por otro autor, escriba el nombre del trabajo original y cite el escrito que describe el trabajo original precedido de la frase “como se cita”.</a:t>
            </a:r>
          </a:p>
          <a:p>
            <a:pPr algn="just"/>
            <a:endParaRPr lang="es-CO" sz="2000" dirty="0" smtClean="0">
              <a:latin typeface="Garamond" pitchFamily="18" charset="0"/>
            </a:endParaRPr>
          </a:p>
          <a:p>
            <a:pPr algn="just"/>
            <a:r>
              <a:rPr lang="es-CO" sz="2000" dirty="0" smtClean="0">
                <a:latin typeface="Garamond" pitchFamily="18" charset="0"/>
              </a:rPr>
              <a:t>Ejemplo</a:t>
            </a:r>
            <a:r>
              <a:rPr lang="es-CO" sz="2000" dirty="0">
                <a:latin typeface="Garamond" pitchFamily="18" charset="0"/>
              </a:rPr>
              <a:t>:</a:t>
            </a:r>
          </a:p>
          <a:p>
            <a:pPr algn="just"/>
            <a:r>
              <a:rPr lang="es-CO" sz="2000" dirty="0">
                <a:latin typeface="Garamond" pitchFamily="18" charset="0"/>
              </a:rPr>
              <a:t>En el libro </a:t>
            </a:r>
            <a:r>
              <a:rPr lang="es-CO" sz="2000" i="1" dirty="0">
                <a:latin typeface="Garamond" pitchFamily="18" charset="0"/>
              </a:rPr>
              <a:t>Pedagogía del oprimido de Freire </a:t>
            </a:r>
            <a:r>
              <a:rPr lang="es-CO" sz="2000" dirty="0" smtClean="0">
                <a:latin typeface="Garamond" pitchFamily="18" charset="0"/>
              </a:rPr>
              <a:t>(como </a:t>
            </a:r>
            <a:r>
              <a:rPr lang="es-CO" sz="2000" dirty="0">
                <a:latin typeface="Garamond" pitchFamily="18" charset="0"/>
              </a:rPr>
              <a:t>se cita en mejía, 2002)…</a:t>
            </a:r>
          </a:p>
          <a:p>
            <a:pPr algn="just"/>
            <a:r>
              <a:rPr lang="es-CO" sz="2000" dirty="0">
                <a:latin typeface="Garamond" pitchFamily="18" charset="0"/>
              </a:rPr>
              <a:t>En la lista de referencia proporcione la referencia del escrito que describe el trabajo original.</a:t>
            </a:r>
          </a:p>
          <a:p>
            <a:endParaRPr lang="es-ES" sz="2000" dirty="0">
              <a:latin typeface="Garamond" pitchFamily="18" charset="0"/>
            </a:endParaRPr>
          </a:p>
        </p:txBody>
      </p:sp>
    </p:spTree>
    <p:extLst>
      <p:ext uri="{BB962C8B-B14F-4D97-AF65-F5344CB8AC3E}">
        <p14:creationId xmlns:p14="http://schemas.microsoft.com/office/powerpoint/2010/main" val="31700945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4079" y="1"/>
            <a:ext cx="9324528" cy="6857999"/>
          </a:xfrm>
          <a:prstGeom prst="rect">
            <a:avLst/>
          </a:prstGeom>
          <a:ln>
            <a:noFill/>
          </a:ln>
          <a:effectLst>
            <a:outerShdw blurRad="292100" dist="139700" dir="2700000" algn="tl" rotWithShape="0">
              <a:srgbClr val="333333">
                <a:alpha val="65000"/>
              </a:srgbClr>
            </a:outerShdw>
          </a:effectLst>
        </p:spPr>
      </p:pic>
      <p:sp>
        <p:nvSpPr>
          <p:cNvPr id="3" name="2 Rectángulo"/>
          <p:cNvSpPr/>
          <p:nvPr/>
        </p:nvSpPr>
        <p:spPr>
          <a:xfrm>
            <a:off x="1230423" y="2967334"/>
            <a:ext cx="7415415" cy="845168"/>
          </a:xfrm>
          <a:prstGeom prst="rect">
            <a:avLst/>
          </a:prstGeom>
        </p:spPr>
        <p:txBody>
          <a:bodyPr wrap="square">
            <a:spAutoFit/>
          </a:bodyPr>
          <a:lstStyle/>
          <a:p>
            <a:pPr>
              <a:lnSpc>
                <a:spcPct val="150000"/>
              </a:lnSpc>
            </a:pPr>
            <a:r>
              <a:rPr lang="es-CO" sz="3600" dirty="0" smtClean="0">
                <a:solidFill>
                  <a:srgbClr val="FF0000"/>
                </a:solidFill>
                <a:latin typeface="Garamond" pitchFamily="18" charset="0"/>
                <a:cs typeface="Tahoma" pitchFamily="34" charset="0"/>
              </a:rPr>
              <a:t>       </a:t>
            </a:r>
            <a:endParaRPr lang="es-CO" sz="3600" dirty="0">
              <a:solidFill>
                <a:srgbClr val="FF0000"/>
              </a:solidFill>
              <a:latin typeface="Garamond" pitchFamily="18" charset="0"/>
              <a:cs typeface="Tahoma" pitchFamily="34" charset="0"/>
            </a:endParaRPr>
          </a:p>
        </p:txBody>
      </p:sp>
      <p:sp>
        <p:nvSpPr>
          <p:cNvPr id="2" name="1 Rectángulo"/>
          <p:cNvSpPr/>
          <p:nvPr/>
        </p:nvSpPr>
        <p:spPr>
          <a:xfrm>
            <a:off x="1331640" y="1556792"/>
            <a:ext cx="7302017" cy="4555093"/>
          </a:xfrm>
          <a:prstGeom prst="rect">
            <a:avLst/>
          </a:prstGeom>
        </p:spPr>
        <p:txBody>
          <a:bodyPr wrap="square">
            <a:spAutoFit/>
          </a:bodyPr>
          <a:lstStyle/>
          <a:p>
            <a:r>
              <a:rPr lang="es-CO" sz="2000" b="1" dirty="0">
                <a:latin typeface="Garamond" pitchFamily="18" charset="0"/>
                <a:cs typeface="Tahoma" pitchFamily="34" charset="0"/>
              </a:rPr>
              <a:t>Fuentes de </a:t>
            </a:r>
            <a:r>
              <a:rPr lang="es-CO" sz="2000" b="1" dirty="0" smtClean="0">
                <a:latin typeface="Garamond" pitchFamily="18" charset="0"/>
                <a:cs typeface="Tahoma" pitchFamily="34" charset="0"/>
              </a:rPr>
              <a:t>Internet</a:t>
            </a:r>
          </a:p>
          <a:p>
            <a:pPr algn="just">
              <a:lnSpc>
                <a:spcPct val="150000"/>
              </a:lnSpc>
            </a:pPr>
            <a:r>
              <a:rPr lang="es-CO" sz="2000" dirty="0" smtClean="0">
                <a:latin typeface="Garamond" pitchFamily="18" charset="0"/>
              </a:rPr>
              <a:t>Muchas </a:t>
            </a:r>
            <a:r>
              <a:rPr lang="es-CO" sz="2000" dirty="0">
                <a:latin typeface="Garamond" pitchFamily="18" charset="0"/>
              </a:rPr>
              <a:t>de las fuentes de Internet no especifican los números de página, pero en algunos casos los párrafos vienen numerados. De ser así, incluya el número de párrafo en las citas directas y la página</a:t>
            </a:r>
            <a:r>
              <a:rPr lang="es-CO" sz="2000" dirty="0" smtClean="0">
                <a:latin typeface="Garamond" pitchFamily="18" charset="0"/>
              </a:rPr>
              <a:t>:</a:t>
            </a:r>
          </a:p>
          <a:p>
            <a:pPr algn="just">
              <a:lnSpc>
                <a:spcPct val="150000"/>
              </a:lnSpc>
            </a:pPr>
            <a:endParaRPr lang="es-CO" sz="2000" dirty="0">
              <a:latin typeface="Garamond" pitchFamily="18" charset="0"/>
            </a:endParaRPr>
          </a:p>
          <a:p>
            <a:pPr algn="just">
              <a:lnSpc>
                <a:spcPct val="150000"/>
              </a:lnSpc>
            </a:pPr>
            <a:r>
              <a:rPr lang="es-CO" sz="2000" dirty="0">
                <a:latin typeface="Garamond" pitchFamily="18" charset="0"/>
              </a:rPr>
              <a:t>Ejemplo:</a:t>
            </a:r>
          </a:p>
          <a:p>
            <a:pPr algn="just">
              <a:lnSpc>
                <a:spcPct val="150000"/>
              </a:lnSpc>
            </a:pPr>
            <a:r>
              <a:rPr lang="es-CO" sz="2000" dirty="0">
                <a:latin typeface="Garamond" pitchFamily="18" charset="0"/>
              </a:rPr>
              <a:t>“Existen diversas aproximaciones al problema…” (Rodríguez, 2000, párr. 5. </a:t>
            </a:r>
            <a:r>
              <a:rPr lang="es-CO" sz="2000" dirty="0">
                <a:latin typeface="Garamond" pitchFamily="18" charset="0"/>
                <a:hlinkClick r:id="rId3"/>
              </a:rPr>
              <a:t>http://www.soluciones.com</a:t>
            </a:r>
            <a:r>
              <a:rPr lang="es-CO" sz="2000" dirty="0">
                <a:latin typeface="Garamond" pitchFamily="18" charset="0"/>
              </a:rPr>
              <a:t>).</a:t>
            </a:r>
          </a:p>
          <a:p>
            <a:pPr algn="just">
              <a:lnSpc>
                <a:spcPct val="150000"/>
              </a:lnSpc>
            </a:pPr>
            <a:r>
              <a:rPr lang="es-CO" sz="2000" dirty="0">
                <a:latin typeface="Garamond" pitchFamily="18" charset="0"/>
              </a:rPr>
              <a:t>Si los párrafos no están numerados, ubique la cita directa escribiendo el nombre de la sección y el párrafo donde ésta se encuentra</a:t>
            </a:r>
            <a:r>
              <a:rPr lang="es-CO" sz="2000" dirty="0" smtClean="0">
                <a:latin typeface="Garamond" pitchFamily="18" charset="0"/>
              </a:rPr>
              <a:t>.</a:t>
            </a:r>
            <a:endParaRPr lang="es-CO" sz="2000" dirty="0">
              <a:latin typeface="Garamond" pitchFamily="18" charset="0"/>
            </a:endParaRPr>
          </a:p>
        </p:txBody>
      </p:sp>
    </p:spTree>
    <p:extLst>
      <p:ext uri="{BB962C8B-B14F-4D97-AF65-F5344CB8AC3E}">
        <p14:creationId xmlns:p14="http://schemas.microsoft.com/office/powerpoint/2010/main" val="95740692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4079" y="1"/>
            <a:ext cx="9324528" cy="6857999"/>
          </a:xfrm>
          <a:prstGeom prst="rect">
            <a:avLst/>
          </a:prstGeom>
          <a:ln>
            <a:noFill/>
          </a:ln>
          <a:effectLst>
            <a:outerShdw blurRad="292100" dist="139700" dir="2700000" algn="tl" rotWithShape="0">
              <a:srgbClr val="333333">
                <a:alpha val="65000"/>
              </a:srgbClr>
            </a:outerShdw>
          </a:effectLst>
        </p:spPr>
      </p:pic>
      <p:sp>
        <p:nvSpPr>
          <p:cNvPr id="3" name="2 Rectángulo"/>
          <p:cNvSpPr/>
          <p:nvPr/>
        </p:nvSpPr>
        <p:spPr>
          <a:xfrm>
            <a:off x="1230423" y="2967334"/>
            <a:ext cx="7415415" cy="845168"/>
          </a:xfrm>
          <a:prstGeom prst="rect">
            <a:avLst/>
          </a:prstGeom>
        </p:spPr>
        <p:txBody>
          <a:bodyPr wrap="square">
            <a:spAutoFit/>
          </a:bodyPr>
          <a:lstStyle/>
          <a:p>
            <a:pPr>
              <a:lnSpc>
                <a:spcPct val="150000"/>
              </a:lnSpc>
            </a:pPr>
            <a:r>
              <a:rPr lang="es-CO" sz="3600" dirty="0" smtClean="0">
                <a:solidFill>
                  <a:srgbClr val="FF0000"/>
                </a:solidFill>
                <a:latin typeface="Garamond" pitchFamily="18" charset="0"/>
                <a:cs typeface="Tahoma" pitchFamily="34" charset="0"/>
              </a:rPr>
              <a:t>       </a:t>
            </a:r>
            <a:endParaRPr lang="es-CO" sz="3600" dirty="0">
              <a:solidFill>
                <a:srgbClr val="FF0000"/>
              </a:solidFill>
              <a:latin typeface="Garamond" pitchFamily="18" charset="0"/>
              <a:cs typeface="Tahoma" pitchFamily="34" charset="0"/>
            </a:endParaRPr>
          </a:p>
        </p:txBody>
      </p:sp>
      <p:sp>
        <p:nvSpPr>
          <p:cNvPr id="2" name="1 Rectángulo"/>
          <p:cNvSpPr/>
          <p:nvPr/>
        </p:nvSpPr>
        <p:spPr>
          <a:xfrm>
            <a:off x="1331640" y="2636912"/>
            <a:ext cx="7302017" cy="1477328"/>
          </a:xfrm>
          <a:prstGeom prst="rect">
            <a:avLst/>
          </a:prstGeom>
        </p:spPr>
        <p:txBody>
          <a:bodyPr wrap="square">
            <a:spAutoFit/>
          </a:bodyPr>
          <a:lstStyle/>
          <a:p>
            <a:pPr algn="just">
              <a:lnSpc>
                <a:spcPct val="150000"/>
              </a:lnSpc>
            </a:pPr>
            <a:r>
              <a:rPr lang="es-CO" sz="2000" dirty="0" smtClean="0">
                <a:latin typeface="Garamond" pitchFamily="18" charset="0"/>
              </a:rPr>
              <a:t>Ejemplo</a:t>
            </a:r>
            <a:r>
              <a:rPr lang="es-CO" sz="2000" dirty="0">
                <a:latin typeface="Garamond" pitchFamily="18" charset="0"/>
              </a:rPr>
              <a:t>:</a:t>
            </a:r>
          </a:p>
          <a:p>
            <a:pPr algn="just">
              <a:lnSpc>
                <a:spcPct val="150000"/>
              </a:lnSpc>
            </a:pPr>
            <a:r>
              <a:rPr lang="es-CO" sz="2000" dirty="0">
                <a:latin typeface="Garamond" pitchFamily="18" charset="0"/>
              </a:rPr>
              <a:t>“La tesis principal de este ensayo es…” (Méndez, 2004, sección de introducción, párr. 2</a:t>
            </a:r>
            <a:r>
              <a:rPr lang="es-CO" sz="2000" dirty="0" smtClean="0">
                <a:latin typeface="Garamond" pitchFamily="18" charset="0"/>
              </a:rPr>
              <a:t>).</a:t>
            </a:r>
            <a:endParaRPr lang="es-ES" sz="2000" dirty="0">
              <a:latin typeface="Garamond" pitchFamily="18" charset="0"/>
            </a:endParaRPr>
          </a:p>
        </p:txBody>
      </p:sp>
    </p:spTree>
    <p:extLst>
      <p:ext uri="{BB962C8B-B14F-4D97-AF65-F5344CB8AC3E}">
        <p14:creationId xmlns:p14="http://schemas.microsoft.com/office/powerpoint/2010/main" val="106409160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7182" y="1"/>
            <a:ext cx="9324528" cy="6857999"/>
          </a:xfrm>
          <a:prstGeom prst="rect">
            <a:avLst/>
          </a:prstGeom>
          <a:ln>
            <a:noFill/>
          </a:ln>
          <a:effectLst>
            <a:outerShdw blurRad="292100" dist="139700" dir="2700000" algn="tl" rotWithShape="0">
              <a:srgbClr val="333333">
                <a:alpha val="65000"/>
              </a:srgbClr>
            </a:outerShdw>
          </a:effectLst>
        </p:spPr>
      </p:pic>
      <p:sp>
        <p:nvSpPr>
          <p:cNvPr id="3" name="2 Rectángulo"/>
          <p:cNvSpPr/>
          <p:nvPr/>
        </p:nvSpPr>
        <p:spPr>
          <a:xfrm>
            <a:off x="1230423" y="2967334"/>
            <a:ext cx="7415415" cy="845168"/>
          </a:xfrm>
          <a:prstGeom prst="rect">
            <a:avLst/>
          </a:prstGeom>
        </p:spPr>
        <p:txBody>
          <a:bodyPr wrap="square">
            <a:spAutoFit/>
          </a:bodyPr>
          <a:lstStyle/>
          <a:p>
            <a:pPr>
              <a:lnSpc>
                <a:spcPct val="150000"/>
              </a:lnSpc>
            </a:pPr>
            <a:r>
              <a:rPr lang="es-CO" sz="3600" dirty="0" smtClean="0">
                <a:solidFill>
                  <a:srgbClr val="FF0000"/>
                </a:solidFill>
                <a:latin typeface="Garamond" pitchFamily="18" charset="0"/>
                <a:cs typeface="Tahoma" pitchFamily="34" charset="0"/>
              </a:rPr>
              <a:t>       </a:t>
            </a:r>
            <a:endParaRPr lang="es-CO" sz="3600" dirty="0">
              <a:solidFill>
                <a:srgbClr val="FF0000"/>
              </a:solidFill>
              <a:latin typeface="Garamond" pitchFamily="18" charset="0"/>
              <a:cs typeface="Tahoma" pitchFamily="34" charset="0"/>
            </a:endParaRPr>
          </a:p>
        </p:txBody>
      </p:sp>
      <p:sp>
        <p:nvSpPr>
          <p:cNvPr id="2" name="1 Rectángulo"/>
          <p:cNvSpPr/>
          <p:nvPr/>
        </p:nvSpPr>
        <p:spPr>
          <a:xfrm>
            <a:off x="1403648" y="1705451"/>
            <a:ext cx="7098174" cy="4339650"/>
          </a:xfrm>
          <a:prstGeom prst="rect">
            <a:avLst/>
          </a:prstGeom>
        </p:spPr>
        <p:txBody>
          <a:bodyPr wrap="square">
            <a:spAutoFit/>
          </a:bodyPr>
          <a:lstStyle/>
          <a:p>
            <a:r>
              <a:rPr lang="es-ES" b="1" dirty="0" smtClean="0"/>
              <a:t>Referencias</a:t>
            </a:r>
          </a:p>
          <a:p>
            <a:pPr indent="457200" algn="just">
              <a:lnSpc>
                <a:spcPct val="200000"/>
              </a:lnSpc>
              <a:defRPr/>
            </a:pPr>
            <a:r>
              <a:rPr lang="es-ES_tradnl" sz="2000" dirty="0" smtClean="0">
                <a:latin typeface="Garamond" pitchFamily="18" charset="0"/>
              </a:rPr>
              <a:t>La </a:t>
            </a:r>
            <a:r>
              <a:rPr lang="es-ES_tradnl" sz="2000" dirty="0">
                <a:latin typeface="Garamond" pitchFamily="18" charset="0"/>
              </a:rPr>
              <a:t>lista de referencias es el conjunto de fuentes citadas en un manuscrito y su objetivo es permitirle al lector ubicar y utilizar dichas fuentes. Únicamente contiene los documentos que se citaron en el texto; y debe ir al final del documento. </a:t>
            </a:r>
            <a:endParaRPr lang="es-CO" sz="2000" dirty="0">
              <a:latin typeface="Garamond" pitchFamily="18" charset="0"/>
            </a:endParaRPr>
          </a:p>
          <a:p>
            <a:pPr indent="457200" algn="just">
              <a:lnSpc>
                <a:spcPct val="200000"/>
              </a:lnSpc>
              <a:defRPr/>
            </a:pPr>
            <a:r>
              <a:rPr lang="es-ES_tradnl" sz="2000" dirty="0">
                <a:latin typeface="Garamond" pitchFamily="18" charset="0"/>
              </a:rPr>
              <a:t>Las referencias que se citan en el texto deben aparecer en la lista de referencias</a:t>
            </a:r>
            <a:r>
              <a:rPr lang="es-ES_tradnl" sz="2000" dirty="0" smtClean="0">
                <a:latin typeface="Garamond" pitchFamily="18" charset="0"/>
              </a:rPr>
              <a:t>;  y </a:t>
            </a:r>
            <a:r>
              <a:rPr lang="es-ES_tradnl" sz="2000" dirty="0">
                <a:latin typeface="Garamond" pitchFamily="18" charset="0"/>
              </a:rPr>
              <a:t>viceversa. </a:t>
            </a:r>
            <a:endParaRPr lang="es-CO" sz="2000" dirty="0">
              <a:latin typeface="Garamond" pitchFamily="18" charset="0"/>
            </a:endParaRPr>
          </a:p>
          <a:p>
            <a:endParaRPr lang="es-ES" dirty="0"/>
          </a:p>
        </p:txBody>
      </p:sp>
    </p:spTree>
    <p:extLst>
      <p:ext uri="{BB962C8B-B14F-4D97-AF65-F5344CB8AC3E}">
        <p14:creationId xmlns:p14="http://schemas.microsoft.com/office/powerpoint/2010/main" val="23055431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713" y="-29617"/>
            <a:ext cx="8647628" cy="6857999"/>
          </a:xfrm>
          <a:prstGeom prst="rect">
            <a:avLst/>
          </a:prstGeom>
          <a:ln>
            <a:noFill/>
          </a:ln>
          <a:effectLst>
            <a:outerShdw blurRad="292100" dist="139700" dir="2700000" algn="tl" rotWithShape="0">
              <a:srgbClr val="333333">
                <a:alpha val="65000"/>
              </a:srgbClr>
            </a:outerShdw>
          </a:effectLst>
        </p:spPr>
      </p:pic>
      <p:sp>
        <p:nvSpPr>
          <p:cNvPr id="3" name="2 CuadroTexto"/>
          <p:cNvSpPr txBox="1"/>
          <p:nvPr/>
        </p:nvSpPr>
        <p:spPr>
          <a:xfrm>
            <a:off x="3347864" y="836712"/>
            <a:ext cx="184731" cy="369332"/>
          </a:xfrm>
          <a:prstGeom prst="rect">
            <a:avLst/>
          </a:prstGeom>
          <a:noFill/>
        </p:spPr>
        <p:txBody>
          <a:bodyPr wrap="none" rtlCol="0">
            <a:spAutoFit/>
          </a:bodyPr>
          <a:lstStyle/>
          <a:p>
            <a:endParaRPr lang="es-ES" dirty="0"/>
          </a:p>
        </p:txBody>
      </p:sp>
      <p:grpSp>
        <p:nvGrpSpPr>
          <p:cNvPr id="10" name="9 Grupo"/>
          <p:cNvGrpSpPr/>
          <p:nvPr/>
        </p:nvGrpSpPr>
        <p:grpSpPr>
          <a:xfrm>
            <a:off x="3519208" y="1583628"/>
            <a:ext cx="2250281" cy="1297953"/>
            <a:chOff x="2944885" y="68295"/>
            <a:chExt cx="2250281" cy="1462682"/>
          </a:xfrm>
        </p:grpSpPr>
        <p:sp>
          <p:nvSpPr>
            <p:cNvPr id="11" name="10 Rectángulo redondeado"/>
            <p:cNvSpPr/>
            <p:nvPr/>
          </p:nvSpPr>
          <p:spPr>
            <a:xfrm>
              <a:off x="2944885" y="68295"/>
              <a:ext cx="2250281" cy="1462682"/>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2" name="11 Rectángulo"/>
            <p:cNvSpPr/>
            <p:nvPr/>
          </p:nvSpPr>
          <p:spPr>
            <a:xfrm>
              <a:off x="3002174" y="71402"/>
              <a:ext cx="2107477" cy="131987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s-CO" sz="3000" b="1" kern="1200" dirty="0" smtClean="0">
                  <a:solidFill>
                    <a:schemeClr val="bg1"/>
                  </a:solidFill>
                  <a:latin typeface="Garamond" pitchFamily="18" charset="0"/>
                </a:rPr>
                <a:t>APA</a:t>
              </a:r>
              <a:endParaRPr lang="es-CO" sz="3000" b="1" kern="1200" dirty="0">
                <a:solidFill>
                  <a:schemeClr val="bg1"/>
                </a:solidFill>
                <a:latin typeface="Garamond" pitchFamily="18" charset="0"/>
              </a:endParaRPr>
            </a:p>
          </p:txBody>
        </p:sp>
      </p:grpSp>
      <p:grpSp>
        <p:nvGrpSpPr>
          <p:cNvPr id="16" name="15 Grupo"/>
          <p:cNvGrpSpPr/>
          <p:nvPr/>
        </p:nvGrpSpPr>
        <p:grpSpPr>
          <a:xfrm>
            <a:off x="5203228" y="5146747"/>
            <a:ext cx="2379533" cy="1383124"/>
            <a:chOff x="2541612" y="3873"/>
            <a:chExt cx="3146375" cy="2045144"/>
          </a:xfrm>
        </p:grpSpPr>
        <p:sp>
          <p:nvSpPr>
            <p:cNvPr id="17" name="16 Rectángulo redondeado"/>
            <p:cNvSpPr/>
            <p:nvPr/>
          </p:nvSpPr>
          <p:spPr>
            <a:xfrm>
              <a:off x="2541612" y="3873"/>
              <a:ext cx="3146375" cy="2045144"/>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8" name="17 Rectángulo"/>
            <p:cNvSpPr/>
            <p:nvPr/>
          </p:nvSpPr>
          <p:spPr>
            <a:xfrm>
              <a:off x="2641448" y="372356"/>
              <a:ext cx="2946702" cy="130817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s-CO" sz="2800" kern="1200" dirty="0" smtClean="0">
                  <a:solidFill>
                    <a:schemeClr val="bg1"/>
                  </a:solidFill>
                  <a:latin typeface="Garamond" pitchFamily="18" charset="0"/>
                </a:rPr>
                <a:t>Dinámicas</a:t>
              </a:r>
              <a:endParaRPr lang="es-CO" sz="2800" kern="1200" dirty="0">
                <a:solidFill>
                  <a:schemeClr val="bg1"/>
                </a:solidFill>
                <a:latin typeface="Garamond" pitchFamily="18" charset="0"/>
              </a:endParaRPr>
            </a:p>
          </p:txBody>
        </p:sp>
      </p:grpSp>
      <p:grpSp>
        <p:nvGrpSpPr>
          <p:cNvPr id="20" name="19 Grupo"/>
          <p:cNvGrpSpPr/>
          <p:nvPr/>
        </p:nvGrpSpPr>
        <p:grpSpPr>
          <a:xfrm>
            <a:off x="2027871" y="5146747"/>
            <a:ext cx="2345619" cy="1383124"/>
            <a:chOff x="-1107917" y="2184154"/>
            <a:chExt cx="3909863" cy="2541411"/>
          </a:xfrm>
        </p:grpSpPr>
        <p:sp>
          <p:nvSpPr>
            <p:cNvPr id="21" name="20 Rectángulo redondeado"/>
            <p:cNvSpPr/>
            <p:nvPr/>
          </p:nvSpPr>
          <p:spPr>
            <a:xfrm>
              <a:off x="-1107917" y="2184154"/>
              <a:ext cx="3909863" cy="2541411"/>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2" name="21 Rectángulo"/>
            <p:cNvSpPr/>
            <p:nvPr/>
          </p:nvSpPr>
          <p:spPr>
            <a:xfrm>
              <a:off x="-905836" y="2308214"/>
              <a:ext cx="3505700" cy="229328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8590" tIns="148590" rIns="148590" bIns="148590" numCol="1" spcCol="1270" anchor="ctr" anchorCtr="0">
              <a:noAutofit/>
            </a:bodyPr>
            <a:lstStyle/>
            <a:p>
              <a:pPr lvl="0" algn="ctr" defTabSz="1733550">
                <a:lnSpc>
                  <a:spcPct val="90000"/>
                </a:lnSpc>
                <a:spcBef>
                  <a:spcPct val="0"/>
                </a:spcBef>
                <a:spcAft>
                  <a:spcPct val="35000"/>
                </a:spcAft>
              </a:pPr>
              <a:r>
                <a:rPr lang="es-CO" sz="2400" kern="1200" dirty="0" smtClean="0">
                  <a:solidFill>
                    <a:schemeClr val="bg1"/>
                  </a:solidFill>
                  <a:latin typeface="Garamond" pitchFamily="18" charset="0"/>
                </a:rPr>
                <a:t>Textos para publicar</a:t>
              </a:r>
              <a:endParaRPr lang="es-CO" sz="2400" kern="1200" dirty="0">
                <a:solidFill>
                  <a:schemeClr val="bg1"/>
                </a:solidFill>
                <a:latin typeface="Garamond" pitchFamily="18" charset="0"/>
              </a:endParaRPr>
            </a:p>
          </p:txBody>
        </p:sp>
      </p:grpSp>
      <p:grpSp>
        <p:nvGrpSpPr>
          <p:cNvPr id="23" name="22 Grupo"/>
          <p:cNvGrpSpPr/>
          <p:nvPr/>
        </p:nvGrpSpPr>
        <p:grpSpPr>
          <a:xfrm>
            <a:off x="776300" y="2853589"/>
            <a:ext cx="2285767" cy="1357963"/>
            <a:chOff x="-558983" y="-1646652"/>
            <a:chExt cx="9848287" cy="5817471"/>
          </a:xfrm>
        </p:grpSpPr>
        <p:sp>
          <p:nvSpPr>
            <p:cNvPr id="24" name="23 Rectángulo redondeado"/>
            <p:cNvSpPr/>
            <p:nvPr/>
          </p:nvSpPr>
          <p:spPr>
            <a:xfrm>
              <a:off x="-558983" y="-1646652"/>
              <a:ext cx="9587096" cy="573577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5" name="24 Rectángulo"/>
            <p:cNvSpPr/>
            <p:nvPr/>
          </p:nvSpPr>
          <p:spPr>
            <a:xfrm>
              <a:off x="261128" y="535752"/>
              <a:ext cx="9028176" cy="363506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endParaRPr lang="es-CO" sz="2800" kern="1200" dirty="0">
                <a:solidFill>
                  <a:schemeClr val="tx1"/>
                </a:solidFill>
                <a:latin typeface="Garamond" pitchFamily="18" charset="0"/>
              </a:endParaRPr>
            </a:p>
          </p:txBody>
        </p:sp>
      </p:grpSp>
      <p:grpSp>
        <p:nvGrpSpPr>
          <p:cNvPr id="26" name="25 Grupo"/>
          <p:cNvGrpSpPr/>
          <p:nvPr/>
        </p:nvGrpSpPr>
        <p:grpSpPr>
          <a:xfrm>
            <a:off x="6444208" y="2863125"/>
            <a:ext cx="2304030" cy="1357963"/>
            <a:chOff x="2541611" y="-61271"/>
            <a:chExt cx="3146375" cy="2045144"/>
          </a:xfrm>
        </p:grpSpPr>
        <p:sp>
          <p:nvSpPr>
            <p:cNvPr id="27" name="26 Rectángulo redondeado"/>
            <p:cNvSpPr/>
            <p:nvPr/>
          </p:nvSpPr>
          <p:spPr>
            <a:xfrm>
              <a:off x="2541611" y="-61271"/>
              <a:ext cx="3146375" cy="2045144"/>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8" name="27 Rectángulo"/>
            <p:cNvSpPr/>
            <p:nvPr/>
          </p:nvSpPr>
          <p:spPr>
            <a:xfrm>
              <a:off x="2641448" y="103709"/>
              <a:ext cx="2946703" cy="184547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endParaRPr lang="es-CO" sz="3200" kern="1200" dirty="0">
                <a:solidFill>
                  <a:schemeClr val="tx1"/>
                </a:solidFill>
                <a:latin typeface="Garamond" pitchFamily="18" charset="0"/>
              </a:endParaRPr>
            </a:p>
          </p:txBody>
        </p:sp>
      </p:grpSp>
      <p:sp>
        <p:nvSpPr>
          <p:cNvPr id="32" name="31 Rectángulo"/>
          <p:cNvSpPr/>
          <p:nvPr/>
        </p:nvSpPr>
        <p:spPr>
          <a:xfrm>
            <a:off x="6539599" y="3069836"/>
            <a:ext cx="2113247" cy="1031051"/>
          </a:xfrm>
          <a:prstGeom prst="rect">
            <a:avLst/>
          </a:prstGeom>
        </p:spPr>
        <p:txBody>
          <a:bodyPr wrap="square">
            <a:spAutoFit/>
          </a:bodyPr>
          <a:lstStyle/>
          <a:p>
            <a:pPr lvl="0" algn="ctr" defTabSz="1066800">
              <a:lnSpc>
                <a:spcPct val="90000"/>
              </a:lnSpc>
              <a:spcBef>
                <a:spcPct val="0"/>
              </a:spcBef>
              <a:spcAft>
                <a:spcPct val="35000"/>
              </a:spcAft>
            </a:pPr>
            <a:r>
              <a:rPr lang="es-CO" sz="2000" dirty="0">
                <a:solidFill>
                  <a:schemeClr val="bg1"/>
                </a:solidFill>
                <a:latin typeface="Garamond" pitchFamily="18" charset="0"/>
              </a:rPr>
              <a:t>Estándares textos de investigación</a:t>
            </a:r>
          </a:p>
          <a:p>
            <a:pPr lvl="0" algn="ctr" defTabSz="1066800">
              <a:lnSpc>
                <a:spcPct val="90000"/>
              </a:lnSpc>
              <a:spcBef>
                <a:spcPct val="0"/>
              </a:spcBef>
              <a:spcAft>
                <a:spcPct val="35000"/>
              </a:spcAft>
            </a:pPr>
            <a:r>
              <a:rPr lang="es-CO" sz="2000" dirty="0">
                <a:solidFill>
                  <a:schemeClr val="bg1"/>
                </a:solidFill>
                <a:latin typeface="Garamond" pitchFamily="18" charset="0"/>
              </a:rPr>
              <a:t>(1929 ) </a:t>
            </a:r>
          </a:p>
        </p:txBody>
      </p:sp>
      <p:sp>
        <p:nvSpPr>
          <p:cNvPr id="33" name="32 Rectángulo"/>
          <p:cNvSpPr/>
          <p:nvPr/>
        </p:nvSpPr>
        <p:spPr>
          <a:xfrm>
            <a:off x="916765" y="3322980"/>
            <a:ext cx="1944216" cy="400110"/>
          </a:xfrm>
          <a:prstGeom prst="rect">
            <a:avLst/>
          </a:prstGeom>
        </p:spPr>
        <p:txBody>
          <a:bodyPr wrap="square">
            <a:spAutoFit/>
          </a:bodyPr>
          <a:lstStyle/>
          <a:p>
            <a:r>
              <a:rPr lang="es-ES" sz="2000" dirty="0">
                <a:solidFill>
                  <a:schemeClr val="bg1"/>
                </a:solidFill>
                <a:latin typeface="Garamond" pitchFamily="18" charset="0"/>
              </a:rPr>
              <a:t>www.apastyle.org</a:t>
            </a:r>
          </a:p>
        </p:txBody>
      </p:sp>
      <p:pic>
        <p:nvPicPr>
          <p:cNvPr id="34" name="Picture 2" descr="D:\Users\César Alberto\Desktop\Técnicas\Fotos T. Estudio\índic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68978" y="3212976"/>
            <a:ext cx="2322512" cy="156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5 Conector recto"/>
          <p:cNvCxnSpPr>
            <a:stCxn id="11" idx="1"/>
            <a:endCxn id="24" idx="0"/>
          </p:cNvCxnSpPr>
          <p:nvPr/>
        </p:nvCxnSpPr>
        <p:spPr>
          <a:xfrm flipH="1">
            <a:off x="1888873" y="2232605"/>
            <a:ext cx="1630335" cy="620984"/>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12 Conector recto"/>
          <p:cNvCxnSpPr>
            <a:stCxn id="11" idx="3"/>
            <a:endCxn id="27" idx="0"/>
          </p:cNvCxnSpPr>
          <p:nvPr/>
        </p:nvCxnSpPr>
        <p:spPr>
          <a:xfrm>
            <a:off x="5769489" y="2232605"/>
            <a:ext cx="1826734" cy="63052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18 Conector recto"/>
          <p:cNvCxnSpPr>
            <a:endCxn id="21" idx="0"/>
          </p:cNvCxnSpPr>
          <p:nvPr/>
        </p:nvCxnSpPr>
        <p:spPr>
          <a:xfrm>
            <a:off x="1793700" y="4221088"/>
            <a:ext cx="1406981" cy="925659"/>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30 Conector recto"/>
          <p:cNvCxnSpPr>
            <a:stCxn id="27" idx="2"/>
            <a:endCxn id="17" idx="0"/>
          </p:cNvCxnSpPr>
          <p:nvPr/>
        </p:nvCxnSpPr>
        <p:spPr>
          <a:xfrm flipH="1">
            <a:off x="6392995" y="4221088"/>
            <a:ext cx="1203228" cy="925659"/>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35 Conector recto"/>
          <p:cNvCxnSpPr>
            <a:stCxn id="21" idx="3"/>
            <a:endCxn id="17" idx="1"/>
          </p:cNvCxnSpPr>
          <p:nvPr/>
        </p:nvCxnSpPr>
        <p:spPr>
          <a:xfrm>
            <a:off x="4373490" y="5838309"/>
            <a:ext cx="829738"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3313940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7182" y="1"/>
            <a:ext cx="9324528" cy="6857999"/>
          </a:xfrm>
          <a:prstGeom prst="rect">
            <a:avLst/>
          </a:prstGeom>
          <a:ln>
            <a:noFill/>
          </a:ln>
          <a:effectLst>
            <a:outerShdw blurRad="292100" dist="139700" dir="2700000" algn="tl" rotWithShape="0">
              <a:srgbClr val="333333">
                <a:alpha val="65000"/>
              </a:srgbClr>
            </a:outerShdw>
          </a:effectLst>
        </p:spPr>
      </p:pic>
      <p:sp>
        <p:nvSpPr>
          <p:cNvPr id="3" name="2 Rectángulo"/>
          <p:cNvSpPr/>
          <p:nvPr/>
        </p:nvSpPr>
        <p:spPr>
          <a:xfrm>
            <a:off x="1230423" y="2967334"/>
            <a:ext cx="7415415" cy="845168"/>
          </a:xfrm>
          <a:prstGeom prst="rect">
            <a:avLst/>
          </a:prstGeom>
        </p:spPr>
        <p:txBody>
          <a:bodyPr wrap="square">
            <a:spAutoFit/>
          </a:bodyPr>
          <a:lstStyle/>
          <a:p>
            <a:pPr>
              <a:lnSpc>
                <a:spcPct val="150000"/>
              </a:lnSpc>
            </a:pPr>
            <a:r>
              <a:rPr lang="es-CO" sz="3600" dirty="0" smtClean="0">
                <a:solidFill>
                  <a:srgbClr val="FF0000"/>
                </a:solidFill>
                <a:latin typeface="Garamond" pitchFamily="18" charset="0"/>
                <a:cs typeface="Tahoma" pitchFamily="34" charset="0"/>
              </a:rPr>
              <a:t>       </a:t>
            </a:r>
            <a:endParaRPr lang="es-CO" sz="3600" dirty="0">
              <a:solidFill>
                <a:srgbClr val="FF0000"/>
              </a:solidFill>
              <a:latin typeface="Garamond" pitchFamily="18" charset="0"/>
              <a:cs typeface="Tahoma" pitchFamily="34" charset="0"/>
            </a:endParaRPr>
          </a:p>
        </p:txBody>
      </p:sp>
      <p:sp>
        <p:nvSpPr>
          <p:cNvPr id="2" name="1 Rectángulo"/>
          <p:cNvSpPr/>
          <p:nvPr/>
        </p:nvSpPr>
        <p:spPr>
          <a:xfrm>
            <a:off x="1403648" y="1652840"/>
            <a:ext cx="7124532" cy="4401205"/>
          </a:xfrm>
          <a:prstGeom prst="rect">
            <a:avLst/>
          </a:prstGeom>
        </p:spPr>
        <p:txBody>
          <a:bodyPr wrap="square">
            <a:spAutoFit/>
          </a:bodyPr>
          <a:lstStyle/>
          <a:p>
            <a:pPr indent="457200">
              <a:lnSpc>
                <a:spcPct val="200000"/>
              </a:lnSpc>
              <a:defRPr/>
            </a:pPr>
            <a:r>
              <a:rPr lang="es-ES_tradnl" sz="2000" dirty="0">
                <a:latin typeface="Garamond" pitchFamily="18" charset="0"/>
              </a:rPr>
              <a:t>La diferencia entre una lista de referencias y una bibliografía, es que esta última cita trabajos o libros que sirvieron de fundamento para la realización del trabajo aunque no hayan sido citados en el texto, o que son útiles para una lectura posterior. El estilo de la APA requiere de la lista de referencias, no bibliográfica.</a:t>
            </a:r>
            <a:endParaRPr lang="es-CO" sz="2000" dirty="0">
              <a:latin typeface="Garamond" pitchFamily="18" charset="0"/>
            </a:endParaRPr>
          </a:p>
          <a:p>
            <a:pPr indent="457200">
              <a:lnSpc>
                <a:spcPct val="200000"/>
              </a:lnSpc>
              <a:defRPr/>
            </a:pPr>
            <a:r>
              <a:rPr lang="es-ES_tradnl" sz="2000" dirty="0">
                <a:latin typeface="Garamond" pitchFamily="18" charset="0"/>
              </a:rPr>
              <a:t>Una referencia de un libro debe contener las </a:t>
            </a:r>
            <a:r>
              <a:rPr lang="es-ES_tradnl" sz="2000" dirty="0" smtClean="0">
                <a:latin typeface="Garamond" pitchFamily="18" charset="0"/>
              </a:rPr>
              <a:t>siguiente información:</a:t>
            </a:r>
            <a:endParaRPr lang="es-CO" sz="2000" dirty="0">
              <a:latin typeface="Garamond" pitchFamily="18" charset="0"/>
            </a:endParaRPr>
          </a:p>
        </p:txBody>
      </p:sp>
    </p:spTree>
    <p:extLst>
      <p:ext uri="{BB962C8B-B14F-4D97-AF65-F5344CB8AC3E}">
        <p14:creationId xmlns:p14="http://schemas.microsoft.com/office/powerpoint/2010/main" val="376443512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8032" y="1"/>
            <a:ext cx="9324528" cy="6857999"/>
          </a:xfrm>
          <a:prstGeom prst="rect">
            <a:avLst/>
          </a:prstGeom>
          <a:ln>
            <a:noFill/>
          </a:ln>
          <a:effectLst>
            <a:outerShdw blurRad="292100" dist="139700" dir="2700000" algn="tl" rotWithShape="0">
              <a:srgbClr val="333333">
                <a:alpha val="65000"/>
              </a:srgbClr>
            </a:outerShdw>
          </a:effectLst>
        </p:spPr>
      </p:pic>
      <p:sp>
        <p:nvSpPr>
          <p:cNvPr id="3" name="2 Rectángulo"/>
          <p:cNvSpPr/>
          <p:nvPr/>
        </p:nvSpPr>
        <p:spPr>
          <a:xfrm>
            <a:off x="1230423" y="2967334"/>
            <a:ext cx="7415415" cy="845168"/>
          </a:xfrm>
          <a:prstGeom prst="rect">
            <a:avLst/>
          </a:prstGeom>
        </p:spPr>
        <p:txBody>
          <a:bodyPr wrap="square">
            <a:spAutoFit/>
          </a:bodyPr>
          <a:lstStyle/>
          <a:p>
            <a:pPr>
              <a:lnSpc>
                <a:spcPct val="150000"/>
              </a:lnSpc>
            </a:pPr>
            <a:r>
              <a:rPr lang="es-CO" sz="3600" dirty="0" smtClean="0">
                <a:solidFill>
                  <a:srgbClr val="FF0000"/>
                </a:solidFill>
                <a:latin typeface="Garamond" pitchFamily="18" charset="0"/>
                <a:cs typeface="Tahoma" pitchFamily="34" charset="0"/>
              </a:rPr>
              <a:t>       </a:t>
            </a:r>
            <a:endParaRPr lang="es-CO" sz="3600" dirty="0">
              <a:solidFill>
                <a:srgbClr val="FF0000"/>
              </a:solidFill>
              <a:latin typeface="Garamond" pitchFamily="18" charset="0"/>
              <a:cs typeface="Tahoma" pitchFamily="34" charset="0"/>
            </a:endParaRPr>
          </a:p>
        </p:txBody>
      </p:sp>
      <p:sp>
        <p:nvSpPr>
          <p:cNvPr id="2" name="1 Rectángulo"/>
          <p:cNvSpPr/>
          <p:nvPr/>
        </p:nvSpPr>
        <p:spPr>
          <a:xfrm>
            <a:off x="1507682" y="1499731"/>
            <a:ext cx="7240782" cy="4708981"/>
          </a:xfrm>
          <a:prstGeom prst="rect">
            <a:avLst/>
          </a:prstGeom>
        </p:spPr>
        <p:txBody>
          <a:bodyPr wrap="square">
            <a:spAutoFit/>
          </a:bodyPr>
          <a:lstStyle/>
          <a:p>
            <a:pPr marL="514350" indent="-514350">
              <a:lnSpc>
                <a:spcPct val="150000"/>
              </a:lnSpc>
              <a:buSzPct val="115000"/>
              <a:buFont typeface="+mj-lt"/>
              <a:buAutoNum type="arabicPeriod"/>
              <a:defRPr/>
            </a:pPr>
            <a:r>
              <a:rPr lang="es-ES" sz="2000" dirty="0" smtClean="0">
                <a:latin typeface="Garamond" pitchFamily="18" charset="0"/>
              </a:rPr>
              <a:t>Apellido </a:t>
            </a:r>
            <a:r>
              <a:rPr lang="es-ES" sz="2000" dirty="0">
                <a:latin typeface="Garamond" pitchFamily="18" charset="0"/>
              </a:rPr>
              <a:t>y nombre del </a:t>
            </a:r>
            <a:r>
              <a:rPr lang="es-ES" sz="2000" dirty="0" smtClean="0">
                <a:latin typeface="Garamond" pitchFamily="18" charset="0"/>
              </a:rPr>
              <a:t>autor. Luego </a:t>
            </a:r>
            <a:r>
              <a:rPr lang="es-ES" sz="2000" dirty="0">
                <a:latin typeface="Garamond" pitchFamily="18" charset="0"/>
              </a:rPr>
              <a:t>un punto seguido. </a:t>
            </a:r>
            <a:endParaRPr lang="es-CO" sz="2000" dirty="0">
              <a:latin typeface="Garamond" pitchFamily="18" charset="0"/>
            </a:endParaRPr>
          </a:p>
          <a:p>
            <a:pPr marL="514350" indent="-514350">
              <a:lnSpc>
                <a:spcPct val="150000"/>
              </a:lnSpc>
              <a:buSzPct val="115000"/>
              <a:buFont typeface="+mj-lt"/>
              <a:buAutoNum type="arabicPeriod"/>
              <a:defRPr/>
            </a:pPr>
            <a:r>
              <a:rPr lang="es-ES" sz="2000" dirty="0">
                <a:latin typeface="Garamond" pitchFamily="18" charset="0"/>
              </a:rPr>
              <a:t>Año de la publicación (debe ir entre paréntesis). Luego un punto seguido.</a:t>
            </a:r>
            <a:endParaRPr lang="es-CO" sz="2000" dirty="0">
              <a:latin typeface="Garamond" pitchFamily="18" charset="0"/>
            </a:endParaRPr>
          </a:p>
          <a:p>
            <a:pPr marL="514350" indent="-514350">
              <a:lnSpc>
                <a:spcPct val="150000"/>
              </a:lnSpc>
              <a:buSzPct val="115000"/>
              <a:buFont typeface="+mj-lt"/>
              <a:buAutoNum type="arabicPeriod"/>
              <a:defRPr/>
            </a:pPr>
            <a:r>
              <a:rPr lang="es-ES" sz="2000" dirty="0">
                <a:latin typeface="Garamond" pitchFamily="18" charset="0"/>
              </a:rPr>
              <a:t>Título del libro (</a:t>
            </a:r>
            <a:r>
              <a:rPr lang="es-ES" sz="2000" i="1" dirty="0">
                <a:latin typeface="Garamond" pitchFamily="18" charset="0"/>
              </a:rPr>
              <a:t>en letra cursiva</a:t>
            </a:r>
            <a:r>
              <a:rPr lang="es-ES" sz="2000" dirty="0">
                <a:latin typeface="Garamond" pitchFamily="18" charset="0"/>
              </a:rPr>
              <a:t>). Luego un punto seguido. </a:t>
            </a:r>
            <a:endParaRPr lang="es-CO" sz="2000" dirty="0">
              <a:latin typeface="Garamond" pitchFamily="18" charset="0"/>
            </a:endParaRPr>
          </a:p>
          <a:p>
            <a:pPr marL="514350" indent="-514350">
              <a:lnSpc>
                <a:spcPct val="150000"/>
              </a:lnSpc>
              <a:buSzPct val="115000"/>
              <a:buFont typeface="+mj-lt"/>
              <a:buAutoNum type="arabicPeriod"/>
              <a:defRPr/>
            </a:pPr>
            <a:r>
              <a:rPr lang="es-ES" sz="2000" dirty="0">
                <a:latin typeface="Garamond" pitchFamily="18" charset="0"/>
              </a:rPr>
              <a:t>Lugar de publicación (ciudad y país si no es muy conocida la ciudad). Luego dos puntos.</a:t>
            </a:r>
            <a:endParaRPr lang="es-CO" sz="2000" dirty="0">
              <a:latin typeface="Garamond" pitchFamily="18" charset="0"/>
            </a:endParaRPr>
          </a:p>
          <a:p>
            <a:pPr marL="514350" indent="-514350">
              <a:lnSpc>
                <a:spcPct val="150000"/>
              </a:lnSpc>
              <a:buSzPct val="115000"/>
              <a:buFont typeface="+mj-lt"/>
              <a:buAutoNum type="arabicPeriod"/>
              <a:defRPr/>
            </a:pPr>
            <a:r>
              <a:rPr lang="es-ES" sz="2000" dirty="0">
                <a:latin typeface="Garamond" pitchFamily="18" charset="0"/>
              </a:rPr>
              <a:t>Nombre de la casa editora o publicadora. Se termina con un punto </a:t>
            </a:r>
            <a:r>
              <a:rPr lang="es-ES" sz="2000" dirty="0" smtClean="0">
                <a:latin typeface="Garamond" pitchFamily="18" charset="0"/>
              </a:rPr>
              <a:t>final.</a:t>
            </a:r>
            <a:endParaRPr lang="es-CO" sz="2000" dirty="0">
              <a:latin typeface="Garamond" pitchFamily="18" charset="0"/>
            </a:endParaRPr>
          </a:p>
          <a:p>
            <a:pPr>
              <a:lnSpc>
                <a:spcPct val="150000"/>
              </a:lnSpc>
              <a:buSzPct val="115000"/>
              <a:defRPr/>
            </a:pPr>
            <a:r>
              <a:rPr lang="es-ES_tradnl" sz="2000" dirty="0" smtClean="0">
                <a:latin typeface="Garamond" pitchFamily="18" charset="0"/>
              </a:rPr>
              <a:t>La </a:t>
            </a:r>
            <a:r>
              <a:rPr lang="es-ES_tradnl" sz="2000" dirty="0">
                <a:latin typeface="Garamond" pitchFamily="18" charset="0"/>
              </a:rPr>
              <a:t>lista de referencias se escribe en orden alfabético por el apellido paterno del autor o del primer autor si son varios.</a:t>
            </a:r>
            <a:endParaRPr lang="es-CO" sz="2000" dirty="0">
              <a:latin typeface="Garamond" pitchFamily="18" charset="0"/>
            </a:endParaRPr>
          </a:p>
        </p:txBody>
      </p:sp>
    </p:spTree>
    <p:extLst>
      <p:ext uri="{BB962C8B-B14F-4D97-AF65-F5344CB8AC3E}">
        <p14:creationId xmlns:p14="http://schemas.microsoft.com/office/powerpoint/2010/main" val="208309054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8032" y="1"/>
            <a:ext cx="9324528" cy="6857999"/>
          </a:xfrm>
          <a:prstGeom prst="rect">
            <a:avLst/>
          </a:prstGeom>
          <a:ln>
            <a:noFill/>
          </a:ln>
          <a:effectLst>
            <a:outerShdw blurRad="292100" dist="139700" dir="2700000" algn="tl" rotWithShape="0">
              <a:srgbClr val="333333">
                <a:alpha val="65000"/>
              </a:srgbClr>
            </a:outerShdw>
          </a:effectLst>
        </p:spPr>
      </p:pic>
      <p:sp>
        <p:nvSpPr>
          <p:cNvPr id="3" name="2 Rectángulo"/>
          <p:cNvSpPr/>
          <p:nvPr/>
        </p:nvSpPr>
        <p:spPr>
          <a:xfrm>
            <a:off x="1230423" y="2967334"/>
            <a:ext cx="7415415" cy="845168"/>
          </a:xfrm>
          <a:prstGeom prst="rect">
            <a:avLst/>
          </a:prstGeom>
        </p:spPr>
        <p:txBody>
          <a:bodyPr wrap="square">
            <a:spAutoFit/>
          </a:bodyPr>
          <a:lstStyle/>
          <a:p>
            <a:pPr>
              <a:lnSpc>
                <a:spcPct val="150000"/>
              </a:lnSpc>
            </a:pPr>
            <a:r>
              <a:rPr lang="es-CO" sz="3600" dirty="0" smtClean="0">
                <a:solidFill>
                  <a:srgbClr val="FF0000"/>
                </a:solidFill>
                <a:latin typeface="Garamond" pitchFamily="18" charset="0"/>
                <a:cs typeface="Tahoma" pitchFamily="34" charset="0"/>
              </a:rPr>
              <a:t>       </a:t>
            </a:r>
            <a:endParaRPr lang="es-CO" sz="3600" dirty="0">
              <a:solidFill>
                <a:srgbClr val="FF0000"/>
              </a:solidFill>
              <a:latin typeface="Garamond" pitchFamily="18" charset="0"/>
              <a:cs typeface="Tahoma" pitchFamily="34" charset="0"/>
            </a:endParaRPr>
          </a:p>
        </p:txBody>
      </p:sp>
      <p:sp>
        <p:nvSpPr>
          <p:cNvPr id="2" name="1 Rectángulo"/>
          <p:cNvSpPr/>
          <p:nvPr/>
        </p:nvSpPr>
        <p:spPr>
          <a:xfrm>
            <a:off x="1403648" y="1844824"/>
            <a:ext cx="7240782" cy="3631763"/>
          </a:xfrm>
          <a:prstGeom prst="rect">
            <a:avLst/>
          </a:prstGeom>
        </p:spPr>
        <p:txBody>
          <a:bodyPr wrap="square">
            <a:spAutoFit/>
          </a:bodyPr>
          <a:lstStyle/>
          <a:p>
            <a:pPr algn="just">
              <a:lnSpc>
                <a:spcPct val="150000"/>
              </a:lnSpc>
              <a:spcBef>
                <a:spcPct val="50000"/>
              </a:spcBef>
            </a:pPr>
            <a:r>
              <a:rPr lang="es-ES" sz="2000" b="1" dirty="0" smtClean="0">
                <a:latin typeface="Garamond" pitchFamily="18" charset="0"/>
                <a:cs typeface="Tahoma" pitchFamily="34" charset="0"/>
              </a:rPr>
              <a:t>Notas </a:t>
            </a:r>
            <a:r>
              <a:rPr lang="es-ES" sz="2000" b="1" dirty="0">
                <a:latin typeface="Garamond" pitchFamily="18" charset="0"/>
                <a:cs typeface="Tahoma" pitchFamily="34" charset="0"/>
              </a:rPr>
              <a:t>de pie de página</a:t>
            </a:r>
          </a:p>
          <a:p>
            <a:pPr algn="just">
              <a:lnSpc>
                <a:spcPct val="150000"/>
              </a:lnSpc>
              <a:spcBef>
                <a:spcPct val="50000"/>
              </a:spcBef>
            </a:pPr>
            <a:r>
              <a:rPr lang="es-ES" sz="2000" dirty="0" smtClean="0">
                <a:latin typeface="Garamond" pitchFamily="18" charset="0"/>
                <a:cs typeface="Tahoma" pitchFamily="34" charset="0"/>
              </a:rPr>
              <a:t>Solo </a:t>
            </a:r>
            <a:r>
              <a:rPr lang="es-ES" sz="2000" dirty="0">
                <a:latin typeface="Garamond" pitchFamily="18" charset="0"/>
                <a:cs typeface="Tahoma" pitchFamily="34" charset="0"/>
              </a:rPr>
              <a:t>se deben utilizar cuando sea estrictamente necesario con el fin de fortalecer la discusión del documento. En caso de realizar una nota al pie de página  no incluir información complicada, improcedente o no esencial, debido a que desvía la atención del lector</a:t>
            </a:r>
            <a:r>
              <a:rPr lang="es-ES" sz="2000" dirty="0" smtClean="0">
                <a:latin typeface="Garamond" pitchFamily="18" charset="0"/>
                <a:cs typeface="Tahoma" pitchFamily="34" charset="0"/>
              </a:rPr>
              <a:t>.</a:t>
            </a:r>
          </a:p>
          <a:p>
            <a:pPr algn="just">
              <a:lnSpc>
                <a:spcPct val="150000"/>
              </a:lnSpc>
              <a:spcBef>
                <a:spcPct val="50000"/>
              </a:spcBef>
            </a:pPr>
            <a:r>
              <a:rPr lang="es-ES" sz="2000" dirty="0" smtClean="0">
                <a:latin typeface="Garamond" pitchFamily="18" charset="0"/>
                <a:cs typeface="Tahoma" pitchFamily="34" charset="0"/>
              </a:rPr>
              <a:t>Se </a:t>
            </a:r>
            <a:r>
              <a:rPr lang="es-ES" sz="2000" dirty="0">
                <a:latin typeface="Garamond" pitchFamily="18" charset="0"/>
                <a:cs typeface="Tahoma" pitchFamily="34" charset="0"/>
              </a:rPr>
              <a:t>incluye en el texto con número y no con asterisco como pasa en las Normas Icontec. </a:t>
            </a:r>
            <a:endParaRPr lang="es-ES" sz="2000" dirty="0" smtClean="0">
              <a:latin typeface="Garamond" pitchFamily="18" charset="0"/>
            </a:endParaRPr>
          </a:p>
        </p:txBody>
      </p:sp>
    </p:spTree>
    <p:extLst>
      <p:ext uri="{BB962C8B-B14F-4D97-AF65-F5344CB8AC3E}">
        <p14:creationId xmlns:p14="http://schemas.microsoft.com/office/powerpoint/2010/main" val="297389602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8032" y="1"/>
            <a:ext cx="9324528" cy="6857999"/>
          </a:xfrm>
          <a:prstGeom prst="rect">
            <a:avLst/>
          </a:prstGeom>
          <a:ln>
            <a:noFill/>
          </a:ln>
          <a:effectLst>
            <a:outerShdw blurRad="292100" dist="139700" dir="2700000" algn="tl" rotWithShape="0">
              <a:srgbClr val="333333">
                <a:alpha val="65000"/>
              </a:srgbClr>
            </a:outerShdw>
          </a:effectLst>
        </p:spPr>
      </p:pic>
      <p:sp>
        <p:nvSpPr>
          <p:cNvPr id="3" name="2 Rectángulo"/>
          <p:cNvSpPr/>
          <p:nvPr/>
        </p:nvSpPr>
        <p:spPr>
          <a:xfrm>
            <a:off x="1230423" y="2967334"/>
            <a:ext cx="7415415" cy="845168"/>
          </a:xfrm>
          <a:prstGeom prst="rect">
            <a:avLst/>
          </a:prstGeom>
        </p:spPr>
        <p:txBody>
          <a:bodyPr wrap="square">
            <a:spAutoFit/>
          </a:bodyPr>
          <a:lstStyle/>
          <a:p>
            <a:pPr>
              <a:lnSpc>
                <a:spcPct val="150000"/>
              </a:lnSpc>
            </a:pPr>
            <a:r>
              <a:rPr lang="es-CO" sz="3600" dirty="0" smtClean="0">
                <a:solidFill>
                  <a:srgbClr val="FF0000"/>
                </a:solidFill>
                <a:latin typeface="Garamond" pitchFamily="18" charset="0"/>
                <a:cs typeface="Tahoma" pitchFamily="34" charset="0"/>
              </a:rPr>
              <a:t>       </a:t>
            </a:r>
            <a:endParaRPr lang="es-CO" sz="3600" dirty="0">
              <a:solidFill>
                <a:srgbClr val="FF0000"/>
              </a:solidFill>
              <a:latin typeface="Garamond" pitchFamily="18" charset="0"/>
              <a:cs typeface="Tahoma" pitchFamily="34" charset="0"/>
            </a:endParaRPr>
          </a:p>
        </p:txBody>
      </p:sp>
      <p:sp>
        <p:nvSpPr>
          <p:cNvPr id="2" name="1 Rectángulo"/>
          <p:cNvSpPr/>
          <p:nvPr/>
        </p:nvSpPr>
        <p:spPr>
          <a:xfrm>
            <a:off x="1230422" y="280446"/>
            <a:ext cx="7806074" cy="2062103"/>
          </a:xfrm>
          <a:prstGeom prst="rect">
            <a:avLst/>
          </a:prstGeom>
        </p:spPr>
        <p:txBody>
          <a:bodyPr wrap="square">
            <a:spAutoFit/>
          </a:bodyPr>
          <a:lstStyle/>
          <a:p>
            <a:pPr marL="514350" indent="-514350">
              <a:lnSpc>
                <a:spcPct val="160000"/>
              </a:lnSpc>
              <a:buSzPct val="115000"/>
              <a:buFont typeface="+mj-lt"/>
              <a:buAutoNum type="arabicPeriod"/>
              <a:defRPr/>
            </a:pPr>
            <a:endParaRPr lang="es-ES" sz="2000" dirty="0" smtClean="0">
              <a:latin typeface="Garamond" pitchFamily="18" charset="0"/>
            </a:endParaRPr>
          </a:p>
          <a:p>
            <a:pPr marL="514350" indent="-514350">
              <a:lnSpc>
                <a:spcPct val="160000"/>
              </a:lnSpc>
              <a:buSzPct val="115000"/>
              <a:buFont typeface="+mj-lt"/>
              <a:buAutoNum type="arabicPeriod"/>
              <a:defRPr/>
            </a:pPr>
            <a:endParaRPr lang="es-ES" sz="2000" dirty="0">
              <a:latin typeface="Garamond" pitchFamily="18" charset="0"/>
            </a:endParaRPr>
          </a:p>
          <a:p>
            <a:pPr algn="just">
              <a:lnSpc>
                <a:spcPct val="110000"/>
              </a:lnSpc>
              <a:spcBef>
                <a:spcPct val="50000"/>
              </a:spcBef>
            </a:pPr>
            <a:endParaRPr lang="es-ES" sz="2000" dirty="0">
              <a:latin typeface="Times New Roman" pitchFamily="18" charset="0"/>
              <a:cs typeface="Times New Roman" pitchFamily="18" charset="0"/>
            </a:endParaRPr>
          </a:p>
          <a:p>
            <a:pPr marL="514350" indent="-514350">
              <a:lnSpc>
                <a:spcPct val="160000"/>
              </a:lnSpc>
              <a:buSzPct val="115000"/>
              <a:buFont typeface="+mj-lt"/>
              <a:buAutoNum type="arabicPeriod"/>
              <a:defRPr/>
            </a:pPr>
            <a:endParaRPr lang="es-ES" sz="2000" dirty="0" smtClean="0">
              <a:latin typeface="Garamond" pitchFamily="18" charset="0"/>
            </a:endParaRPr>
          </a:p>
        </p:txBody>
      </p:sp>
      <p:sp>
        <p:nvSpPr>
          <p:cNvPr id="4" name="3 Rectángulo"/>
          <p:cNvSpPr/>
          <p:nvPr/>
        </p:nvSpPr>
        <p:spPr>
          <a:xfrm>
            <a:off x="1763688" y="1052736"/>
            <a:ext cx="6912768" cy="5509200"/>
          </a:xfrm>
          <a:prstGeom prst="rect">
            <a:avLst/>
          </a:prstGeom>
        </p:spPr>
        <p:txBody>
          <a:bodyPr wrap="square">
            <a:spAutoFit/>
          </a:bodyPr>
          <a:lstStyle/>
          <a:p>
            <a:pPr>
              <a:lnSpc>
                <a:spcPct val="110000"/>
              </a:lnSpc>
              <a:spcBef>
                <a:spcPct val="50000"/>
              </a:spcBef>
            </a:pPr>
            <a:r>
              <a:rPr lang="es-ES" sz="2000" b="1" dirty="0">
                <a:latin typeface="Garamond" pitchFamily="18" charset="0"/>
                <a:cs typeface="Tahoma" pitchFamily="34" charset="0"/>
              </a:rPr>
              <a:t>Abreviaturas</a:t>
            </a:r>
          </a:p>
          <a:p>
            <a:pPr>
              <a:spcBef>
                <a:spcPct val="50000"/>
              </a:spcBef>
            </a:pPr>
            <a:r>
              <a:rPr lang="es-ES" sz="1950" dirty="0">
                <a:latin typeface="Garamond" pitchFamily="18" charset="0"/>
                <a:cs typeface="Tahoma" pitchFamily="34" charset="0"/>
              </a:rPr>
              <a:t>Las abreviaturas aceptables en la lista de referencias para partes de libros y otras publicaciones incluyen:</a:t>
            </a:r>
          </a:p>
          <a:p>
            <a:pPr algn="just"/>
            <a:r>
              <a:rPr lang="es-ES" sz="1950" b="1" dirty="0">
                <a:latin typeface="Garamond" pitchFamily="18" charset="0"/>
                <a:cs typeface="Tahoma" pitchFamily="34" charset="0"/>
              </a:rPr>
              <a:t>cap.</a:t>
            </a:r>
            <a:r>
              <a:rPr lang="es-ES" sz="1950" dirty="0">
                <a:latin typeface="Garamond" pitchFamily="18" charset="0"/>
                <a:cs typeface="Tahoma" pitchFamily="34" charset="0"/>
              </a:rPr>
              <a:t> 		</a:t>
            </a:r>
            <a:r>
              <a:rPr lang="es-ES" sz="1950" dirty="0" smtClean="0">
                <a:latin typeface="Garamond" pitchFamily="18" charset="0"/>
                <a:cs typeface="Tahoma" pitchFamily="34" charset="0"/>
              </a:rPr>
              <a:t>Capítulo</a:t>
            </a:r>
            <a:endParaRPr lang="es-ES" sz="1950" dirty="0">
              <a:latin typeface="Garamond" pitchFamily="18" charset="0"/>
              <a:cs typeface="Tahoma" pitchFamily="34" charset="0"/>
            </a:endParaRPr>
          </a:p>
          <a:p>
            <a:pPr algn="just"/>
            <a:r>
              <a:rPr lang="es-ES" sz="1950" b="1" dirty="0">
                <a:latin typeface="Garamond" pitchFamily="18" charset="0"/>
                <a:cs typeface="Tahoma" pitchFamily="34" charset="0"/>
              </a:rPr>
              <a:t>ed.</a:t>
            </a:r>
            <a:r>
              <a:rPr lang="es-ES" sz="1950" dirty="0">
                <a:latin typeface="Garamond" pitchFamily="18" charset="0"/>
                <a:cs typeface="Tahoma" pitchFamily="34" charset="0"/>
              </a:rPr>
              <a:t> 		</a:t>
            </a:r>
            <a:r>
              <a:rPr lang="es-ES" sz="1950" dirty="0" smtClean="0">
                <a:latin typeface="Garamond" pitchFamily="18" charset="0"/>
                <a:cs typeface="Tahoma" pitchFamily="34" charset="0"/>
              </a:rPr>
              <a:t>Edición</a:t>
            </a:r>
            <a:endParaRPr lang="es-ES" sz="1950" dirty="0">
              <a:latin typeface="Garamond" pitchFamily="18" charset="0"/>
              <a:cs typeface="Tahoma" pitchFamily="34" charset="0"/>
            </a:endParaRPr>
          </a:p>
          <a:p>
            <a:pPr algn="just"/>
            <a:r>
              <a:rPr lang="es-ES" sz="1950" b="1" dirty="0">
                <a:latin typeface="Garamond" pitchFamily="18" charset="0"/>
                <a:cs typeface="Tahoma" pitchFamily="34" charset="0"/>
              </a:rPr>
              <a:t>ed. rev.</a:t>
            </a:r>
            <a:r>
              <a:rPr lang="es-ES" sz="1950" dirty="0">
                <a:latin typeface="Garamond" pitchFamily="18" charset="0"/>
                <a:cs typeface="Tahoma" pitchFamily="34" charset="0"/>
              </a:rPr>
              <a:t>	</a:t>
            </a:r>
            <a:r>
              <a:rPr lang="es-ES" sz="1950" dirty="0" smtClean="0">
                <a:latin typeface="Garamond" pitchFamily="18" charset="0"/>
                <a:cs typeface="Tahoma" pitchFamily="34" charset="0"/>
              </a:rPr>
              <a:t>             </a:t>
            </a:r>
            <a:r>
              <a:rPr lang="es-ES" sz="1950" dirty="0" smtClean="0">
                <a:latin typeface="Garamond" pitchFamily="18" charset="0"/>
                <a:cs typeface="Tahoma" pitchFamily="34" charset="0"/>
              </a:rPr>
              <a:t>  Edición </a:t>
            </a:r>
            <a:r>
              <a:rPr lang="es-ES" sz="1950" dirty="0">
                <a:latin typeface="Garamond" pitchFamily="18" charset="0"/>
                <a:cs typeface="Tahoma" pitchFamily="34" charset="0"/>
              </a:rPr>
              <a:t>revisada</a:t>
            </a:r>
          </a:p>
          <a:p>
            <a:pPr algn="just"/>
            <a:r>
              <a:rPr lang="es-ES" sz="1950" b="1" dirty="0">
                <a:latin typeface="Garamond" pitchFamily="18" charset="0"/>
                <a:cs typeface="Tahoma" pitchFamily="34" charset="0"/>
              </a:rPr>
              <a:t>2a. ed.</a:t>
            </a:r>
            <a:r>
              <a:rPr lang="es-ES" sz="1950" dirty="0">
                <a:latin typeface="Garamond" pitchFamily="18" charset="0"/>
                <a:cs typeface="Tahoma" pitchFamily="34" charset="0"/>
              </a:rPr>
              <a:t>		</a:t>
            </a:r>
            <a:r>
              <a:rPr lang="es-ES" sz="1950" dirty="0" smtClean="0">
                <a:latin typeface="Garamond" pitchFamily="18" charset="0"/>
                <a:cs typeface="Tahoma" pitchFamily="34" charset="0"/>
              </a:rPr>
              <a:t>Segunda </a:t>
            </a:r>
            <a:r>
              <a:rPr lang="es-ES" sz="1950" dirty="0">
                <a:latin typeface="Garamond" pitchFamily="18" charset="0"/>
                <a:cs typeface="Tahoma" pitchFamily="34" charset="0"/>
              </a:rPr>
              <a:t>edición</a:t>
            </a:r>
          </a:p>
          <a:p>
            <a:pPr algn="just"/>
            <a:r>
              <a:rPr lang="es-ES" sz="1950" b="1" dirty="0">
                <a:latin typeface="Garamond" pitchFamily="18" charset="0"/>
                <a:cs typeface="Tahoma" pitchFamily="34" charset="0"/>
              </a:rPr>
              <a:t>Ed. (Eds.)</a:t>
            </a:r>
            <a:r>
              <a:rPr lang="es-ES" sz="1950" dirty="0">
                <a:latin typeface="Garamond" pitchFamily="18" charset="0"/>
                <a:cs typeface="Tahoma" pitchFamily="34" charset="0"/>
              </a:rPr>
              <a:t>	Editor (Editores)</a:t>
            </a:r>
          </a:p>
          <a:p>
            <a:pPr algn="just"/>
            <a:r>
              <a:rPr lang="es-ES" sz="1950" b="1" dirty="0">
                <a:latin typeface="Garamond" pitchFamily="18" charset="0"/>
                <a:cs typeface="Tahoma" pitchFamily="34" charset="0"/>
              </a:rPr>
              <a:t>Trad.</a:t>
            </a:r>
            <a:r>
              <a:rPr lang="es-ES" sz="1950" dirty="0">
                <a:latin typeface="Garamond" pitchFamily="18" charset="0"/>
                <a:cs typeface="Tahoma" pitchFamily="34" charset="0"/>
              </a:rPr>
              <a:t>		Traductor (es)</a:t>
            </a:r>
          </a:p>
          <a:p>
            <a:pPr algn="just"/>
            <a:r>
              <a:rPr lang="es-ES" sz="1950" b="1" dirty="0">
                <a:latin typeface="Garamond" pitchFamily="18" charset="0"/>
                <a:cs typeface="Tahoma" pitchFamily="34" charset="0"/>
              </a:rPr>
              <a:t>s. f.</a:t>
            </a:r>
            <a:r>
              <a:rPr lang="es-ES" sz="1950" dirty="0">
                <a:latin typeface="Garamond" pitchFamily="18" charset="0"/>
                <a:cs typeface="Tahoma" pitchFamily="34" charset="0"/>
              </a:rPr>
              <a:t>		</a:t>
            </a:r>
            <a:r>
              <a:rPr lang="es-ES" sz="1950" dirty="0" smtClean="0">
                <a:latin typeface="Garamond" pitchFamily="18" charset="0"/>
                <a:cs typeface="Tahoma" pitchFamily="34" charset="0"/>
              </a:rPr>
              <a:t>Sin </a:t>
            </a:r>
            <a:r>
              <a:rPr lang="es-ES" sz="1950" dirty="0">
                <a:latin typeface="Garamond" pitchFamily="18" charset="0"/>
                <a:cs typeface="Tahoma" pitchFamily="34" charset="0"/>
              </a:rPr>
              <a:t>fecha</a:t>
            </a:r>
          </a:p>
          <a:p>
            <a:pPr algn="just"/>
            <a:r>
              <a:rPr lang="es-ES" sz="1950" b="1" dirty="0">
                <a:latin typeface="Garamond" pitchFamily="18" charset="0"/>
                <a:cs typeface="Tahoma" pitchFamily="34" charset="0"/>
              </a:rPr>
              <a:t>p. (pp.)</a:t>
            </a:r>
            <a:r>
              <a:rPr lang="es-ES" sz="1950" dirty="0">
                <a:latin typeface="Garamond" pitchFamily="18" charset="0"/>
                <a:cs typeface="Tahoma" pitchFamily="34" charset="0"/>
              </a:rPr>
              <a:t>		</a:t>
            </a:r>
            <a:r>
              <a:rPr lang="es-ES" sz="1950" dirty="0" smtClean="0">
                <a:latin typeface="Garamond" pitchFamily="18" charset="0"/>
                <a:cs typeface="Tahoma" pitchFamily="34" charset="0"/>
              </a:rPr>
              <a:t>Página </a:t>
            </a:r>
            <a:r>
              <a:rPr lang="es-ES" sz="1950" dirty="0">
                <a:latin typeface="Garamond" pitchFamily="18" charset="0"/>
                <a:cs typeface="Tahoma" pitchFamily="34" charset="0"/>
              </a:rPr>
              <a:t>(páginas)</a:t>
            </a:r>
          </a:p>
          <a:p>
            <a:pPr algn="just"/>
            <a:r>
              <a:rPr lang="es-ES" sz="1950" b="1" dirty="0">
                <a:latin typeface="Garamond" pitchFamily="18" charset="0"/>
                <a:cs typeface="Tahoma" pitchFamily="34" charset="0"/>
              </a:rPr>
              <a:t>Vol.</a:t>
            </a:r>
            <a:r>
              <a:rPr lang="es-ES" sz="1950" dirty="0">
                <a:latin typeface="Garamond" pitchFamily="18" charset="0"/>
                <a:cs typeface="Tahoma" pitchFamily="34" charset="0"/>
              </a:rPr>
              <a:t> 		Volumen (como en Vol.4)</a:t>
            </a:r>
          </a:p>
          <a:p>
            <a:pPr algn="just"/>
            <a:r>
              <a:rPr lang="es-ES" sz="1950" b="1" dirty="0">
                <a:latin typeface="Garamond" pitchFamily="18" charset="0"/>
                <a:cs typeface="Tahoma" pitchFamily="34" charset="0"/>
              </a:rPr>
              <a:t>vols.</a:t>
            </a:r>
            <a:r>
              <a:rPr lang="es-ES" sz="1950" dirty="0">
                <a:latin typeface="Garamond" pitchFamily="18" charset="0"/>
                <a:cs typeface="Tahoma" pitchFamily="34" charset="0"/>
              </a:rPr>
              <a:t>		</a:t>
            </a:r>
            <a:r>
              <a:rPr lang="es-ES" sz="1950" dirty="0" smtClean="0">
                <a:latin typeface="Garamond" pitchFamily="18" charset="0"/>
                <a:cs typeface="Tahoma" pitchFamily="34" charset="0"/>
              </a:rPr>
              <a:t>Volúmenes </a:t>
            </a:r>
            <a:r>
              <a:rPr lang="es-ES" sz="1950" dirty="0">
                <a:latin typeface="Garamond" pitchFamily="18" charset="0"/>
                <a:cs typeface="Tahoma" pitchFamily="34" charset="0"/>
              </a:rPr>
              <a:t>(como en cuatro vols.)</a:t>
            </a:r>
          </a:p>
          <a:p>
            <a:pPr algn="just"/>
            <a:r>
              <a:rPr lang="es-ES" sz="1950" b="1" dirty="0">
                <a:latin typeface="Garamond" pitchFamily="18" charset="0"/>
                <a:cs typeface="Tahoma" pitchFamily="34" charset="0"/>
              </a:rPr>
              <a:t>No.</a:t>
            </a:r>
            <a:r>
              <a:rPr lang="es-ES" sz="1950" dirty="0">
                <a:latin typeface="Garamond" pitchFamily="18" charset="0"/>
                <a:cs typeface="Tahoma" pitchFamily="34" charset="0"/>
              </a:rPr>
              <a:t> 		Número</a:t>
            </a:r>
          </a:p>
          <a:p>
            <a:pPr algn="just"/>
            <a:r>
              <a:rPr lang="es-ES" sz="1950" b="1" dirty="0" err="1">
                <a:latin typeface="Garamond" pitchFamily="18" charset="0"/>
                <a:cs typeface="Tahoma" pitchFamily="34" charset="0"/>
              </a:rPr>
              <a:t>pte.</a:t>
            </a:r>
            <a:r>
              <a:rPr lang="es-ES" sz="1950" dirty="0">
                <a:latin typeface="Garamond" pitchFamily="18" charset="0"/>
                <a:cs typeface="Tahoma" pitchFamily="34" charset="0"/>
              </a:rPr>
              <a:t>		</a:t>
            </a:r>
            <a:r>
              <a:rPr lang="es-ES" sz="1950" dirty="0" smtClean="0">
                <a:latin typeface="Garamond" pitchFamily="18" charset="0"/>
                <a:cs typeface="Tahoma" pitchFamily="34" charset="0"/>
              </a:rPr>
              <a:t>Parte</a:t>
            </a:r>
            <a:endParaRPr lang="es-ES" sz="1950" dirty="0">
              <a:latin typeface="Garamond" pitchFamily="18" charset="0"/>
              <a:cs typeface="Tahoma" pitchFamily="34" charset="0"/>
            </a:endParaRPr>
          </a:p>
          <a:p>
            <a:pPr algn="just"/>
            <a:r>
              <a:rPr lang="es-ES" sz="1950" b="1" dirty="0" err="1">
                <a:latin typeface="Garamond" pitchFamily="18" charset="0"/>
                <a:cs typeface="Tahoma" pitchFamily="34" charset="0"/>
              </a:rPr>
              <a:t>Inf</a:t>
            </a:r>
            <a:r>
              <a:rPr lang="es-ES" sz="1950" b="1" dirty="0">
                <a:latin typeface="Garamond" pitchFamily="18" charset="0"/>
                <a:cs typeface="Tahoma" pitchFamily="34" charset="0"/>
              </a:rPr>
              <a:t>. </a:t>
            </a:r>
            <a:r>
              <a:rPr lang="es-ES" sz="1950" b="1" dirty="0" err="1">
                <a:latin typeface="Garamond" pitchFamily="18" charset="0"/>
                <a:cs typeface="Tahoma" pitchFamily="34" charset="0"/>
              </a:rPr>
              <a:t>téc</a:t>
            </a:r>
            <a:r>
              <a:rPr lang="es-ES" sz="1950" b="1" dirty="0">
                <a:latin typeface="Garamond" pitchFamily="18" charset="0"/>
                <a:cs typeface="Tahoma" pitchFamily="34" charset="0"/>
              </a:rPr>
              <a:t>.</a:t>
            </a:r>
            <a:r>
              <a:rPr lang="es-ES" sz="1950" dirty="0">
                <a:latin typeface="Garamond" pitchFamily="18" charset="0"/>
                <a:cs typeface="Tahoma" pitchFamily="34" charset="0"/>
              </a:rPr>
              <a:t>	</a:t>
            </a:r>
            <a:r>
              <a:rPr lang="es-ES" sz="1950" dirty="0" smtClean="0">
                <a:latin typeface="Garamond" pitchFamily="18" charset="0"/>
                <a:cs typeface="Tahoma" pitchFamily="34" charset="0"/>
              </a:rPr>
              <a:t>             </a:t>
            </a:r>
            <a:r>
              <a:rPr lang="es-ES" sz="1950" dirty="0" smtClean="0">
                <a:latin typeface="Garamond" pitchFamily="18" charset="0"/>
                <a:cs typeface="Tahoma" pitchFamily="34" charset="0"/>
              </a:rPr>
              <a:t>  </a:t>
            </a:r>
            <a:r>
              <a:rPr lang="es-ES" sz="1950" dirty="0" smtClean="0">
                <a:latin typeface="Garamond" pitchFamily="18" charset="0"/>
                <a:cs typeface="Tahoma" pitchFamily="34" charset="0"/>
              </a:rPr>
              <a:t>Informe </a:t>
            </a:r>
            <a:r>
              <a:rPr lang="es-ES" sz="1950" dirty="0">
                <a:latin typeface="Garamond" pitchFamily="18" charset="0"/>
                <a:cs typeface="Tahoma" pitchFamily="34" charset="0"/>
              </a:rPr>
              <a:t>técnico</a:t>
            </a:r>
          </a:p>
          <a:p>
            <a:pPr algn="just"/>
            <a:r>
              <a:rPr lang="es-ES" sz="1950" b="1" dirty="0" err="1">
                <a:latin typeface="Garamond" pitchFamily="18" charset="0"/>
                <a:cs typeface="Tahoma" pitchFamily="34" charset="0"/>
              </a:rPr>
              <a:t>Suppl</a:t>
            </a:r>
            <a:r>
              <a:rPr lang="es-ES" sz="1950" dirty="0">
                <a:latin typeface="Garamond" pitchFamily="18" charset="0"/>
                <a:cs typeface="Tahoma" pitchFamily="34" charset="0"/>
              </a:rPr>
              <a:t>. 	</a:t>
            </a:r>
            <a:r>
              <a:rPr lang="es-ES" sz="1950" dirty="0" smtClean="0">
                <a:latin typeface="Garamond" pitchFamily="18" charset="0"/>
                <a:cs typeface="Tahoma" pitchFamily="34" charset="0"/>
              </a:rPr>
              <a:t>	Suplemento</a:t>
            </a:r>
            <a:endParaRPr lang="es-ES" sz="1950" b="1" dirty="0">
              <a:latin typeface="Garamond" pitchFamily="18" charset="0"/>
              <a:cs typeface="Tahoma" pitchFamily="34" charset="0"/>
            </a:endParaRPr>
          </a:p>
        </p:txBody>
      </p:sp>
    </p:spTree>
    <p:extLst>
      <p:ext uri="{BB962C8B-B14F-4D97-AF65-F5344CB8AC3E}">
        <p14:creationId xmlns:p14="http://schemas.microsoft.com/office/powerpoint/2010/main" val="147064704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8032" y="1"/>
            <a:ext cx="9324528" cy="6857999"/>
          </a:xfrm>
          <a:prstGeom prst="rect">
            <a:avLst/>
          </a:prstGeom>
          <a:ln>
            <a:noFill/>
          </a:ln>
          <a:effectLst>
            <a:outerShdw blurRad="292100" dist="139700" dir="2700000" algn="tl" rotWithShape="0">
              <a:srgbClr val="333333">
                <a:alpha val="65000"/>
              </a:srgbClr>
            </a:outerShdw>
          </a:effectLst>
        </p:spPr>
      </p:pic>
      <p:sp>
        <p:nvSpPr>
          <p:cNvPr id="3" name="2 Rectángulo"/>
          <p:cNvSpPr/>
          <p:nvPr/>
        </p:nvSpPr>
        <p:spPr>
          <a:xfrm>
            <a:off x="1230423" y="2967334"/>
            <a:ext cx="7415415" cy="845168"/>
          </a:xfrm>
          <a:prstGeom prst="rect">
            <a:avLst/>
          </a:prstGeom>
        </p:spPr>
        <p:txBody>
          <a:bodyPr wrap="square">
            <a:spAutoFit/>
          </a:bodyPr>
          <a:lstStyle/>
          <a:p>
            <a:pPr>
              <a:lnSpc>
                <a:spcPct val="150000"/>
              </a:lnSpc>
            </a:pPr>
            <a:r>
              <a:rPr lang="es-CO" sz="3600" dirty="0" smtClean="0">
                <a:solidFill>
                  <a:srgbClr val="FF0000"/>
                </a:solidFill>
                <a:latin typeface="Garamond" pitchFamily="18" charset="0"/>
                <a:cs typeface="Tahoma" pitchFamily="34" charset="0"/>
              </a:rPr>
              <a:t>       </a:t>
            </a:r>
            <a:endParaRPr lang="es-CO" sz="3600" dirty="0">
              <a:solidFill>
                <a:srgbClr val="FF0000"/>
              </a:solidFill>
              <a:latin typeface="Garamond" pitchFamily="18" charset="0"/>
              <a:cs typeface="Tahoma" pitchFamily="34" charset="0"/>
            </a:endParaRPr>
          </a:p>
        </p:txBody>
      </p:sp>
      <p:sp>
        <p:nvSpPr>
          <p:cNvPr id="2" name="1 Rectángulo"/>
          <p:cNvSpPr/>
          <p:nvPr/>
        </p:nvSpPr>
        <p:spPr>
          <a:xfrm>
            <a:off x="1230422" y="280446"/>
            <a:ext cx="7806074" cy="2062103"/>
          </a:xfrm>
          <a:prstGeom prst="rect">
            <a:avLst/>
          </a:prstGeom>
        </p:spPr>
        <p:txBody>
          <a:bodyPr wrap="square">
            <a:spAutoFit/>
          </a:bodyPr>
          <a:lstStyle/>
          <a:p>
            <a:pPr marL="514350" indent="-514350">
              <a:lnSpc>
                <a:spcPct val="160000"/>
              </a:lnSpc>
              <a:buSzPct val="115000"/>
              <a:buFont typeface="+mj-lt"/>
              <a:buAutoNum type="arabicPeriod"/>
              <a:defRPr/>
            </a:pPr>
            <a:endParaRPr lang="es-ES" sz="2000" dirty="0" smtClean="0">
              <a:latin typeface="Garamond" pitchFamily="18" charset="0"/>
            </a:endParaRPr>
          </a:p>
          <a:p>
            <a:pPr marL="514350" indent="-514350">
              <a:lnSpc>
                <a:spcPct val="160000"/>
              </a:lnSpc>
              <a:buSzPct val="115000"/>
              <a:buFont typeface="+mj-lt"/>
              <a:buAutoNum type="arabicPeriod"/>
              <a:defRPr/>
            </a:pPr>
            <a:endParaRPr lang="es-ES" sz="2000" dirty="0">
              <a:latin typeface="Garamond" pitchFamily="18" charset="0"/>
            </a:endParaRPr>
          </a:p>
          <a:p>
            <a:pPr algn="just">
              <a:lnSpc>
                <a:spcPct val="110000"/>
              </a:lnSpc>
              <a:spcBef>
                <a:spcPct val="50000"/>
              </a:spcBef>
            </a:pPr>
            <a:endParaRPr lang="es-ES" sz="2000" dirty="0">
              <a:latin typeface="Times New Roman" pitchFamily="18" charset="0"/>
              <a:cs typeface="Times New Roman" pitchFamily="18" charset="0"/>
            </a:endParaRPr>
          </a:p>
          <a:p>
            <a:pPr marL="514350" indent="-514350">
              <a:lnSpc>
                <a:spcPct val="160000"/>
              </a:lnSpc>
              <a:buSzPct val="115000"/>
              <a:buFont typeface="+mj-lt"/>
              <a:buAutoNum type="arabicPeriod"/>
              <a:defRPr/>
            </a:pPr>
            <a:endParaRPr lang="es-ES" sz="2000" dirty="0" smtClean="0">
              <a:latin typeface="Garamond" pitchFamily="18" charset="0"/>
            </a:endParaRPr>
          </a:p>
        </p:txBody>
      </p:sp>
      <p:sp>
        <p:nvSpPr>
          <p:cNvPr id="4" name="3 Rectángulo"/>
          <p:cNvSpPr/>
          <p:nvPr/>
        </p:nvSpPr>
        <p:spPr>
          <a:xfrm>
            <a:off x="1605067" y="1711836"/>
            <a:ext cx="7040771" cy="4093428"/>
          </a:xfrm>
          <a:prstGeom prst="rect">
            <a:avLst/>
          </a:prstGeom>
        </p:spPr>
        <p:txBody>
          <a:bodyPr wrap="square">
            <a:spAutoFit/>
          </a:bodyPr>
          <a:lstStyle/>
          <a:p>
            <a:pPr algn="just"/>
            <a:r>
              <a:rPr lang="es-CO" sz="2000" b="1" dirty="0">
                <a:latin typeface="Garamond" pitchFamily="18" charset="0"/>
                <a:cs typeface="Times New Roman" pitchFamily="18" charset="0"/>
              </a:rPr>
              <a:t>Referencia de libros</a:t>
            </a:r>
          </a:p>
          <a:p>
            <a:pPr algn="just"/>
            <a:endParaRPr lang="es-CO" sz="2000" b="1" dirty="0">
              <a:latin typeface="Garamond" pitchFamily="18" charset="0"/>
              <a:cs typeface="Times New Roman" pitchFamily="18" charset="0"/>
            </a:endParaRPr>
          </a:p>
          <a:p>
            <a:pPr algn="just"/>
            <a:r>
              <a:rPr lang="es-CO" sz="2000" b="1" dirty="0">
                <a:latin typeface="Garamond" pitchFamily="18" charset="0"/>
                <a:cs typeface="Times New Roman" pitchFamily="18" charset="0"/>
              </a:rPr>
              <a:t>Ejemplos:</a:t>
            </a:r>
          </a:p>
          <a:p>
            <a:pPr algn="just"/>
            <a:r>
              <a:rPr lang="es-CO" sz="2000" b="1" dirty="0">
                <a:latin typeface="Garamond" pitchFamily="18" charset="0"/>
                <a:cs typeface="Times New Roman" pitchFamily="18" charset="0"/>
              </a:rPr>
              <a:t>Autor, A.A. (año de la publicación). </a:t>
            </a:r>
            <a:r>
              <a:rPr lang="es-CO" sz="2000" b="1" i="1" dirty="0">
                <a:latin typeface="Garamond" pitchFamily="18" charset="0"/>
                <a:cs typeface="Times New Roman" pitchFamily="18" charset="0"/>
              </a:rPr>
              <a:t>Título de la obra</a:t>
            </a:r>
            <a:r>
              <a:rPr lang="es-CO" sz="2000" b="1" dirty="0">
                <a:latin typeface="Garamond" pitchFamily="18" charset="0"/>
                <a:cs typeface="Times New Roman" pitchFamily="18" charset="0"/>
              </a:rPr>
              <a:t>. (Edición – si la hay). Ubicación: Editorial.</a:t>
            </a:r>
          </a:p>
          <a:p>
            <a:pPr algn="just"/>
            <a:endParaRPr lang="es-CO" sz="2000" b="1" dirty="0">
              <a:latin typeface="Garamond" pitchFamily="18" charset="0"/>
              <a:cs typeface="Times New Roman" pitchFamily="18" charset="0"/>
            </a:endParaRPr>
          </a:p>
          <a:p>
            <a:pPr algn="just"/>
            <a:r>
              <a:rPr lang="es-CO" sz="2000" b="1" dirty="0">
                <a:latin typeface="Garamond" pitchFamily="18" charset="0"/>
                <a:cs typeface="Times New Roman" pitchFamily="18" charset="0"/>
              </a:rPr>
              <a:t>(Un solo autor)</a:t>
            </a:r>
          </a:p>
          <a:p>
            <a:pPr algn="just"/>
            <a:r>
              <a:rPr lang="es-MX" sz="2000" dirty="0">
                <a:latin typeface="Garamond" pitchFamily="18" charset="0"/>
                <a:cs typeface="Times New Roman" pitchFamily="18" charset="0"/>
              </a:rPr>
              <a:t>Chomsky, N.  (1983).  </a:t>
            </a:r>
            <a:r>
              <a:rPr lang="es-MX" sz="2000" i="1" dirty="0">
                <a:latin typeface="Garamond" pitchFamily="18" charset="0"/>
                <a:cs typeface="Times New Roman" pitchFamily="18" charset="0"/>
              </a:rPr>
              <a:t>Reglas y representaciones</a:t>
            </a:r>
            <a:r>
              <a:rPr lang="es-MX" sz="2000" dirty="0">
                <a:latin typeface="Garamond" pitchFamily="18" charset="0"/>
                <a:cs typeface="Times New Roman" pitchFamily="18" charset="0"/>
              </a:rPr>
              <a:t>.  	</a:t>
            </a:r>
          </a:p>
          <a:p>
            <a:pPr algn="just"/>
            <a:r>
              <a:rPr lang="es-MX" sz="2000" dirty="0">
                <a:latin typeface="Garamond" pitchFamily="18" charset="0"/>
                <a:cs typeface="Times New Roman" pitchFamily="18" charset="0"/>
              </a:rPr>
              <a:t>	México: Fondo de Cultura Económica.</a:t>
            </a:r>
          </a:p>
          <a:p>
            <a:pPr algn="just"/>
            <a:r>
              <a:rPr lang="es-CO" sz="2000" b="1" dirty="0">
                <a:latin typeface="Garamond" pitchFamily="18" charset="0"/>
                <a:cs typeface="Times New Roman" pitchFamily="18" charset="0"/>
              </a:rPr>
              <a:t>	</a:t>
            </a:r>
          </a:p>
          <a:p>
            <a:pPr algn="just"/>
            <a:r>
              <a:rPr lang="es-CO" sz="2000" b="1" dirty="0">
                <a:latin typeface="Garamond" pitchFamily="18" charset="0"/>
                <a:cs typeface="Times New Roman" pitchFamily="18" charset="0"/>
              </a:rPr>
              <a:t>(Dos autores)</a:t>
            </a:r>
          </a:p>
          <a:p>
            <a:pPr algn="just"/>
            <a:r>
              <a:rPr lang="es-MX" sz="2000" dirty="0">
                <a:latin typeface="Garamond" pitchFamily="18" charset="0"/>
                <a:cs typeface="Times New Roman" pitchFamily="18" charset="0"/>
              </a:rPr>
              <a:t>Ardila, A. &amp; </a:t>
            </a:r>
            <a:r>
              <a:rPr lang="es-MX" sz="2000" dirty="0" err="1">
                <a:latin typeface="Garamond" pitchFamily="18" charset="0"/>
                <a:cs typeface="Times New Roman" pitchFamily="18" charset="0"/>
              </a:rPr>
              <a:t>Ostrossky</a:t>
            </a:r>
            <a:r>
              <a:rPr lang="es-MX" sz="2000" dirty="0">
                <a:latin typeface="Garamond" pitchFamily="18" charset="0"/>
                <a:cs typeface="Times New Roman" pitchFamily="18" charset="0"/>
              </a:rPr>
              <a:t>-Solís, F.  </a:t>
            </a:r>
            <a:r>
              <a:rPr lang="en-US" sz="2000" dirty="0">
                <a:latin typeface="Garamond" pitchFamily="18" charset="0"/>
                <a:cs typeface="Times New Roman" pitchFamily="18" charset="0"/>
              </a:rPr>
              <a:t>(1989).  </a:t>
            </a:r>
            <a:r>
              <a:rPr lang="en-US" sz="2000" i="1" dirty="0">
                <a:latin typeface="Garamond" pitchFamily="18" charset="0"/>
                <a:cs typeface="Times New Roman" pitchFamily="18" charset="0"/>
              </a:rPr>
              <a:t>Brain 	organization of language and cognitive processes. </a:t>
            </a:r>
            <a:r>
              <a:rPr lang="en-US" sz="2000" dirty="0" smtClean="0">
                <a:latin typeface="Garamond" pitchFamily="18" charset="0"/>
                <a:cs typeface="Times New Roman" pitchFamily="18" charset="0"/>
              </a:rPr>
              <a:t>(</a:t>
            </a:r>
            <a:r>
              <a:rPr lang="en-US" sz="2000" dirty="0">
                <a:latin typeface="Garamond" pitchFamily="18" charset="0"/>
                <a:cs typeface="Times New Roman" pitchFamily="18" charset="0"/>
              </a:rPr>
              <a:t>3ra Ed.). Nueva York: Plenum Press. </a:t>
            </a:r>
            <a:endParaRPr lang="es-CO" sz="2000" b="1" dirty="0">
              <a:latin typeface="Garamond" pitchFamily="18" charset="0"/>
            </a:endParaRPr>
          </a:p>
        </p:txBody>
      </p:sp>
    </p:spTree>
    <p:extLst>
      <p:ext uri="{BB962C8B-B14F-4D97-AF65-F5344CB8AC3E}">
        <p14:creationId xmlns:p14="http://schemas.microsoft.com/office/powerpoint/2010/main" val="221576179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8032" y="1"/>
            <a:ext cx="9324528" cy="6857999"/>
          </a:xfrm>
          <a:prstGeom prst="rect">
            <a:avLst/>
          </a:prstGeom>
          <a:ln>
            <a:noFill/>
          </a:ln>
          <a:effectLst>
            <a:outerShdw blurRad="292100" dist="139700" dir="2700000" algn="tl" rotWithShape="0">
              <a:srgbClr val="333333">
                <a:alpha val="65000"/>
              </a:srgbClr>
            </a:outerShdw>
          </a:effectLst>
        </p:spPr>
      </p:pic>
      <p:sp>
        <p:nvSpPr>
          <p:cNvPr id="3" name="2 Rectángulo"/>
          <p:cNvSpPr/>
          <p:nvPr/>
        </p:nvSpPr>
        <p:spPr>
          <a:xfrm>
            <a:off x="1230423" y="2967334"/>
            <a:ext cx="7415415" cy="845168"/>
          </a:xfrm>
          <a:prstGeom prst="rect">
            <a:avLst/>
          </a:prstGeom>
        </p:spPr>
        <p:txBody>
          <a:bodyPr wrap="square">
            <a:spAutoFit/>
          </a:bodyPr>
          <a:lstStyle/>
          <a:p>
            <a:pPr>
              <a:lnSpc>
                <a:spcPct val="150000"/>
              </a:lnSpc>
            </a:pPr>
            <a:r>
              <a:rPr lang="es-CO" sz="3600" dirty="0" smtClean="0">
                <a:solidFill>
                  <a:srgbClr val="FF0000"/>
                </a:solidFill>
                <a:latin typeface="Garamond" pitchFamily="18" charset="0"/>
                <a:cs typeface="Tahoma" pitchFamily="34" charset="0"/>
              </a:rPr>
              <a:t>       </a:t>
            </a:r>
            <a:endParaRPr lang="es-CO" sz="3600" dirty="0">
              <a:solidFill>
                <a:srgbClr val="FF0000"/>
              </a:solidFill>
              <a:latin typeface="Garamond" pitchFamily="18" charset="0"/>
              <a:cs typeface="Tahoma" pitchFamily="34" charset="0"/>
            </a:endParaRPr>
          </a:p>
        </p:txBody>
      </p:sp>
      <p:sp>
        <p:nvSpPr>
          <p:cNvPr id="2" name="1 Rectángulo"/>
          <p:cNvSpPr/>
          <p:nvPr/>
        </p:nvSpPr>
        <p:spPr>
          <a:xfrm>
            <a:off x="1230422" y="280446"/>
            <a:ext cx="7806074" cy="2062103"/>
          </a:xfrm>
          <a:prstGeom prst="rect">
            <a:avLst/>
          </a:prstGeom>
        </p:spPr>
        <p:txBody>
          <a:bodyPr wrap="square">
            <a:spAutoFit/>
          </a:bodyPr>
          <a:lstStyle/>
          <a:p>
            <a:pPr marL="514350" indent="-514350">
              <a:lnSpc>
                <a:spcPct val="160000"/>
              </a:lnSpc>
              <a:buSzPct val="115000"/>
              <a:buFont typeface="+mj-lt"/>
              <a:buAutoNum type="arabicPeriod"/>
              <a:defRPr/>
            </a:pPr>
            <a:endParaRPr lang="es-ES" sz="2000" dirty="0" smtClean="0">
              <a:latin typeface="Garamond" pitchFamily="18" charset="0"/>
            </a:endParaRPr>
          </a:p>
          <a:p>
            <a:pPr marL="514350" indent="-514350">
              <a:lnSpc>
                <a:spcPct val="160000"/>
              </a:lnSpc>
              <a:buSzPct val="115000"/>
              <a:buFont typeface="+mj-lt"/>
              <a:buAutoNum type="arabicPeriod"/>
              <a:defRPr/>
            </a:pPr>
            <a:endParaRPr lang="es-ES" sz="2000" dirty="0">
              <a:latin typeface="Garamond" pitchFamily="18" charset="0"/>
            </a:endParaRPr>
          </a:p>
          <a:p>
            <a:pPr algn="just">
              <a:lnSpc>
                <a:spcPct val="110000"/>
              </a:lnSpc>
              <a:spcBef>
                <a:spcPct val="50000"/>
              </a:spcBef>
            </a:pPr>
            <a:endParaRPr lang="es-ES" sz="2000" dirty="0">
              <a:latin typeface="Times New Roman" pitchFamily="18" charset="0"/>
              <a:cs typeface="Times New Roman" pitchFamily="18" charset="0"/>
            </a:endParaRPr>
          </a:p>
          <a:p>
            <a:pPr marL="514350" indent="-514350">
              <a:lnSpc>
                <a:spcPct val="160000"/>
              </a:lnSpc>
              <a:buSzPct val="115000"/>
              <a:buFont typeface="+mj-lt"/>
              <a:buAutoNum type="arabicPeriod"/>
              <a:defRPr/>
            </a:pPr>
            <a:endParaRPr lang="es-ES" sz="2000" dirty="0" smtClean="0">
              <a:latin typeface="Garamond" pitchFamily="18" charset="0"/>
            </a:endParaRPr>
          </a:p>
        </p:txBody>
      </p:sp>
      <p:sp>
        <p:nvSpPr>
          <p:cNvPr id="4" name="3 Rectángulo"/>
          <p:cNvSpPr/>
          <p:nvPr/>
        </p:nvSpPr>
        <p:spPr>
          <a:xfrm>
            <a:off x="1547664" y="1556792"/>
            <a:ext cx="6984776" cy="4401205"/>
          </a:xfrm>
          <a:prstGeom prst="rect">
            <a:avLst/>
          </a:prstGeom>
        </p:spPr>
        <p:txBody>
          <a:bodyPr wrap="square">
            <a:spAutoFit/>
          </a:bodyPr>
          <a:lstStyle/>
          <a:p>
            <a:pPr algn="just"/>
            <a:r>
              <a:rPr lang="es-CO" sz="2000" b="1" dirty="0">
                <a:latin typeface="Garamond" pitchFamily="18" charset="0"/>
                <a:cs typeface="Tahoma" pitchFamily="34" charset="0"/>
              </a:rPr>
              <a:t>Referencia de libros</a:t>
            </a:r>
          </a:p>
          <a:p>
            <a:pPr algn="just"/>
            <a:endParaRPr lang="es-CO" sz="2000" b="1" dirty="0">
              <a:latin typeface="Garamond" pitchFamily="18" charset="0"/>
              <a:cs typeface="Times New Roman" pitchFamily="18" charset="0"/>
            </a:endParaRPr>
          </a:p>
          <a:p>
            <a:pPr algn="just">
              <a:lnSpc>
                <a:spcPct val="150000"/>
              </a:lnSpc>
            </a:pPr>
            <a:r>
              <a:rPr lang="es-AR" sz="2000" dirty="0">
                <a:latin typeface="Garamond" pitchFamily="18" charset="0"/>
                <a:cs typeface="Tahoma" pitchFamily="34" charset="0"/>
              </a:rPr>
              <a:t>Cuando los autores </a:t>
            </a:r>
            <a:r>
              <a:rPr lang="es-AR" sz="2000" b="1" dirty="0">
                <a:latin typeface="Garamond" pitchFamily="18" charset="0"/>
                <a:cs typeface="Tahoma" pitchFamily="34" charset="0"/>
              </a:rPr>
              <a:t>son 7 </a:t>
            </a:r>
            <a:r>
              <a:rPr lang="es-AR" sz="2000" b="1" dirty="0" smtClean="0">
                <a:latin typeface="Garamond" pitchFamily="18" charset="0"/>
                <a:cs typeface="Tahoma" pitchFamily="34" charset="0"/>
              </a:rPr>
              <a:t>o </a:t>
            </a:r>
            <a:r>
              <a:rPr lang="es-AR" sz="2000" b="1" dirty="0">
                <a:latin typeface="Garamond" pitchFamily="18" charset="0"/>
                <a:cs typeface="Tahoma" pitchFamily="34" charset="0"/>
              </a:rPr>
              <a:t>más</a:t>
            </a:r>
            <a:r>
              <a:rPr lang="es-AR" sz="2000" dirty="0">
                <a:latin typeface="Garamond" pitchFamily="18" charset="0"/>
                <a:cs typeface="Tahoma" pitchFamily="34" charset="0"/>
              </a:rPr>
              <a:t>, se escriben </a:t>
            </a:r>
            <a:r>
              <a:rPr lang="es-AR" sz="2000" b="1" dirty="0">
                <a:latin typeface="Garamond" pitchFamily="18" charset="0"/>
                <a:cs typeface="Tahoma" pitchFamily="34" charset="0"/>
              </a:rPr>
              <a:t>los primeros 6 </a:t>
            </a:r>
            <a:r>
              <a:rPr lang="es-AR" sz="2000" dirty="0">
                <a:latin typeface="Garamond" pitchFamily="18" charset="0"/>
                <a:cs typeface="Tahoma" pitchFamily="34" charset="0"/>
              </a:rPr>
              <a:t>y luego se pone</a:t>
            </a:r>
            <a:r>
              <a:rPr lang="es-AR" sz="2000" b="1" dirty="0">
                <a:latin typeface="Garamond" pitchFamily="18" charset="0"/>
                <a:cs typeface="Tahoma" pitchFamily="34" charset="0"/>
              </a:rPr>
              <a:t> et al.</a:t>
            </a:r>
          </a:p>
          <a:p>
            <a:pPr algn="just">
              <a:lnSpc>
                <a:spcPct val="150000"/>
              </a:lnSpc>
            </a:pPr>
            <a:r>
              <a:rPr lang="es-AR" sz="2000" b="1" dirty="0">
                <a:latin typeface="Garamond" pitchFamily="18" charset="0"/>
                <a:cs typeface="Tahoma" pitchFamily="34" charset="0"/>
              </a:rPr>
              <a:t> </a:t>
            </a:r>
            <a:r>
              <a:rPr lang="es-AR" sz="2000" dirty="0">
                <a:latin typeface="Garamond" pitchFamily="18" charset="0"/>
                <a:cs typeface="Tahoma" pitchFamily="34" charset="0"/>
              </a:rPr>
              <a:t>Ejemplo:</a:t>
            </a:r>
          </a:p>
          <a:p>
            <a:pPr algn="just">
              <a:lnSpc>
                <a:spcPct val="150000"/>
              </a:lnSpc>
            </a:pPr>
            <a:r>
              <a:rPr lang="es-AR" sz="2000" dirty="0">
                <a:latin typeface="Garamond" pitchFamily="18" charset="0"/>
                <a:cs typeface="Tahoma" pitchFamily="34" charset="0"/>
              </a:rPr>
              <a:t>Alvarado, R., Lavanderos, R., </a:t>
            </a:r>
            <a:r>
              <a:rPr lang="es-AR" sz="2000" dirty="0" err="1">
                <a:latin typeface="Garamond" pitchFamily="18" charset="0"/>
                <a:cs typeface="Tahoma" pitchFamily="34" charset="0"/>
              </a:rPr>
              <a:t>Neves</a:t>
            </a:r>
            <a:r>
              <a:rPr lang="es-AR" sz="2000" dirty="0">
                <a:latin typeface="Garamond" pitchFamily="18" charset="0"/>
                <a:cs typeface="Tahoma" pitchFamily="34" charset="0"/>
              </a:rPr>
              <a:t>, H., Wood, P., </a:t>
            </a:r>
            <a:r>
              <a:rPr lang="es-AR" sz="2000" dirty="0" smtClean="0">
                <a:latin typeface="Garamond" pitchFamily="18" charset="0"/>
                <a:cs typeface="Tahoma" pitchFamily="34" charset="0"/>
              </a:rPr>
              <a:t>Guerrero</a:t>
            </a:r>
            <a:r>
              <a:rPr lang="es-AR" sz="2000" dirty="0">
                <a:latin typeface="Garamond" pitchFamily="18" charset="0"/>
                <a:cs typeface="Tahoma" pitchFamily="34" charset="0"/>
              </a:rPr>
              <a:t>, A., Vera, A. et </a:t>
            </a:r>
            <a:r>
              <a:rPr lang="es-AR" sz="2000" dirty="0" smtClean="0">
                <a:latin typeface="Garamond" pitchFamily="18" charset="0"/>
                <a:cs typeface="Tahoma" pitchFamily="34" charset="0"/>
              </a:rPr>
              <a:t>al</a:t>
            </a:r>
            <a:r>
              <a:rPr lang="es-AR" sz="2000" dirty="0">
                <a:latin typeface="Garamond" pitchFamily="18" charset="0"/>
                <a:cs typeface="Tahoma" pitchFamily="34" charset="0"/>
              </a:rPr>
              <a:t>. (1993). </a:t>
            </a:r>
            <a:r>
              <a:rPr lang="es-AR" sz="2000" i="1" dirty="0">
                <a:latin typeface="Garamond" pitchFamily="18" charset="0"/>
                <a:cs typeface="Tahoma" pitchFamily="34" charset="0"/>
              </a:rPr>
              <a:t>Un modelo de </a:t>
            </a:r>
            <a:r>
              <a:rPr lang="es-AR" sz="2000" i="1" dirty="0" smtClean="0">
                <a:latin typeface="Garamond" pitchFamily="18" charset="0"/>
                <a:cs typeface="Tahoma" pitchFamily="34" charset="0"/>
              </a:rPr>
              <a:t>intervención </a:t>
            </a:r>
            <a:r>
              <a:rPr lang="es-AR" sz="2000" i="1" dirty="0">
                <a:latin typeface="Garamond" pitchFamily="18" charset="0"/>
                <a:cs typeface="Tahoma" pitchFamily="34" charset="0"/>
              </a:rPr>
              <a:t>psicosocial con </a:t>
            </a:r>
            <a:r>
              <a:rPr lang="es-AR" sz="2000" i="1" dirty="0" smtClean="0">
                <a:latin typeface="Garamond" pitchFamily="18" charset="0"/>
                <a:cs typeface="Tahoma" pitchFamily="34" charset="0"/>
              </a:rPr>
              <a:t>madres  adolescentes</a:t>
            </a:r>
            <a:r>
              <a:rPr lang="es-AR" sz="2000" i="1" dirty="0">
                <a:latin typeface="Garamond" pitchFamily="18" charset="0"/>
                <a:cs typeface="Tahoma" pitchFamily="34" charset="0"/>
              </a:rPr>
              <a:t>. </a:t>
            </a:r>
            <a:r>
              <a:rPr lang="es-AR" sz="2000" dirty="0" smtClean="0">
                <a:latin typeface="Garamond" pitchFamily="18" charset="0"/>
                <a:cs typeface="Tahoma" pitchFamily="34" charset="0"/>
              </a:rPr>
              <a:t>En </a:t>
            </a:r>
            <a:r>
              <a:rPr lang="es-AR" sz="2000" dirty="0">
                <a:latin typeface="Garamond" pitchFamily="18" charset="0"/>
                <a:cs typeface="Tahoma" pitchFamily="34" charset="0"/>
              </a:rPr>
              <a:t>R. M. </a:t>
            </a:r>
            <a:r>
              <a:rPr lang="es-AR" sz="2000" dirty="0" err="1">
                <a:latin typeface="Garamond" pitchFamily="18" charset="0"/>
                <a:cs typeface="Tahoma" pitchFamily="34" charset="0"/>
              </a:rPr>
              <a:t>Olave</a:t>
            </a:r>
            <a:r>
              <a:rPr lang="es-AR" sz="2000" dirty="0">
                <a:latin typeface="Garamond" pitchFamily="18" charset="0"/>
                <a:cs typeface="Tahoma" pitchFamily="34" charset="0"/>
              </a:rPr>
              <a:t> &amp; L. Zambrano (Comp.), </a:t>
            </a:r>
            <a:r>
              <a:rPr lang="es-AR" sz="2000" dirty="0" smtClean="0">
                <a:latin typeface="Garamond" pitchFamily="18" charset="0"/>
                <a:cs typeface="Tahoma" pitchFamily="34" charset="0"/>
              </a:rPr>
              <a:t>Psicología comunitaria </a:t>
            </a:r>
            <a:r>
              <a:rPr lang="es-AR" sz="2000" dirty="0">
                <a:latin typeface="Garamond" pitchFamily="18" charset="0"/>
                <a:cs typeface="Tahoma" pitchFamily="34" charset="0"/>
              </a:rPr>
              <a:t>y salud mental en Chile (pp. 213-221). </a:t>
            </a:r>
            <a:r>
              <a:rPr lang="es-AR" sz="2000" dirty="0" smtClean="0">
                <a:latin typeface="Garamond" pitchFamily="18" charset="0"/>
                <a:cs typeface="Tahoma" pitchFamily="34" charset="0"/>
              </a:rPr>
              <a:t>Santiago</a:t>
            </a:r>
            <a:r>
              <a:rPr lang="es-AR" sz="2000" dirty="0">
                <a:latin typeface="Garamond" pitchFamily="18" charset="0"/>
                <a:cs typeface="Tahoma" pitchFamily="34" charset="0"/>
              </a:rPr>
              <a:t>: Editorial Universidad Diego Portales.</a:t>
            </a:r>
            <a:endParaRPr lang="es-CO" sz="2000" b="1" dirty="0">
              <a:latin typeface="Garamond" pitchFamily="18" charset="0"/>
              <a:cs typeface="Tahoma" pitchFamily="34" charset="0"/>
            </a:endParaRPr>
          </a:p>
        </p:txBody>
      </p:sp>
    </p:spTree>
    <p:extLst>
      <p:ext uri="{BB962C8B-B14F-4D97-AF65-F5344CB8AC3E}">
        <p14:creationId xmlns:p14="http://schemas.microsoft.com/office/powerpoint/2010/main" val="360925656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8032" y="1"/>
            <a:ext cx="9324528" cy="6857999"/>
          </a:xfrm>
          <a:prstGeom prst="rect">
            <a:avLst/>
          </a:prstGeom>
          <a:ln>
            <a:noFill/>
          </a:ln>
          <a:effectLst>
            <a:outerShdw blurRad="292100" dist="139700" dir="2700000" algn="tl" rotWithShape="0">
              <a:srgbClr val="333333">
                <a:alpha val="65000"/>
              </a:srgbClr>
            </a:outerShdw>
          </a:effectLst>
        </p:spPr>
      </p:pic>
      <p:sp>
        <p:nvSpPr>
          <p:cNvPr id="3" name="2 Rectángulo"/>
          <p:cNvSpPr/>
          <p:nvPr/>
        </p:nvSpPr>
        <p:spPr>
          <a:xfrm>
            <a:off x="1230423" y="2967334"/>
            <a:ext cx="7415415" cy="845168"/>
          </a:xfrm>
          <a:prstGeom prst="rect">
            <a:avLst/>
          </a:prstGeom>
        </p:spPr>
        <p:txBody>
          <a:bodyPr wrap="square">
            <a:spAutoFit/>
          </a:bodyPr>
          <a:lstStyle/>
          <a:p>
            <a:pPr>
              <a:lnSpc>
                <a:spcPct val="150000"/>
              </a:lnSpc>
            </a:pPr>
            <a:r>
              <a:rPr lang="es-CO" sz="3600" dirty="0" smtClean="0">
                <a:solidFill>
                  <a:srgbClr val="FF0000"/>
                </a:solidFill>
                <a:latin typeface="Garamond" pitchFamily="18" charset="0"/>
                <a:cs typeface="Tahoma" pitchFamily="34" charset="0"/>
              </a:rPr>
              <a:t>       </a:t>
            </a:r>
            <a:endParaRPr lang="es-CO" sz="3600" dirty="0">
              <a:solidFill>
                <a:srgbClr val="FF0000"/>
              </a:solidFill>
              <a:latin typeface="Garamond" pitchFamily="18" charset="0"/>
              <a:cs typeface="Tahoma" pitchFamily="34" charset="0"/>
            </a:endParaRPr>
          </a:p>
        </p:txBody>
      </p:sp>
      <p:sp>
        <p:nvSpPr>
          <p:cNvPr id="2" name="1 Rectángulo"/>
          <p:cNvSpPr/>
          <p:nvPr/>
        </p:nvSpPr>
        <p:spPr>
          <a:xfrm>
            <a:off x="1230422" y="280446"/>
            <a:ext cx="7806074" cy="2062103"/>
          </a:xfrm>
          <a:prstGeom prst="rect">
            <a:avLst/>
          </a:prstGeom>
        </p:spPr>
        <p:txBody>
          <a:bodyPr wrap="square">
            <a:spAutoFit/>
          </a:bodyPr>
          <a:lstStyle/>
          <a:p>
            <a:pPr marL="514350" indent="-514350">
              <a:lnSpc>
                <a:spcPct val="160000"/>
              </a:lnSpc>
              <a:buSzPct val="115000"/>
              <a:buFont typeface="+mj-lt"/>
              <a:buAutoNum type="arabicPeriod"/>
              <a:defRPr/>
            </a:pPr>
            <a:endParaRPr lang="es-ES" sz="2000" dirty="0" smtClean="0">
              <a:latin typeface="Garamond" pitchFamily="18" charset="0"/>
            </a:endParaRPr>
          </a:p>
          <a:p>
            <a:pPr marL="514350" indent="-514350">
              <a:lnSpc>
                <a:spcPct val="160000"/>
              </a:lnSpc>
              <a:buSzPct val="115000"/>
              <a:buFont typeface="+mj-lt"/>
              <a:buAutoNum type="arabicPeriod"/>
              <a:defRPr/>
            </a:pPr>
            <a:endParaRPr lang="es-ES" sz="2000" dirty="0">
              <a:latin typeface="Garamond" pitchFamily="18" charset="0"/>
            </a:endParaRPr>
          </a:p>
          <a:p>
            <a:pPr algn="just">
              <a:lnSpc>
                <a:spcPct val="110000"/>
              </a:lnSpc>
              <a:spcBef>
                <a:spcPct val="50000"/>
              </a:spcBef>
            </a:pPr>
            <a:endParaRPr lang="es-ES" sz="2000" dirty="0">
              <a:latin typeface="Times New Roman" pitchFamily="18" charset="0"/>
              <a:cs typeface="Times New Roman" pitchFamily="18" charset="0"/>
            </a:endParaRPr>
          </a:p>
          <a:p>
            <a:pPr marL="514350" indent="-514350">
              <a:lnSpc>
                <a:spcPct val="160000"/>
              </a:lnSpc>
              <a:buSzPct val="115000"/>
              <a:buFont typeface="+mj-lt"/>
              <a:buAutoNum type="arabicPeriod"/>
              <a:defRPr/>
            </a:pPr>
            <a:endParaRPr lang="es-ES" sz="2000" dirty="0" smtClean="0">
              <a:latin typeface="Garamond" pitchFamily="18" charset="0"/>
            </a:endParaRPr>
          </a:p>
        </p:txBody>
      </p:sp>
      <p:sp>
        <p:nvSpPr>
          <p:cNvPr id="4" name="3 Rectángulo"/>
          <p:cNvSpPr/>
          <p:nvPr/>
        </p:nvSpPr>
        <p:spPr>
          <a:xfrm>
            <a:off x="2316969" y="1412776"/>
            <a:ext cx="4114524" cy="400110"/>
          </a:xfrm>
          <a:prstGeom prst="rect">
            <a:avLst/>
          </a:prstGeom>
        </p:spPr>
        <p:txBody>
          <a:bodyPr wrap="none">
            <a:spAutoFit/>
          </a:bodyPr>
          <a:lstStyle/>
          <a:p>
            <a:pPr algn="ctr"/>
            <a:r>
              <a:rPr lang="es-CO" sz="2000" b="1" dirty="0">
                <a:latin typeface="Garamond" pitchFamily="18" charset="0"/>
                <a:cs typeface="Tahoma" pitchFamily="34" charset="0"/>
              </a:rPr>
              <a:t>Referencia de libros - Generalidades</a:t>
            </a:r>
          </a:p>
        </p:txBody>
      </p:sp>
      <p:sp>
        <p:nvSpPr>
          <p:cNvPr id="6" name="5 Rectángulo"/>
          <p:cNvSpPr/>
          <p:nvPr/>
        </p:nvSpPr>
        <p:spPr>
          <a:xfrm>
            <a:off x="1331640" y="1790521"/>
            <a:ext cx="7358001" cy="4662815"/>
          </a:xfrm>
          <a:prstGeom prst="rect">
            <a:avLst/>
          </a:prstGeom>
        </p:spPr>
        <p:txBody>
          <a:bodyPr wrap="square">
            <a:spAutoFit/>
          </a:bodyPr>
          <a:lstStyle/>
          <a:p>
            <a:pPr marL="342900" indent="-342900" algn="just">
              <a:lnSpc>
                <a:spcPct val="150000"/>
              </a:lnSpc>
              <a:buFont typeface="Arial" pitchFamily="34" charset="0"/>
              <a:buChar char="•"/>
            </a:pPr>
            <a:r>
              <a:rPr lang="es-ES" sz="1980" dirty="0">
                <a:latin typeface="Garamond" pitchFamily="18" charset="0"/>
                <a:cs typeface="Tahoma" pitchFamily="34" charset="0"/>
              </a:rPr>
              <a:t>Si se tiene más de un artículo del mismo autor (en el mismo orden de aparición) ordene de acuerdo al año de publicación, comenzando con el más antiguo.</a:t>
            </a:r>
            <a:r>
              <a:rPr lang="en-US" sz="1980" dirty="0">
                <a:latin typeface="Garamond" pitchFamily="18" charset="0"/>
                <a:cs typeface="Tahoma" pitchFamily="34" charset="0"/>
              </a:rPr>
              <a:t> </a:t>
            </a:r>
          </a:p>
          <a:p>
            <a:pPr algn="just">
              <a:lnSpc>
                <a:spcPct val="150000"/>
              </a:lnSpc>
            </a:pPr>
            <a:r>
              <a:rPr lang="en-US" sz="1980" dirty="0" err="1">
                <a:latin typeface="Garamond" pitchFamily="18" charset="0"/>
                <a:cs typeface="Tahoma" pitchFamily="34" charset="0"/>
              </a:rPr>
              <a:t>Ejemplos</a:t>
            </a:r>
            <a:r>
              <a:rPr lang="en-US" sz="1980" dirty="0">
                <a:latin typeface="Garamond" pitchFamily="18" charset="0"/>
                <a:cs typeface="Tahoma" pitchFamily="34" charset="0"/>
              </a:rPr>
              <a:t>:</a:t>
            </a:r>
          </a:p>
          <a:p>
            <a:pPr marL="342900" indent="-342900" algn="just">
              <a:lnSpc>
                <a:spcPct val="150000"/>
              </a:lnSpc>
              <a:buFont typeface="Arial" pitchFamily="34" charset="0"/>
              <a:buChar char="•"/>
            </a:pPr>
            <a:r>
              <a:rPr lang="en-US" sz="1980" dirty="0">
                <a:latin typeface="Garamond" pitchFamily="18" charset="0"/>
                <a:cs typeface="Tahoma" pitchFamily="34" charset="0"/>
              </a:rPr>
              <a:t>Berndt, T. J. (1996). Exploring the effects of friendship quality on </a:t>
            </a:r>
            <a:r>
              <a:rPr lang="en-US" sz="1980" dirty="0" smtClean="0">
                <a:latin typeface="Garamond" pitchFamily="18" charset="0"/>
                <a:cs typeface="Tahoma" pitchFamily="34" charset="0"/>
              </a:rPr>
              <a:t>social development</a:t>
            </a:r>
            <a:r>
              <a:rPr lang="en-US" sz="1980" dirty="0">
                <a:latin typeface="Garamond" pitchFamily="18" charset="0"/>
                <a:cs typeface="Tahoma" pitchFamily="34" charset="0"/>
              </a:rPr>
              <a:t>. En W. M. </a:t>
            </a:r>
            <a:r>
              <a:rPr lang="en-US" sz="1980" dirty="0" err="1">
                <a:latin typeface="Garamond" pitchFamily="18" charset="0"/>
                <a:cs typeface="Tahoma" pitchFamily="34" charset="0"/>
              </a:rPr>
              <a:t>Bukowski</a:t>
            </a:r>
            <a:r>
              <a:rPr lang="en-US" sz="1980" dirty="0">
                <a:latin typeface="Garamond" pitchFamily="18" charset="0"/>
                <a:cs typeface="Tahoma" pitchFamily="34" charset="0"/>
              </a:rPr>
              <a:t>, A. F. </a:t>
            </a:r>
            <a:r>
              <a:rPr lang="en-US" sz="1980" dirty="0" smtClean="0">
                <a:latin typeface="Garamond" pitchFamily="18" charset="0"/>
                <a:cs typeface="Tahoma" pitchFamily="34" charset="0"/>
              </a:rPr>
              <a:t>Newcomb</a:t>
            </a:r>
            <a:r>
              <a:rPr lang="en-US" sz="1980" dirty="0">
                <a:latin typeface="Garamond" pitchFamily="18" charset="0"/>
                <a:cs typeface="Tahoma" pitchFamily="34" charset="0"/>
              </a:rPr>
              <a:t>, y W. W. </a:t>
            </a:r>
            <a:r>
              <a:rPr lang="en-US" sz="1980" dirty="0" err="1">
                <a:latin typeface="Garamond" pitchFamily="18" charset="0"/>
                <a:cs typeface="Tahoma" pitchFamily="34" charset="0"/>
              </a:rPr>
              <a:t>Hartup</a:t>
            </a:r>
            <a:r>
              <a:rPr lang="en-US" sz="1980" dirty="0">
                <a:latin typeface="Garamond" pitchFamily="18" charset="0"/>
                <a:cs typeface="Tahoma" pitchFamily="34" charset="0"/>
              </a:rPr>
              <a:t>, (Eds.), </a:t>
            </a:r>
            <a:r>
              <a:rPr lang="en-US" sz="1980" i="1" dirty="0">
                <a:latin typeface="Garamond" pitchFamily="18" charset="0"/>
                <a:cs typeface="Tahoma" pitchFamily="34" charset="0"/>
              </a:rPr>
              <a:t>The company they </a:t>
            </a:r>
            <a:r>
              <a:rPr lang="en-US" sz="1980" i="1" dirty="0" smtClean="0">
                <a:latin typeface="Garamond" pitchFamily="18" charset="0"/>
                <a:cs typeface="Tahoma" pitchFamily="34" charset="0"/>
              </a:rPr>
              <a:t>keep: Friendship </a:t>
            </a:r>
            <a:r>
              <a:rPr lang="en-US" sz="1980" i="1" dirty="0">
                <a:latin typeface="Garamond" pitchFamily="18" charset="0"/>
                <a:cs typeface="Tahoma" pitchFamily="34" charset="0"/>
              </a:rPr>
              <a:t>in </a:t>
            </a:r>
            <a:r>
              <a:rPr lang="en-US" sz="1980" i="1" dirty="0" smtClean="0">
                <a:latin typeface="Garamond" pitchFamily="18" charset="0"/>
                <a:cs typeface="Tahoma" pitchFamily="34" charset="0"/>
              </a:rPr>
              <a:t>childhood </a:t>
            </a:r>
            <a:r>
              <a:rPr lang="en-US" sz="1980" i="1" dirty="0">
                <a:latin typeface="Garamond" pitchFamily="18" charset="0"/>
                <a:cs typeface="Tahoma" pitchFamily="34" charset="0"/>
              </a:rPr>
              <a:t>and </a:t>
            </a:r>
            <a:r>
              <a:rPr lang="en-US" sz="1980" i="1" dirty="0" smtClean="0">
                <a:latin typeface="Garamond" pitchFamily="18" charset="0"/>
                <a:cs typeface="Tahoma" pitchFamily="34" charset="0"/>
              </a:rPr>
              <a:t>adolescence</a:t>
            </a:r>
            <a:r>
              <a:rPr lang="en-US" sz="1980" i="1" dirty="0">
                <a:latin typeface="Garamond" pitchFamily="18" charset="0"/>
                <a:cs typeface="Tahoma" pitchFamily="34" charset="0"/>
              </a:rPr>
              <a:t>. (pp. 346-365). </a:t>
            </a:r>
            <a:r>
              <a:rPr lang="en-US" sz="1980" i="1" dirty="0" smtClean="0">
                <a:latin typeface="Garamond" pitchFamily="18" charset="0"/>
                <a:cs typeface="Tahoma" pitchFamily="34" charset="0"/>
              </a:rPr>
              <a:t>Cambridge</a:t>
            </a:r>
            <a:r>
              <a:rPr lang="en-US" sz="1980" i="1" dirty="0">
                <a:latin typeface="Garamond" pitchFamily="18" charset="0"/>
                <a:cs typeface="Tahoma" pitchFamily="34" charset="0"/>
              </a:rPr>
              <a:t>, RU: Cambridge </a:t>
            </a:r>
            <a:r>
              <a:rPr lang="es-ES" sz="1980" dirty="0" err="1">
                <a:latin typeface="Garamond" pitchFamily="18" charset="0"/>
                <a:cs typeface="Tahoma" pitchFamily="34" charset="0"/>
              </a:rPr>
              <a:t>University</a:t>
            </a:r>
            <a:r>
              <a:rPr lang="es-ES" sz="1980" dirty="0">
                <a:latin typeface="Garamond" pitchFamily="18" charset="0"/>
                <a:cs typeface="Tahoma" pitchFamily="34" charset="0"/>
              </a:rPr>
              <a:t> </a:t>
            </a:r>
            <a:r>
              <a:rPr lang="es-ES" sz="1980" dirty="0" err="1">
                <a:latin typeface="Garamond" pitchFamily="18" charset="0"/>
                <a:cs typeface="Tahoma" pitchFamily="34" charset="0"/>
              </a:rPr>
              <a:t>Press</a:t>
            </a:r>
            <a:r>
              <a:rPr lang="es-ES" sz="1980" dirty="0" smtClean="0">
                <a:latin typeface="Garamond" pitchFamily="18" charset="0"/>
                <a:cs typeface="Tahoma" pitchFamily="34" charset="0"/>
              </a:rPr>
              <a:t>.</a:t>
            </a:r>
            <a:endParaRPr lang="es-ES" sz="1980" dirty="0">
              <a:latin typeface="Garamond" pitchFamily="18" charset="0"/>
              <a:cs typeface="Tahoma" pitchFamily="34" charset="0"/>
            </a:endParaRPr>
          </a:p>
          <a:p>
            <a:pPr marL="342900" indent="-342900" algn="just">
              <a:lnSpc>
                <a:spcPct val="150000"/>
              </a:lnSpc>
              <a:buFont typeface="Arial" pitchFamily="34" charset="0"/>
              <a:buChar char="•"/>
            </a:pPr>
            <a:r>
              <a:rPr lang="en-US" sz="1980" dirty="0">
                <a:latin typeface="Garamond" pitchFamily="18" charset="0"/>
                <a:cs typeface="Tahoma" pitchFamily="34" charset="0"/>
              </a:rPr>
              <a:t>Berndt, T. J. (2002). Friendship quality and social development. </a:t>
            </a:r>
            <a:r>
              <a:rPr lang="en-US" sz="1980" i="1" dirty="0" smtClean="0">
                <a:latin typeface="Garamond" pitchFamily="18" charset="0"/>
                <a:cs typeface="Tahoma" pitchFamily="34" charset="0"/>
              </a:rPr>
              <a:t>Current  </a:t>
            </a:r>
            <a:r>
              <a:rPr lang="en-US" sz="1980" i="1" dirty="0">
                <a:latin typeface="Garamond" pitchFamily="18" charset="0"/>
                <a:cs typeface="Tahoma" pitchFamily="34" charset="0"/>
              </a:rPr>
              <a:t>Directions in </a:t>
            </a:r>
            <a:r>
              <a:rPr lang="es-ES" sz="1980" i="1" dirty="0" err="1">
                <a:latin typeface="Garamond" pitchFamily="18" charset="0"/>
                <a:cs typeface="Tahoma" pitchFamily="34" charset="0"/>
              </a:rPr>
              <a:t>Psychological</a:t>
            </a:r>
            <a:r>
              <a:rPr lang="es-ES" sz="1980" i="1" dirty="0">
                <a:latin typeface="Garamond" pitchFamily="18" charset="0"/>
                <a:cs typeface="Tahoma" pitchFamily="34" charset="0"/>
              </a:rPr>
              <a:t> </a:t>
            </a:r>
            <a:r>
              <a:rPr lang="es-ES" sz="1980" i="1" dirty="0" err="1" smtClean="0">
                <a:latin typeface="Garamond" pitchFamily="18" charset="0"/>
                <a:cs typeface="Tahoma" pitchFamily="34" charset="0"/>
              </a:rPr>
              <a:t>Science</a:t>
            </a:r>
            <a:r>
              <a:rPr lang="es-ES" sz="1980" i="1" dirty="0">
                <a:latin typeface="Garamond" pitchFamily="18" charset="0"/>
                <a:cs typeface="Tahoma" pitchFamily="34" charset="0"/>
              </a:rPr>
              <a:t>, 11, 7-10.</a:t>
            </a:r>
            <a:endParaRPr lang="es-ES" sz="1980" dirty="0">
              <a:latin typeface="Garamond" pitchFamily="18" charset="0"/>
              <a:cs typeface="Tahoma" pitchFamily="34" charset="0"/>
            </a:endParaRPr>
          </a:p>
        </p:txBody>
      </p:sp>
    </p:spTree>
    <p:extLst>
      <p:ext uri="{BB962C8B-B14F-4D97-AF65-F5344CB8AC3E}">
        <p14:creationId xmlns:p14="http://schemas.microsoft.com/office/powerpoint/2010/main" val="348762724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8033" y="0"/>
            <a:ext cx="9324528" cy="6857999"/>
          </a:xfrm>
          <a:prstGeom prst="rect">
            <a:avLst/>
          </a:prstGeom>
          <a:ln>
            <a:noFill/>
          </a:ln>
          <a:effectLst>
            <a:outerShdw blurRad="292100" dist="139700" dir="2700000" algn="tl" rotWithShape="0">
              <a:srgbClr val="333333">
                <a:alpha val="65000"/>
              </a:srgbClr>
            </a:outerShdw>
          </a:effectLst>
        </p:spPr>
      </p:pic>
      <p:sp>
        <p:nvSpPr>
          <p:cNvPr id="3" name="2 Rectángulo"/>
          <p:cNvSpPr/>
          <p:nvPr/>
        </p:nvSpPr>
        <p:spPr>
          <a:xfrm>
            <a:off x="1230423" y="2967334"/>
            <a:ext cx="7415415" cy="845168"/>
          </a:xfrm>
          <a:prstGeom prst="rect">
            <a:avLst/>
          </a:prstGeom>
        </p:spPr>
        <p:txBody>
          <a:bodyPr wrap="square">
            <a:spAutoFit/>
          </a:bodyPr>
          <a:lstStyle/>
          <a:p>
            <a:pPr>
              <a:lnSpc>
                <a:spcPct val="150000"/>
              </a:lnSpc>
            </a:pPr>
            <a:r>
              <a:rPr lang="es-CO" sz="3600" dirty="0" smtClean="0">
                <a:solidFill>
                  <a:srgbClr val="FF0000"/>
                </a:solidFill>
                <a:latin typeface="Garamond" pitchFamily="18" charset="0"/>
                <a:cs typeface="Tahoma" pitchFamily="34" charset="0"/>
              </a:rPr>
              <a:t>       </a:t>
            </a:r>
            <a:endParaRPr lang="es-CO" sz="3600" dirty="0">
              <a:solidFill>
                <a:srgbClr val="FF0000"/>
              </a:solidFill>
              <a:latin typeface="Garamond" pitchFamily="18" charset="0"/>
              <a:cs typeface="Tahoma" pitchFamily="34" charset="0"/>
            </a:endParaRPr>
          </a:p>
        </p:txBody>
      </p:sp>
      <p:sp>
        <p:nvSpPr>
          <p:cNvPr id="2" name="1 Rectángulo"/>
          <p:cNvSpPr/>
          <p:nvPr/>
        </p:nvSpPr>
        <p:spPr>
          <a:xfrm>
            <a:off x="1230422" y="280446"/>
            <a:ext cx="7806074" cy="2062103"/>
          </a:xfrm>
          <a:prstGeom prst="rect">
            <a:avLst/>
          </a:prstGeom>
        </p:spPr>
        <p:txBody>
          <a:bodyPr wrap="square">
            <a:spAutoFit/>
          </a:bodyPr>
          <a:lstStyle/>
          <a:p>
            <a:pPr marL="514350" indent="-514350">
              <a:lnSpc>
                <a:spcPct val="160000"/>
              </a:lnSpc>
              <a:buSzPct val="115000"/>
              <a:buFont typeface="+mj-lt"/>
              <a:buAutoNum type="arabicPeriod"/>
              <a:defRPr/>
            </a:pPr>
            <a:endParaRPr lang="es-ES" sz="2000" dirty="0" smtClean="0">
              <a:latin typeface="Garamond" pitchFamily="18" charset="0"/>
            </a:endParaRPr>
          </a:p>
          <a:p>
            <a:pPr marL="514350" indent="-514350">
              <a:lnSpc>
                <a:spcPct val="160000"/>
              </a:lnSpc>
              <a:buSzPct val="115000"/>
              <a:buFont typeface="+mj-lt"/>
              <a:buAutoNum type="arabicPeriod"/>
              <a:defRPr/>
            </a:pPr>
            <a:endParaRPr lang="es-ES" sz="2000" dirty="0">
              <a:latin typeface="Garamond" pitchFamily="18" charset="0"/>
            </a:endParaRPr>
          </a:p>
          <a:p>
            <a:pPr algn="just">
              <a:lnSpc>
                <a:spcPct val="110000"/>
              </a:lnSpc>
              <a:spcBef>
                <a:spcPct val="50000"/>
              </a:spcBef>
            </a:pPr>
            <a:endParaRPr lang="es-ES" sz="2000" dirty="0">
              <a:latin typeface="Times New Roman" pitchFamily="18" charset="0"/>
              <a:cs typeface="Times New Roman" pitchFamily="18" charset="0"/>
            </a:endParaRPr>
          </a:p>
          <a:p>
            <a:pPr marL="514350" indent="-514350">
              <a:lnSpc>
                <a:spcPct val="160000"/>
              </a:lnSpc>
              <a:buSzPct val="115000"/>
              <a:buFont typeface="+mj-lt"/>
              <a:buAutoNum type="arabicPeriod"/>
              <a:defRPr/>
            </a:pPr>
            <a:endParaRPr lang="es-ES" sz="2000" dirty="0" smtClean="0">
              <a:latin typeface="Garamond" pitchFamily="18" charset="0"/>
            </a:endParaRPr>
          </a:p>
        </p:txBody>
      </p:sp>
      <p:sp>
        <p:nvSpPr>
          <p:cNvPr id="4" name="3 Rectángulo"/>
          <p:cNvSpPr/>
          <p:nvPr/>
        </p:nvSpPr>
        <p:spPr>
          <a:xfrm>
            <a:off x="1691680" y="1379373"/>
            <a:ext cx="4114524" cy="400110"/>
          </a:xfrm>
          <a:prstGeom prst="rect">
            <a:avLst/>
          </a:prstGeom>
        </p:spPr>
        <p:txBody>
          <a:bodyPr wrap="none">
            <a:spAutoFit/>
          </a:bodyPr>
          <a:lstStyle/>
          <a:p>
            <a:pPr algn="ctr"/>
            <a:r>
              <a:rPr lang="es-CO" sz="2000" b="1" dirty="0">
                <a:latin typeface="Garamond" pitchFamily="18" charset="0"/>
                <a:cs typeface="Tahoma" pitchFamily="34" charset="0"/>
              </a:rPr>
              <a:t>Referencia de libros - Generalidades</a:t>
            </a:r>
          </a:p>
        </p:txBody>
      </p:sp>
      <p:sp>
        <p:nvSpPr>
          <p:cNvPr id="6" name="5 Rectángulo"/>
          <p:cNvSpPr/>
          <p:nvPr/>
        </p:nvSpPr>
        <p:spPr>
          <a:xfrm>
            <a:off x="1259634" y="1700808"/>
            <a:ext cx="7560838" cy="4593565"/>
          </a:xfrm>
          <a:prstGeom prst="rect">
            <a:avLst/>
          </a:prstGeom>
        </p:spPr>
        <p:txBody>
          <a:bodyPr wrap="square">
            <a:spAutoFit/>
          </a:bodyPr>
          <a:lstStyle/>
          <a:p>
            <a:pPr algn="just">
              <a:lnSpc>
                <a:spcPct val="150000"/>
              </a:lnSpc>
            </a:pPr>
            <a:r>
              <a:rPr lang="es-AR" sz="1950" dirty="0">
                <a:latin typeface="Garamond" pitchFamily="18" charset="0"/>
                <a:cs typeface="Tahoma" pitchFamily="34" charset="0"/>
              </a:rPr>
              <a:t>Las referencias que tienen el mismo primer autor  y diferentes el segundo y/o tercero, son organizadas  alfabéticamente por el apellido del segundo autor o el apellido del tercero si el primer y segundo autores son los mismos.</a:t>
            </a:r>
          </a:p>
          <a:p>
            <a:pPr algn="just">
              <a:lnSpc>
                <a:spcPct val="150000"/>
              </a:lnSpc>
            </a:pPr>
            <a:r>
              <a:rPr lang="es-AR" sz="1950" dirty="0">
                <a:latin typeface="Garamond" pitchFamily="18" charset="0"/>
                <a:cs typeface="Tahoma" pitchFamily="34" charset="0"/>
              </a:rPr>
              <a:t>Ejemplo:</a:t>
            </a:r>
          </a:p>
          <a:p>
            <a:pPr marL="342900" algn="just">
              <a:lnSpc>
                <a:spcPct val="150000"/>
              </a:lnSpc>
              <a:buFont typeface="Arial" pitchFamily="34" charset="0"/>
              <a:buChar char="•"/>
            </a:pPr>
            <a:r>
              <a:rPr lang="en-US" sz="1950" dirty="0">
                <a:latin typeface="Garamond" pitchFamily="18" charset="0"/>
                <a:cs typeface="Tahoma" pitchFamily="34" charset="0"/>
              </a:rPr>
              <a:t>Wegener, D. T., Kerr, N. L., Fleming, M. A., y Petty, R. E. (2000). </a:t>
            </a:r>
            <a:r>
              <a:rPr lang="en-US" sz="1950" dirty="0" smtClean="0">
                <a:latin typeface="Garamond" pitchFamily="18" charset="0"/>
                <a:cs typeface="Tahoma" pitchFamily="34" charset="0"/>
              </a:rPr>
              <a:t>Flexible </a:t>
            </a:r>
            <a:r>
              <a:rPr lang="en-US" sz="1950" dirty="0">
                <a:latin typeface="Garamond" pitchFamily="18" charset="0"/>
                <a:cs typeface="Tahoma" pitchFamily="34" charset="0"/>
              </a:rPr>
              <a:t>corrections of juror judgments: Implications for jury </a:t>
            </a:r>
            <a:r>
              <a:rPr lang="en-US" sz="1950" dirty="0" smtClean="0">
                <a:latin typeface="Garamond" pitchFamily="18" charset="0"/>
                <a:cs typeface="Tahoma" pitchFamily="34" charset="0"/>
              </a:rPr>
              <a:t>instructions</a:t>
            </a:r>
            <a:r>
              <a:rPr lang="en-US" sz="1950" dirty="0">
                <a:latin typeface="Garamond" pitchFamily="18" charset="0"/>
                <a:cs typeface="Tahoma" pitchFamily="34" charset="0"/>
              </a:rPr>
              <a:t>. </a:t>
            </a:r>
            <a:r>
              <a:rPr lang="en-US" sz="1950" i="1" dirty="0">
                <a:latin typeface="Garamond" pitchFamily="18" charset="0"/>
                <a:cs typeface="Tahoma" pitchFamily="34" charset="0"/>
              </a:rPr>
              <a:t>Psychology, Public Policy, &amp; Law, 6, </a:t>
            </a:r>
            <a:r>
              <a:rPr lang="es-AR" sz="1950" dirty="0">
                <a:latin typeface="Garamond" pitchFamily="18" charset="0"/>
                <a:cs typeface="Tahoma" pitchFamily="34" charset="0"/>
              </a:rPr>
              <a:t>629-654.</a:t>
            </a:r>
          </a:p>
          <a:p>
            <a:pPr marL="342900" algn="just">
              <a:lnSpc>
                <a:spcPct val="150000"/>
              </a:lnSpc>
              <a:buFont typeface="Arial" pitchFamily="34" charset="0"/>
              <a:buChar char="•"/>
            </a:pPr>
            <a:r>
              <a:rPr lang="en-US" sz="1950" dirty="0">
                <a:latin typeface="Garamond" pitchFamily="18" charset="0"/>
                <a:cs typeface="Tahoma" pitchFamily="34" charset="0"/>
              </a:rPr>
              <a:t>Wegener, D. T., Petty, R. E., y Klein, D. J. (1994). Effects of mood </a:t>
            </a:r>
            <a:r>
              <a:rPr lang="en-US" sz="1950" dirty="0" err="1" smtClean="0">
                <a:latin typeface="Garamond" pitchFamily="18" charset="0"/>
                <a:cs typeface="Tahoma" pitchFamily="34" charset="0"/>
              </a:rPr>
              <a:t>onhigh</a:t>
            </a:r>
            <a:r>
              <a:rPr lang="en-US" sz="1950" dirty="0" smtClean="0">
                <a:latin typeface="Garamond" pitchFamily="18" charset="0"/>
                <a:cs typeface="Tahoma" pitchFamily="34" charset="0"/>
              </a:rPr>
              <a:t> </a:t>
            </a:r>
            <a:r>
              <a:rPr lang="en-US" sz="1950" dirty="0">
                <a:latin typeface="Garamond" pitchFamily="18" charset="0"/>
                <a:cs typeface="Tahoma" pitchFamily="34" charset="0"/>
              </a:rPr>
              <a:t>elaboration attitude change: The mediating role of </a:t>
            </a:r>
            <a:r>
              <a:rPr lang="en-US" sz="1950" dirty="0" smtClean="0">
                <a:latin typeface="Garamond" pitchFamily="18" charset="0"/>
                <a:cs typeface="Tahoma" pitchFamily="34" charset="0"/>
              </a:rPr>
              <a:t>likelihood </a:t>
            </a:r>
            <a:r>
              <a:rPr lang="en-US" sz="1950" dirty="0">
                <a:latin typeface="Garamond" pitchFamily="18" charset="0"/>
                <a:cs typeface="Tahoma" pitchFamily="34" charset="0"/>
              </a:rPr>
              <a:t>judgments. </a:t>
            </a:r>
            <a:r>
              <a:rPr lang="en-US" sz="1950" i="1" dirty="0">
                <a:latin typeface="Garamond" pitchFamily="18" charset="0"/>
                <a:cs typeface="Tahoma" pitchFamily="34" charset="0"/>
              </a:rPr>
              <a:t>European Journal of </a:t>
            </a:r>
            <a:r>
              <a:rPr lang="en-US" sz="1950" i="1" dirty="0" smtClean="0">
                <a:latin typeface="Garamond" pitchFamily="18" charset="0"/>
                <a:cs typeface="Tahoma" pitchFamily="34" charset="0"/>
              </a:rPr>
              <a:t>Social </a:t>
            </a:r>
            <a:r>
              <a:rPr lang="es-AR" sz="1950" i="1" dirty="0" err="1" smtClean="0">
                <a:latin typeface="Garamond" pitchFamily="18" charset="0"/>
                <a:cs typeface="Tahoma" pitchFamily="34" charset="0"/>
              </a:rPr>
              <a:t>Psychology</a:t>
            </a:r>
            <a:r>
              <a:rPr lang="es-AR" sz="1950" i="1" dirty="0">
                <a:latin typeface="Garamond" pitchFamily="18" charset="0"/>
                <a:cs typeface="Tahoma" pitchFamily="34" charset="0"/>
              </a:rPr>
              <a:t>, 24, </a:t>
            </a:r>
            <a:r>
              <a:rPr lang="es-AR" sz="1950" i="1" dirty="0" smtClean="0">
                <a:latin typeface="Garamond" pitchFamily="18" charset="0"/>
                <a:cs typeface="Tahoma" pitchFamily="34" charset="0"/>
              </a:rPr>
              <a:t>25-43.</a:t>
            </a:r>
            <a:endParaRPr lang="es-ES" sz="1950" dirty="0">
              <a:latin typeface="Garamond" pitchFamily="18" charset="0"/>
              <a:cs typeface="Tahoma" pitchFamily="34" charset="0"/>
            </a:endParaRPr>
          </a:p>
        </p:txBody>
      </p:sp>
    </p:spTree>
    <p:extLst>
      <p:ext uri="{BB962C8B-B14F-4D97-AF65-F5344CB8AC3E}">
        <p14:creationId xmlns:p14="http://schemas.microsoft.com/office/powerpoint/2010/main" val="210018553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8032" y="1"/>
            <a:ext cx="9432032" cy="6857999"/>
          </a:xfrm>
          <a:prstGeom prst="rect">
            <a:avLst/>
          </a:prstGeom>
          <a:ln>
            <a:noFill/>
          </a:ln>
          <a:effectLst>
            <a:outerShdw blurRad="292100" dist="139700" dir="2700000" algn="tl" rotWithShape="0">
              <a:srgbClr val="333333">
                <a:alpha val="65000"/>
              </a:srgbClr>
            </a:outerShdw>
          </a:effectLst>
        </p:spPr>
      </p:pic>
      <p:sp>
        <p:nvSpPr>
          <p:cNvPr id="3" name="2 Rectángulo"/>
          <p:cNvSpPr/>
          <p:nvPr/>
        </p:nvSpPr>
        <p:spPr>
          <a:xfrm>
            <a:off x="1230423" y="2967334"/>
            <a:ext cx="7415415" cy="845168"/>
          </a:xfrm>
          <a:prstGeom prst="rect">
            <a:avLst/>
          </a:prstGeom>
        </p:spPr>
        <p:txBody>
          <a:bodyPr wrap="square">
            <a:spAutoFit/>
          </a:bodyPr>
          <a:lstStyle/>
          <a:p>
            <a:pPr>
              <a:lnSpc>
                <a:spcPct val="150000"/>
              </a:lnSpc>
            </a:pPr>
            <a:r>
              <a:rPr lang="es-CO" sz="3600" dirty="0" smtClean="0">
                <a:solidFill>
                  <a:srgbClr val="FF0000"/>
                </a:solidFill>
                <a:latin typeface="Garamond" pitchFamily="18" charset="0"/>
                <a:cs typeface="Tahoma" pitchFamily="34" charset="0"/>
              </a:rPr>
              <a:t>       </a:t>
            </a:r>
            <a:endParaRPr lang="es-CO" sz="3600" dirty="0">
              <a:solidFill>
                <a:srgbClr val="FF0000"/>
              </a:solidFill>
              <a:latin typeface="Garamond" pitchFamily="18" charset="0"/>
              <a:cs typeface="Tahoma" pitchFamily="34" charset="0"/>
            </a:endParaRPr>
          </a:p>
        </p:txBody>
      </p:sp>
      <p:sp>
        <p:nvSpPr>
          <p:cNvPr id="2" name="1 Rectángulo"/>
          <p:cNvSpPr/>
          <p:nvPr/>
        </p:nvSpPr>
        <p:spPr>
          <a:xfrm>
            <a:off x="524947" y="1732746"/>
            <a:ext cx="7806074" cy="400110"/>
          </a:xfrm>
          <a:prstGeom prst="rect">
            <a:avLst/>
          </a:prstGeom>
        </p:spPr>
        <p:txBody>
          <a:bodyPr wrap="square">
            <a:spAutoFit/>
          </a:bodyPr>
          <a:lstStyle/>
          <a:p>
            <a:pPr algn="ctr"/>
            <a:r>
              <a:rPr lang="es-CO" sz="2000" b="1" dirty="0">
                <a:latin typeface="Garamond" pitchFamily="18" charset="0"/>
                <a:cs typeface="Tahoma" pitchFamily="34" charset="0"/>
              </a:rPr>
              <a:t>Referencia de libros - Generalidades</a:t>
            </a:r>
          </a:p>
        </p:txBody>
      </p:sp>
      <p:sp>
        <p:nvSpPr>
          <p:cNvPr id="4" name="3 Rectángulo"/>
          <p:cNvSpPr/>
          <p:nvPr/>
        </p:nvSpPr>
        <p:spPr>
          <a:xfrm>
            <a:off x="1446447" y="2612519"/>
            <a:ext cx="7199391" cy="2400657"/>
          </a:xfrm>
          <a:prstGeom prst="rect">
            <a:avLst/>
          </a:prstGeom>
        </p:spPr>
        <p:txBody>
          <a:bodyPr wrap="square">
            <a:spAutoFit/>
          </a:bodyPr>
          <a:lstStyle/>
          <a:p>
            <a:pPr algn="just">
              <a:lnSpc>
                <a:spcPct val="150000"/>
              </a:lnSpc>
            </a:pPr>
            <a:r>
              <a:rPr lang="es-AR" sz="2000" dirty="0">
                <a:latin typeface="Garamond" pitchFamily="18" charset="0"/>
                <a:cs typeface="Tahoma" pitchFamily="34" charset="0"/>
              </a:rPr>
              <a:t>En caso de que se</a:t>
            </a:r>
            <a:r>
              <a:rPr lang="es-ES" sz="2000" dirty="0">
                <a:latin typeface="Garamond" pitchFamily="18" charset="0"/>
                <a:cs typeface="Tahoma" pitchFamily="34" charset="0"/>
              </a:rPr>
              <a:t> esté usando más de una referencia del mismo autor (o el mismo grupo de autores listados en el mismo orden) publicados en el mismo año, se debe organizar en la lista de referencias alfabéticamente de acuerdo al nombre del artículo o del capítulo. Entonces es necesario asignar letras al año como sufijos</a:t>
            </a:r>
            <a:r>
              <a:rPr lang="es-ES" sz="2000" dirty="0" smtClean="0">
                <a:latin typeface="Garamond" pitchFamily="18" charset="0"/>
                <a:cs typeface="Tahoma" pitchFamily="34" charset="0"/>
              </a:rPr>
              <a:t>.</a:t>
            </a:r>
            <a:endParaRPr lang="es-ES" sz="2000" dirty="0">
              <a:latin typeface="Garamond" pitchFamily="18" charset="0"/>
              <a:cs typeface="Tahoma" pitchFamily="34" charset="0"/>
            </a:endParaRPr>
          </a:p>
        </p:txBody>
      </p:sp>
    </p:spTree>
    <p:extLst>
      <p:ext uri="{BB962C8B-B14F-4D97-AF65-F5344CB8AC3E}">
        <p14:creationId xmlns:p14="http://schemas.microsoft.com/office/powerpoint/2010/main" val="335286060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8032" y="1"/>
            <a:ext cx="9432032" cy="6857999"/>
          </a:xfrm>
          <a:prstGeom prst="rect">
            <a:avLst/>
          </a:prstGeom>
          <a:ln>
            <a:noFill/>
          </a:ln>
          <a:effectLst>
            <a:outerShdw blurRad="292100" dist="139700" dir="2700000" algn="tl" rotWithShape="0">
              <a:srgbClr val="333333">
                <a:alpha val="65000"/>
              </a:srgbClr>
            </a:outerShdw>
          </a:effectLst>
        </p:spPr>
      </p:pic>
      <p:sp>
        <p:nvSpPr>
          <p:cNvPr id="3" name="2 Rectángulo"/>
          <p:cNvSpPr/>
          <p:nvPr/>
        </p:nvSpPr>
        <p:spPr>
          <a:xfrm>
            <a:off x="1230423" y="2967334"/>
            <a:ext cx="7415415" cy="845168"/>
          </a:xfrm>
          <a:prstGeom prst="rect">
            <a:avLst/>
          </a:prstGeom>
        </p:spPr>
        <p:txBody>
          <a:bodyPr wrap="square">
            <a:spAutoFit/>
          </a:bodyPr>
          <a:lstStyle/>
          <a:p>
            <a:pPr>
              <a:lnSpc>
                <a:spcPct val="150000"/>
              </a:lnSpc>
            </a:pPr>
            <a:r>
              <a:rPr lang="es-CO" sz="3600" dirty="0" smtClean="0">
                <a:solidFill>
                  <a:srgbClr val="FF0000"/>
                </a:solidFill>
                <a:latin typeface="Garamond" pitchFamily="18" charset="0"/>
                <a:cs typeface="Tahoma" pitchFamily="34" charset="0"/>
              </a:rPr>
              <a:t>       </a:t>
            </a:r>
            <a:endParaRPr lang="es-CO" sz="3600" dirty="0">
              <a:solidFill>
                <a:srgbClr val="FF0000"/>
              </a:solidFill>
              <a:latin typeface="Garamond" pitchFamily="18" charset="0"/>
              <a:cs typeface="Tahoma" pitchFamily="34" charset="0"/>
            </a:endParaRPr>
          </a:p>
        </p:txBody>
      </p:sp>
      <p:sp>
        <p:nvSpPr>
          <p:cNvPr id="4" name="3 Rectángulo"/>
          <p:cNvSpPr/>
          <p:nvPr/>
        </p:nvSpPr>
        <p:spPr>
          <a:xfrm>
            <a:off x="1333049" y="2222862"/>
            <a:ext cx="7415415" cy="2862322"/>
          </a:xfrm>
          <a:prstGeom prst="rect">
            <a:avLst/>
          </a:prstGeom>
        </p:spPr>
        <p:txBody>
          <a:bodyPr wrap="square">
            <a:spAutoFit/>
          </a:bodyPr>
          <a:lstStyle/>
          <a:p>
            <a:pPr algn="just">
              <a:lnSpc>
                <a:spcPct val="150000"/>
              </a:lnSpc>
            </a:pPr>
            <a:r>
              <a:rPr lang="es-ES" sz="2000" dirty="0" smtClean="0">
                <a:latin typeface="Garamond" pitchFamily="18" charset="0"/>
                <a:cs typeface="Tahoma" pitchFamily="34" charset="0"/>
              </a:rPr>
              <a:t>Ejemplo</a:t>
            </a:r>
            <a:r>
              <a:rPr lang="es-ES" sz="2000" dirty="0">
                <a:latin typeface="Garamond" pitchFamily="18" charset="0"/>
                <a:cs typeface="Tahoma" pitchFamily="34" charset="0"/>
              </a:rPr>
              <a:t>:</a:t>
            </a:r>
          </a:p>
          <a:p>
            <a:pPr marL="342900" indent="-342900" algn="just">
              <a:lnSpc>
                <a:spcPct val="150000"/>
              </a:lnSpc>
              <a:buFont typeface="Arial" pitchFamily="34" charset="0"/>
              <a:buChar char="•"/>
            </a:pPr>
            <a:r>
              <a:rPr lang="en-US" sz="2000" dirty="0">
                <a:latin typeface="Garamond" pitchFamily="18" charset="0"/>
                <a:cs typeface="Tahoma" pitchFamily="34" charset="0"/>
              </a:rPr>
              <a:t>Meza,  J. (1981a). Age changes and changes over time in </a:t>
            </a:r>
            <a:r>
              <a:rPr lang="en-US" sz="2000" dirty="0" err="1">
                <a:latin typeface="Garamond" pitchFamily="18" charset="0"/>
                <a:cs typeface="Tahoma" pitchFamily="34" charset="0"/>
              </a:rPr>
              <a:t>prosocial</a:t>
            </a:r>
            <a:r>
              <a:rPr lang="en-US" sz="2000" dirty="0">
                <a:latin typeface="Garamond" pitchFamily="18" charset="0"/>
                <a:cs typeface="Tahoma" pitchFamily="34" charset="0"/>
              </a:rPr>
              <a:t> </a:t>
            </a:r>
            <a:r>
              <a:rPr lang="en-US" sz="2000" dirty="0" smtClean="0">
                <a:latin typeface="Garamond" pitchFamily="18" charset="0"/>
                <a:cs typeface="Tahoma" pitchFamily="34" charset="0"/>
              </a:rPr>
              <a:t>intentions </a:t>
            </a:r>
            <a:r>
              <a:rPr lang="en-US" sz="2000" dirty="0">
                <a:latin typeface="Garamond" pitchFamily="18" charset="0"/>
                <a:cs typeface="Tahoma" pitchFamily="34" charset="0"/>
              </a:rPr>
              <a:t>and behavior between friends. </a:t>
            </a:r>
            <a:r>
              <a:rPr lang="en-US" sz="2000" i="1" dirty="0">
                <a:latin typeface="Garamond" pitchFamily="18" charset="0"/>
                <a:cs typeface="Tahoma" pitchFamily="34" charset="0"/>
              </a:rPr>
              <a:t>Developmental </a:t>
            </a:r>
            <a:r>
              <a:rPr lang="en-US" sz="2000" i="1" dirty="0" smtClean="0">
                <a:latin typeface="Garamond" pitchFamily="18" charset="0"/>
                <a:cs typeface="Tahoma" pitchFamily="34" charset="0"/>
              </a:rPr>
              <a:t>Psychology</a:t>
            </a:r>
            <a:r>
              <a:rPr lang="en-US" sz="2000" i="1" dirty="0">
                <a:latin typeface="Garamond" pitchFamily="18" charset="0"/>
                <a:cs typeface="Tahoma" pitchFamily="34" charset="0"/>
              </a:rPr>
              <a:t>, 17, 408-416.</a:t>
            </a:r>
          </a:p>
          <a:p>
            <a:pPr marL="342900" indent="-342900" algn="just">
              <a:lnSpc>
                <a:spcPct val="150000"/>
              </a:lnSpc>
              <a:buFont typeface="Arial" pitchFamily="34" charset="0"/>
              <a:buChar char="•"/>
            </a:pPr>
            <a:r>
              <a:rPr lang="en-US" sz="2000" dirty="0" smtClean="0">
                <a:latin typeface="Garamond" pitchFamily="18" charset="0"/>
                <a:cs typeface="Tahoma" pitchFamily="34" charset="0"/>
              </a:rPr>
              <a:t>Meza, J. (</a:t>
            </a:r>
            <a:r>
              <a:rPr lang="en-US" sz="2000" dirty="0">
                <a:latin typeface="Garamond" pitchFamily="18" charset="0"/>
                <a:cs typeface="Tahoma" pitchFamily="34" charset="0"/>
              </a:rPr>
              <a:t>1981b). Effects of friendship on </a:t>
            </a:r>
            <a:r>
              <a:rPr lang="en-US" sz="2000" dirty="0" err="1">
                <a:latin typeface="Garamond" pitchFamily="18" charset="0"/>
                <a:cs typeface="Tahoma" pitchFamily="34" charset="0"/>
              </a:rPr>
              <a:t>prosocial</a:t>
            </a:r>
            <a:r>
              <a:rPr lang="en-US" sz="2000" dirty="0">
                <a:latin typeface="Garamond" pitchFamily="18" charset="0"/>
                <a:cs typeface="Tahoma" pitchFamily="34" charset="0"/>
              </a:rPr>
              <a:t> intentions and </a:t>
            </a:r>
            <a:r>
              <a:rPr lang="en-US" sz="2000" dirty="0" smtClean="0">
                <a:latin typeface="Garamond" pitchFamily="18" charset="0"/>
                <a:cs typeface="Tahoma" pitchFamily="34" charset="0"/>
              </a:rPr>
              <a:t>behavior</a:t>
            </a:r>
            <a:r>
              <a:rPr lang="en-US" sz="2000" dirty="0">
                <a:latin typeface="Garamond" pitchFamily="18" charset="0"/>
                <a:cs typeface="Tahoma" pitchFamily="34" charset="0"/>
              </a:rPr>
              <a:t>. </a:t>
            </a:r>
            <a:r>
              <a:rPr lang="en-US" sz="2000" i="1" dirty="0">
                <a:latin typeface="Garamond" pitchFamily="18" charset="0"/>
                <a:cs typeface="Tahoma" pitchFamily="34" charset="0"/>
              </a:rPr>
              <a:t>Child </a:t>
            </a:r>
            <a:r>
              <a:rPr lang="es-ES" sz="2000" i="1" dirty="0" err="1">
                <a:latin typeface="Garamond" pitchFamily="18" charset="0"/>
                <a:cs typeface="Tahoma" pitchFamily="34" charset="0"/>
              </a:rPr>
              <a:t>Development</a:t>
            </a:r>
            <a:r>
              <a:rPr lang="es-ES" sz="2000" i="1" dirty="0">
                <a:latin typeface="Garamond" pitchFamily="18" charset="0"/>
                <a:cs typeface="Tahoma" pitchFamily="34" charset="0"/>
              </a:rPr>
              <a:t>, 52, 636-643.</a:t>
            </a:r>
          </a:p>
        </p:txBody>
      </p:sp>
    </p:spTree>
    <p:extLst>
      <p:ext uri="{BB962C8B-B14F-4D97-AF65-F5344CB8AC3E}">
        <p14:creationId xmlns:p14="http://schemas.microsoft.com/office/powerpoint/2010/main" val="39415990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1 Título"/>
          <p:cNvSpPr>
            <a:spLocks noGrp="1"/>
          </p:cNvSpPr>
          <p:nvPr>
            <p:ph type="title"/>
          </p:nvPr>
        </p:nvSpPr>
        <p:spPr>
          <a:xfrm>
            <a:off x="428625" y="-285750"/>
            <a:ext cx="8229600" cy="1143000"/>
          </a:xfrm>
        </p:spPr>
        <p:txBody>
          <a:bodyPr/>
          <a:lstStyle/>
          <a:p>
            <a:r>
              <a:rPr lang="es-CO" smtClean="0">
                <a:solidFill>
                  <a:schemeClr val="bg1"/>
                </a:solidFill>
              </a:rPr>
              <a:t>Forma</a:t>
            </a:r>
          </a:p>
        </p:txBody>
      </p:sp>
      <p:graphicFrame>
        <p:nvGraphicFramePr>
          <p:cNvPr id="4" name="Group 74"/>
          <p:cNvGraphicFramePr>
            <a:graphicFrameLocks/>
          </p:cNvGraphicFramePr>
          <p:nvPr>
            <p:extLst>
              <p:ext uri="{D42A27DB-BD31-4B8C-83A1-F6EECF244321}">
                <p14:modId xmlns:p14="http://schemas.microsoft.com/office/powerpoint/2010/main" val="2213173375"/>
              </p:ext>
            </p:extLst>
          </p:nvPr>
        </p:nvGraphicFramePr>
        <p:xfrm>
          <a:off x="251520" y="548680"/>
          <a:ext cx="8643937" cy="5976938"/>
        </p:xfrm>
        <a:graphic>
          <a:graphicData uri="http://schemas.openxmlformats.org/drawingml/2006/table">
            <a:tbl>
              <a:tblPr>
                <a:effectLst>
                  <a:innerShdw blurRad="63500" dist="50800" dir="18900000">
                    <a:prstClr val="black">
                      <a:alpha val="50000"/>
                    </a:prstClr>
                  </a:innerShdw>
                </a:effectLst>
              </a:tblPr>
              <a:tblGrid>
                <a:gridCol w="2746240"/>
                <a:gridCol w="5897697"/>
              </a:tblGrid>
              <a:tr h="1008157">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es-ES" sz="2000" b="1" i="0" u="none" strike="noStrike" cap="none" normalizeH="0" baseline="0" dirty="0" smtClean="0">
                          <a:ln>
                            <a:noFill/>
                          </a:ln>
                          <a:solidFill>
                            <a:schemeClr val="tx1"/>
                          </a:solidFill>
                          <a:effectLst/>
                          <a:latin typeface="Garamond" pitchFamily="18" charset="0"/>
                          <a:ea typeface="Tahoma" pitchFamily="34" charset="0"/>
                          <a:cs typeface="Tahoma" pitchFamily="34" charset="0"/>
                        </a:rPr>
                        <a:t>Tipo de </a:t>
                      </a:r>
                      <a:r>
                        <a:rPr kumimoji="0" lang="es-ES" sz="2000" b="1" i="0" u="none" strike="noStrike" cap="none" normalizeH="0" baseline="0" dirty="0" smtClean="0">
                          <a:ln>
                            <a:noFill/>
                          </a:ln>
                          <a:solidFill>
                            <a:schemeClr val="tx1"/>
                          </a:solidFill>
                          <a:effectLst/>
                          <a:latin typeface="Garamond" pitchFamily="18" charset="0"/>
                          <a:ea typeface="Tahoma" pitchFamily="34" charset="0"/>
                          <a:cs typeface="Tahoma" pitchFamily="34" charset="0"/>
                        </a:rPr>
                        <a:t>letra</a:t>
                      </a:r>
                      <a:endParaRPr kumimoji="0" lang="es-ES" sz="2000" b="1" i="0" u="none" strike="noStrike" cap="none" normalizeH="0" baseline="0" dirty="0" smtClean="0">
                        <a:ln>
                          <a:noFill/>
                        </a:ln>
                        <a:solidFill>
                          <a:schemeClr val="tx1"/>
                        </a:solidFill>
                        <a:effectLst/>
                        <a:latin typeface="Garamond" pitchFamily="18" charset="0"/>
                        <a:ea typeface="Tahoma" pitchFamily="34" charset="0"/>
                        <a:cs typeface="Tahoma" pitchFamily="34" charset="0"/>
                      </a:endParaRPr>
                    </a:p>
                  </a:txBody>
                  <a:tcPr marL="91439" marR="91439" marT="45719" marB="4571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es-ES" sz="2000" b="0" i="0" u="none" strike="noStrike" cap="none" normalizeH="0" baseline="0" dirty="0" smtClean="0">
                          <a:ln>
                            <a:noFill/>
                          </a:ln>
                          <a:solidFill>
                            <a:schemeClr val="tx1"/>
                          </a:solidFill>
                          <a:effectLst/>
                          <a:latin typeface="Garamond" pitchFamily="18" charset="0"/>
                          <a:ea typeface="Tahoma" pitchFamily="34" charset="0"/>
                          <a:cs typeface="Tahoma" pitchFamily="34" charset="0"/>
                        </a:rPr>
                        <a:t>Times New Roman o </a:t>
                      </a:r>
                      <a:r>
                        <a:rPr kumimoji="0" lang="es-ES_tradnl" sz="2000" b="0" i="0" u="none" strike="noStrike" cap="none" normalizeH="0" baseline="0" dirty="0" smtClean="0">
                          <a:ln>
                            <a:noFill/>
                          </a:ln>
                          <a:solidFill>
                            <a:schemeClr val="tx1"/>
                          </a:solidFill>
                          <a:effectLst/>
                          <a:latin typeface="Garamond" pitchFamily="18" charset="0"/>
                          <a:ea typeface="Tahoma" pitchFamily="34" charset="0"/>
                          <a:cs typeface="Tahoma" pitchFamily="34" charset="0"/>
                        </a:rPr>
                        <a:t>Arial 12</a:t>
                      </a:r>
                      <a:endParaRPr kumimoji="0" lang="es-ES" sz="2000" b="0" i="0" u="none" strike="noStrike" cap="none" normalizeH="0" baseline="0" dirty="0" smtClean="0">
                        <a:ln>
                          <a:noFill/>
                        </a:ln>
                        <a:solidFill>
                          <a:schemeClr val="tx1"/>
                        </a:solidFill>
                        <a:effectLst/>
                        <a:latin typeface="Garamond" pitchFamily="18" charset="0"/>
                        <a:ea typeface="Tahoma" pitchFamily="34" charset="0"/>
                        <a:cs typeface="Tahoma" pitchFamily="34" charset="0"/>
                      </a:endParaRPr>
                    </a:p>
                  </a:txBody>
                  <a:tcPr marL="91439" marR="91439" marT="45719" marB="4571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r>
              <a:tr h="1169303">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es-ES_tradnl" sz="2000" b="1" i="0" u="none" strike="noStrike" cap="none" normalizeH="0" baseline="0" dirty="0" smtClean="0">
                          <a:ln>
                            <a:noFill/>
                          </a:ln>
                          <a:solidFill>
                            <a:schemeClr val="tx1"/>
                          </a:solidFill>
                          <a:effectLst/>
                          <a:latin typeface="Garamond" pitchFamily="18" charset="0"/>
                          <a:ea typeface="Tahoma" pitchFamily="34" charset="0"/>
                          <a:cs typeface="Tahoma" pitchFamily="34" charset="0"/>
                        </a:rPr>
                        <a:t>Interlineado</a:t>
                      </a:r>
                      <a:endParaRPr kumimoji="0" lang="es-ES" sz="2000" b="1" i="0" u="none" strike="noStrike" cap="none" normalizeH="0" baseline="0" dirty="0" smtClean="0">
                        <a:ln>
                          <a:noFill/>
                        </a:ln>
                        <a:solidFill>
                          <a:schemeClr val="tx1"/>
                        </a:solidFill>
                        <a:effectLst/>
                        <a:latin typeface="Garamond" pitchFamily="18" charset="0"/>
                        <a:ea typeface="Tahoma" pitchFamily="34" charset="0"/>
                        <a:cs typeface="Tahoma" pitchFamily="34" charset="0"/>
                      </a:endParaRPr>
                    </a:p>
                  </a:txBody>
                  <a:tcPr marL="91439" marR="91439" marT="45719" marB="4571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es-ES_tradnl" sz="2000" b="0" i="0" u="none" strike="noStrike" cap="none" normalizeH="0" baseline="0" dirty="0" smtClean="0">
                          <a:ln>
                            <a:noFill/>
                          </a:ln>
                          <a:solidFill>
                            <a:schemeClr val="tx1"/>
                          </a:solidFill>
                          <a:effectLst/>
                          <a:latin typeface="Garamond" pitchFamily="18" charset="0"/>
                          <a:ea typeface="Tahoma" pitchFamily="34" charset="0"/>
                          <a:cs typeface="Tahoma" pitchFamily="34" charset="0"/>
                        </a:rPr>
                        <a:t>Doble o para trabajos de clase 1.5</a:t>
                      </a:r>
                    </a:p>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es-ES_tradnl" sz="2000" b="0" i="0" u="none" strike="noStrike" cap="none" normalizeH="0" baseline="0" dirty="0" smtClean="0">
                          <a:ln>
                            <a:noFill/>
                          </a:ln>
                          <a:solidFill>
                            <a:schemeClr val="tx1"/>
                          </a:solidFill>
                          <a:effectLst/>
                          <a:latin typeface="Garamond" pitchFamily="18" charset="0"/>
                          <a:ea typeface="Tahoma" pitchFamily="34" charset="0"/>
                          <a:cs typeface="Tahoma" pitchFamily="34" charset="0"/>
                        </a:rPr>
                        <a:t>Para Ingeniería de Sistemas será a espacio sencillo.</a:t>
                      </a:r>
                      <a:endParaRPr kumimoji="0" lang="es-ES" sz="2000" b="0" i="0" u="none" strike="noStrike" cap="none" normalizeH="0" baseline="0" dirty="0" smtClean="0">
                        <a:ln>
                          <a:noFill/>
                        </a:ln>
                        <a:solidFill>
                          <a:schemeClr val="tx1"/>
                        </a:solidFill>
                        <a:effectLst/>
                        <a:latin typeface="Garamond" pitchFamily="18" charset="0"/>
                        <a:ea typeface="Tahoma" pitchFamily="34" charset="0"/>
                        <a:cs typeface="Tahoma" pitchFamily="34" charset="0"/>
                      </a:endParaRPr>
                    </a:p>
                  </a:txBody>
                  <a:tcPr marL="91439" marR="91439" marT="45719" marB="4571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7475">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es-ES" sz="2000" b="1" i="0" u="none" strike="noStrike" cap="none" normalizeH="0" baseline="0" dirty="0" smtClean="0">
                          <a:ln>
                            <a:noFill/>
                          </a:ln>
                          <a:solidFill>
                            <a:schemeClr val="tx1"/>
                          </a:solidFill>
                          <a:effectLst/>
                          <a:latin typeface="Garamond" pitchFamily="18" charset="0"/>
                          <a:ea typeface="Tahoma" pitchFamily="34" charset="0"/>
                          <a:cs typeface="Tahoma" pitchFamily="34" charset="0"/>
                        </a:rPr>
                        <a:t>Paginación</a:t>
                      </a:r>
                    </a:p>
                  </a:txBody>
                  <a:tcPr marL="91439" marR="91439" marT="45719" marB="4571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es-ES" sz="2000" b="0" i="0" u="none" strike="noStrike" cap="none" normalizeH="0" baseline="0" dirty="0" smtClean="0">
                          <a:ln>
                            <a:noFill/>
                          </a:ln>
                          <a:solidFill>
                            <a:schemeClr val="tx1"/>
                          </a:solidFill>
                          <a:effectLst/>
                          <a:latin typeface="Garamond" pitchFamily="18" charset="0"/>
                          <a:ea typeface="Tahoma" pitchFamily="34" charset="0"/>
                          <a:cs typeface="Tahoma" pitchFamily="34" charset="0"/>
                        </a:rPr>
                        <a:t>Margen superior derecho (a partir de la tabla de contenido)</a:t>
                      </a:r>
                    </a:p>
                  </a:txBody>
                  <a:tcPr marL="91439" marR="91439" marT="45719" marB="4571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r>
              <a:tr h="1322227">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es-ES" sz="2000" b="1" i="0" u="none" strike="noStrike" cap="none" normalizeH="0" baseline="0" dirty="0" smtClean="0">
                          <a:ln>
                            <a:noFill/>
                          </a:ln>
                          <a:solidFill>
                            <a:schemeClr val="tx1"/>
                          </a:solidFill>
                          <a:effectLst/>
                          <a:latin typeface="Garamond" pitchFamily="18" charset="0"/>
                          <a:ea typeface="Tahoma" pitchFamily="34" charset="0"/>
                          <a:cs typeface="Tahoma" pitchFamily="34" charset="0"/>
                        </a:rPr>
                        <a:t>Márgenes</a:t>
                      </a:r>
                    </a:p>
                  </a:txBody>
                  <a:tcPr marL="91439" marR="91439" marT="45719" marB="4571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es-ES" sz="2000" b="0" i="0" u="none" strike="noStrike" cap="none" normalizeH="0" baseline="0" dirty="0" smtClean="0">
                          <a:ln>
                            <a:noFill/>
                          </a:ln>
                          <a:solidFill>
                            <a:schemeClr val="tx1"/>
                          </a:solidFill>
                          <a:effectLst/>
                          <a:latin typeface="Garamond" pitchFamily="18" charset="0"/>
                          <a:ea typeface="Tahoma" pitchFamily="34" charset="0"/>
                          <a:cs typeface="Tahoma" pitchFamily="34" charset="0"/>
                        </a:rPr>
                        <a:t>2,54 cm (para todos los lados), en el caso de Ingeniería de Sistemas será de 2 cm en todos los lados.</a:t>
                      </a:r>
                    </a:p>
                  </a:txBody>
                  <a:tcPr marL="91439" marR="91439" marT="45719" marB="4571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49776">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es-ES" sz="2000" b="1" i="0" u="none" strike="noStrike" cap="none" normalizeH="0" baseline="0" dirty="0" smtClean="0">
                          <a:ln>
                            <a:noFill/>
                          </a:ln>
                          <a:solidFill>
                            <a:schemeClr val="tx1"/>
                          </a:solidFill>
                          <a:effectLst/>
                          <a:latin typeface="Garamond" pitchFamily="18" charset="0"/>
                          <a:ea typeface="Tahoma" pitchFamily="34" charset="0"/>
                          <a:cs typeface="Tahoma" pitchFamily="34" charset="0"/>
                        </a:rPr>
                        <a:t>Numeración</a:t>
                      </a:r>
                    </a:p>
                  </a:txBody>
                  <a:tcPr marL="91439" marR="91439" marT="45719" marB="4571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es-ES" sz="2000" b="0" i="0" u="none" strike="noStrike" cap="none" normalizeH="0" baseline="0" dirty="0" smtClean="0">
                          <a:ln>
                            <a:noFill/>
                          </a:ln>
                          <a:solidFill>
                            <a:schemeClr val="tx1"/>
                          </a:solidFill>
                          <a:effectLst/>
                          <a:latin typeface="Garamond" pitchFamily="18" charset="0"/>
                          <a:ea typeface="Tahoma" pitchFamily="34" charset="0"/>
                          <a:cs typeface="Tahoma" pitchFamily="34" charset="0"/>
                        </a:rPr>
                        <a:t>Se coloca a 2,5 cm de la orilla derecha de la página, en el espacio entre el borde superior de la página y la primera línea del texto.</a:t>
                      </a:r>
                    </a:p>
                  </a:txBody>
                  <a:tcPr marL="91439" marR="91439" marT="45719" marB="4571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r>
            </a:tbl>
          </a:graphicData>
        </a:graphic>
      </p:graphicFrame>
    </p:spTree>
    <p:extLst>
      <p:ext uri="{BB962C8B-B14F-4D97-AF65-F5344CB8AC3E}">
        <p14:creationId xmlns:p14="http://schemas.microsoft.com/office/powerpoint/2010/main" val="105035549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8032" y="1"/>
            <a:ext cx="9324528" cy="6857999"/>
          </a:xfrm>
          <a:prstGeom prst="rect">
            <a:avLst/>
          </a:prstGeom>
          <a:ln>
            <a:noFill/>
          </a:ln>
          <a:effectLst>
            <a:outerShdw blurRad="292100" dist="139700" dir="2700000" algn="tl" rotWithShape="0">
              <a:srgbClr val="333333">
                <a:alpha val="65000"/>
              </a:srgbClr>
            </a:outerShdw>
          </a:effectLst>
        </p:spPr>
      </p:pic>
      <p:sp>
        <p:nvSpPr>
          <p:cNvPr id="3" name="2 Rectángulo"/>
          <p:cNvSpPr/>
          <p:nvPr/>
        </p:nvSpPr>
        <p:spPr>
          <a:xfrm>
            <a:off x="1230423" y="2967334"/>
            <a:ext cx="7415415" cy="845168"/>
          </a:xfrm>
          <a:prstGeom prst="rect">
            <a:avLst/>
          </a:prstGeom>
        </p:spPr>
        <p:txBody>
          <a:bodyPr wrap="square">
            <a:spAutoFit/>
          </a:bodyPr>
          <a:lstStyle/>
          <a:p>
            <a:pPr>
              <a:lnSpc>
                <a:spcPct val="150000"/>
              </a:lnSpc>
            </a:pPr>
            <a:r>
              <a:rPr lang="es-CO" sz="3600" dirty="0" smtClean="0">
                <a:solidFill>
                  <a:srgbClr val="FF0000"/>
                </a:solidFill>
                <a:latin typeface="Garamond" pitchFamily="18" charset="0"/>
                <a:cs typeface="Tahoma" pitchFamily="34" charset="0"/>
              </a:rPr>
              <a:t>       </a:t>
            </a:r>
            <a:endParaRPr lang="es-CO" sz="3600" dirty="0">
              <a:solidFill>
                <a:srgbClr val="FF0000"/>
              </a:solidFill>
              <a:latin typeface="Garamond" pitchFamily="18" charset="0"/>
              <a:cs typeface="Tahoma" pitchFamily="34" charset="0"/>
            </a:endParaRPr>
          </a:p>
        </p:txBody>
      </p:sp>
      <p:sp>
        <p:nvSpPr>
          <p:cNvPr id="2" name="1 Rectángulo"/>
          <p:cNvSpPr/>
          <p:nvPr/>
        </p:nvSpPr>
        <p:spPr>
          <a:xfrm>
            <a:off x="1230422" y="280446"/>
            <a:ext cx="7806074" cy="2062103"/>
          </a:xfrm>
          <a:prstGeom prst="rect">
            <a:avLst/>
          </a:prstGeom>
        </p:spPr>
        <p:txBody>
          <a:bodyPr wrap="square">
            <a:spAutoFit/>
          </a:bodyPr>
          <a:lstStyle/>
          <a:p>
            <a:pPr marL="514350" indent="-514350">
              <a:lnSpc>
                <a:spcPct val="160000"/>
              </a:lnSpc>
              <a:buSzPct val="115000"/>
              <a:buFont typeface="+mj-lt"/>
              <a:buAutoNum type="arabicPeriod"/>
              <a:defRPr/>
            </a:pPr>
            <a:endParaRPr lang="es-ES" sz="2000" dirty="0" smtClean="0">
              <a:latin typeface="Garamond" pitchFamily="18" charset="0"/>
            </a:endParaRPr>
          </a:p>
          <a:p>
            <a:pPr marL="514350" indent="-514350">
              <a:lnSpc>
                <a:spcPct val="160000"/>
              </a:lnSpc>
              <a:buSzPct val="115000"/>
              <a:buFont typeface="+mj-lt"/>
              <a:buAutoNum type="arabicPeriod"/>
              <a:defRPr/>
            </a:pPr>
            <a:endParaRPr lang="es-ES" sz="2000" dirty="0">
              <a:latin typeface="Garamond" pitchFamily="18" charset="0"/>
            </a:endParaRPr>
          </a:p>
          <a:p>
            <a:pPr algn="just">
              <a:lnSpc>
                <a:spcPct val="110000"/>
              </a:lnSpc>
              <a:spcBef>
                <a:spcPct val="50000"/>
              </a:spcBef>
            </a:pPr>
            <a:endParaRPr lang="es-ES" sz="2000" dirty="0">
              <a:latin typeface="Times New Roman" pitchFamily="18" charset="0"/>
              <a:cs typeface="Times New Roman" pitchFamily="18" charset="0"/>
            </a:endParaRPr>
          </a:p>
          <a:p>
            <a:pPr marL="514350" indent="-514350">
              <a:lnSpc>
                <a:spcPct val="160000"/>
              </a:lnSpc>
              <a:buSzPct val="115000"/>
              <a:buFont typeface="+mj-lt"/>
              <a:buAutoNum type="arabicPeriod"/>
              <a:defRPr/>
            </a:pPr>
            <a:endParaRPr lang="es-ES" sz="2000" dirty="0" smtClean="0">
              <a:latin typeface="Garamond" pitchFamily="18" charset="0"/>
            </a:endParaRPr>
          </a:p>
        </p:txBody>
      </p:sp>
      <p:sp>
        <p:nvSpPr>
          <p:cNvPr id="4" name="3 Rectángulo"/>
          <p:cNvSpPr/>
          <p:nvPr/>
        </p:nvSpPr>
        <p:spPr>
          <a:xfrm>
            <a:off x="1475656" y="1238873"/>
            <a:ext cx="7272808" cy="5170646"/>
          </a:xfrm>
          <a:prstGeom prst="rect">
            <a:avLst/>
          </a:prstGeom>
        </p:spPr>
        <p:txBody>
          <a:bodyPr wrap="square">
            <a:spAutoFit/>
          </a:bodyPr>
          <a:lstStyle/>
          <a:p>
            <a:pPr fontAlgn="auto">
              <a:lnSpc>
                <a:spcPct val="150000"/>
              </a:lnSpc>
              <a:spcBef>
                <a:spcPts val="0"/>
              </a:spcBef>
              <a:spcAft>
                <a:spcPts val="0"/>
              </a:spcAft>
              <a:defRPr/>
            </a:pPr>
            <a:r>
              <a:rPr lang="es-MX" sz="2000" b="1" dirty="0" smtClean="0">
                <a:latin typeface="Garamond" pitchFamily="18" charset="0"/>
                <a:ea typeface="Tahoma" pitchFamily="34" charset="0"/>
                <a:cs typeface="Tahoma" pitchFamily="34" charset="0"/>
              </a:rPr>
              <a:t>Fuentes </a:t>
            </a:r>
            <a:r>
              <a:rPr lang="es-MX" sz="2000" b="1" dirty="0" smtClean="0">
                <a:latin typeface="Garamond" pitchFamily="18" charset="0"/>
                <a:ea typeface="Tahoma" pitchFamily="34" charset="0"/>
                <a:cs typeface="Tahoma" pitchFamily="34" charset="0"/>
              </a:rPr>
              <a:t>electrónicas</a:t>
            </a:r>
            <a:endParaRPr lang="es-MX" sz="2000" b="1" dirty="0">
              <a:latin typeface="Garamond" pitchFamily="18" charset="0"/>
              <a:ea typeface="Tahoma" pitchFamily="34" charset="0"/>
              <a:cs typeface="Tahoma" pitchFamily="34" charset="0"/>
            </a:endParaRPr>
          </a:p>
          <a:p>
            <a:pPr algn="just" fontAlgn="auto">
              <a:lnSpc>
                <a:spcPct val="150000"/>
              </a:lnSpc>
              <a:spcBef>
                <a:spcPts val="0"/>
              </a:spcBef>
              <a:spcAft>
                <a:spcPts val="0"/>
              </a:spcAft>
              <a:defRPr/>
            </a:pPr>
            <a:r>
              <a:rPr lang="es-MX" sz="2000" dirty="0">
                <a:latin typeface="Garamond" pitchFamily="18" charset="0"/>
                <a:ea typeface="Tahoma" pitchFamily="34" charset="0"/>
                <a:cs typeface="Tahoma" pitchFamily="34" charset="0"/>
              </a:rPr>
              <a:t>Como mínimo una referencia de Internet debe tener lo siguiente: </a:t>
            </a:r>
          </a:p>
          <a:p>
            <a:pPr marL="457200" indent="-457200" algn="just" fontAlgn="auto">
              <a:lnSpc>
                <a:spcPct val="150000"/>
              </a:lnSpc>
              <a:spcBef>
                <a:spcPts val="0"/>
              </a:spcBef>
              <a:spcAft>
                <a:spcPts val="0"/>
              </a:spcAft>
              <a:buFont typeface="+mj-lt"/>
              <a:buAutoNum type="arabicPeriod"/>
              <a:defRPr/>
            </a:pPr>
            <a:r>
              <a:rPr lang="es-MX" sz="2000" dirty="0">
                <a:latin typeface="Garamond" pitchFamily="18" charset="0"/>
                <a:ea typeface="Tahoma" pitchFamily="34" charset="0"/>
                <a:cs typeface="Tahoma" pitchFamily="34" charset="0"/>
              </a:rPr>
              <a:t>Título o descripción del documento</a:t>
            </a:r>
          </a:p>
          <a:p>
            <a:pPr marL="457200" indent="-457200" algn="just" fontAlgn="auto">
              <a:lnSpc>
                <a:spcPct val="150000"/>
              </a:lnSpc>
              <a:spcBef>
                <a:spcPts val="0"/>
              </a:spcBef>
              <a:spcAft>
                <a:spcPts val="0"/>
              </a:spcAft>
              <a:buFont typeface="+mj-lt"/>
              <a:buAutoNum type="arabicPeriod"/>
              <a:defRPr/>
            </a:pPr>
            <a:r>
              <a:rPr lang="es-MX" sz="2000" dirty="0">
                <a:latin typeface="Garamond" pitchFamily="18" charset="0"/>
                <a:ea typeface="Tahoma" pitchFamily="34" charset="0"/>
                <a:cs typeface="Tahoma" pitchFamily="34" charset="0"/>
              </a:rPr>
              <a:t>Fecha (puede ser de la publicación, actualización o de cuando se recuperó</a:t>
            </a:r>
            <a:r>
              <a:rPr lang="es-MX" sz="2000" dirty="0" smtClean="0">
                <a:latin typeface="Garamond" pitchFamily="18" charset="0"/>
                <a:ea typeface="Tahoma" pitchFamily="34" charset="0"/>
                <a:cs typeface="Tahoma" pitchFamily="34" charset="0"/>
              </a:rPr>
              <a:t>).</a:t>
            </a:r>
            <a:endParaRPr lang="es-MX" sz="2000" dirty="0">
              <a:latin typeface="Garamond" pitchFamily="18" charset="0"/>
              <a:ea typeface="Tahoma" pitchFamily="34" charset="0"/>
              <a:cs typeface="Tahoma" pitchFamily="34" charset="0"/>
            </a:endParaRPr>
          </a:p>
          <a:p>
            <a:pPr marL="457200" indent="-457200" algn="just" fontAlgn="auto">
              <a:lnSpc>
                <a:spcPct val="150000"/>
              </a:lnSpc>
              <a:spcBef>
                <a:spcPts val="0"/>
              </a:spcBef>
              <a:spcAft>
                <a:spcPts val="0"/>
              </a:spcAft>
              <a:buFont typeface="+mj-lt"/>
              <a:buAutoNum type="arabicPeriod"/>
              <a:defRPr/>
            </a:pPr>
            <a:r>
              <a:rPr lang="es-MX" sz="2000" dirty="0">
                <a:latin typeface="Garamond" pitchFamily="18" charset="0"/>
                <a:ea typeface="Tahoma" pitchFamily="34" charset="0"/>
                <a:cs typeface="Tahoma" pitchFamily="34" charset="0"/>
              </a:rPr>
              <a:t>Dirección (URL</a:t>
            </a:r>
            <a:r>
              <a:rPr lang="es-MX" sz="2000" dirty="0" smtClean="0">
                <a:latin typeface="Garamond" pitchFamily="18" charset="0"/>
                <a:ea typeface="Tahoma" pitchFamily="34" charset="0"/>
                <a:cs typeface="Tahoma" pitchFamily="34" charset="0"/>
              </a:rPr>
              <a:t>).</a:t>
            </a:r>
            <a:endParaRPr lang="es-MX" sz="2000" dirty="0">
              <a:latin typeface="Garamond" pitchFamily="18" charset="0"/>
              <a:ea typeface="Tahoma" pitchFamily="34" charset="0"/>
              <a:cs typeface="Tahoma" pitchFamily="34" charset="0"/>
            </a:endParaRPr>
          </a:p>
          <a:p>
            <a:pPr marL="457200" indent="-457200" algn="just" fontAlgn="auto">
              <a:lnSpc>
                <a:spcPct val="150000"/>
              </a:lnSpc>
              <a:spcBef>
                <a:spcPts val="0"/>
              </a:spcBef>
              <a:spcAft>
                <a:spcPts val="0"/>
              </a:spcAft>
              <a:buFont typeface="+mj-lt"/>
              <a:buAutoNum type="arabicPeriod"/>
              <a:defRPr/>
            </a:pPr>
            <a:r>
              <a:rPr lang="es-MX" sz="2000" dirty="0">
                <a:latin typeface="Garamond" pitchFamily="18" charset="0"/>
                <a:ea typeface="Tahoma" pitchFamily="34" charset="0"/>
                <a:cs typeface="Tahoma" pitchFamily="34" charset="0"/>
              </a:rPr>
              <a:t>Si es posible deben identificarse los </a:t>
            </a:r>
            <a:r>
              <a:rPr lang="es-MX" sz="2000" dirty="0" smtClean="0">
                <a:latin typeface="Garamond" pitchFamily="18" charset="0"/>
                <a:ea typeface="Tahoma" pitchFamily="34" charset="0"/>
                <a:cs typeface="Tahoma" pitchFamily="34" charset="0"/>
              </a:rPr>
              <a:t>autores.</a:t>
            </a:r>
            <a:endParaRPr lang="es-MX" sz="2000" dirty="0">
              <a:latin typeface="Garamond" pitchFamily="18" charset="0"/>
              <a:ea typeface="Tahoma" pitchFamily="34" charset="0"/>
              <a:cs typeface="Tahoma" pitchFamily="34" charset="0"/>
            </a:endParaRPr>
          </a:p>
          <a:p>
            <a:pPr algn="just" fontAlgn="auto">
              <a:lnSpc>
                <a:spcPct val="150000"/>
              </a:lnSpc>
              <a:spcBef>
                <a:spcPts val="0"/>
              </a:spcBef>
              <a:spcAft>
                <a:spcPts val="0"/>
              </a:spcAft>
              <a:defRPr/>
            </a:pPr>
            <a:r>
              <a:rPr lang="es-MX" sz="2000" dirty="0">
                <a:latin typeface="Garamond" pitchFamily="18" charset="0"/>
                <a:ea typeface="Tahoma" pitchFamily="34" charset="0"/>
                <a:cs typeface="Tahoma" pitchFamily="34" charset="0"/>
              </a:rPr>
              <a:t>Ejemplo:</a:t>
            </a:r>
          </a:p>
          <a:p>
            <a:pPr marL="342900" indent="-342900" algn="just" fontAlgn="auto">
              <a:lnSpc>
                <a:spcPct val="150000"/>
              </a:lnSpc>
              <a:spcBef>
                <a:spcPts val="0"/>
              </a:spcBef>
              <a:spcAft>
                <a:spcPts val="0"/>
              </a:spcAft>
              <a:buFont typeface="Arial" pitchFamily="34" charset="0"/>
              <a:buChar char="•"/>
              <a:defRPr/>
            </a:pPr>
            <a:r>
              <a:rPr lang="es-MX" sz="2000" dirty="0">
                <a:latin typeface="Garamond" pitchFamily="18" charset="0"/>
                <a:ea typeface="Tahoma" pitchFamily="34" charset="0"/>
                <a:cs typeface="Tahoma" pitchFamily="34" charset="0"/>
              </a:rPr>
              <a:t>Franco, A. (2 de </a:t>
            </a:r>
            <a:r>
              <a:rPr lang="es-MX" sz="2000" dirty="0" smtClean="0">
                <a:latin typeface="Garamond" pitchFamily="18" charset="0"/>
                <a:ea typeface="Tahoma" pitchFamily="34" charset="0"/>
                <a:cs typeface="Tahoma" pitchFamily="34" charset="0"/>
              </a:rPr>
              <a:t>febrero </a:t>
            </a:r>
            <a:r>
              <a:rPr lang="es-MX" sz="2000" dirty="0">
                <a:latin typeface="Garamond" pitchFamily="18" charset="0"/>
                <a:ea typeface="Tahoma" pitchFamily="34" charset="0"/>
                <a:cs typeface="Tahoma" pitchFamily="34" charset="0"/>
              </a:rPr>
              <a:t>de 2006). </a:t>
            </a:r>
            <a:r>
              <a:rPr lang="es-MX" sz="2000" i="1" dirty="0">
                <a:latin typeface="Garamond" pitchFamily="18" charset="0"/>
                <a:ea typeface="Tahoma" pitchFamily="34" charset="0"/>
                <a:cs typeface="Tahoma" pitchFamily="34" charset="0"/>
              </a:rPr>
              <a:t>Física con ordenador. Curso interactivo en internet. </a:t>
            </a:r>
            <a:r>
              <a:rPr lang="es-MX" sz="2000" dirty="0">
                <a:latin typeface="Garamond" pitchFamily="18" charset="0"/>
                <a:ea typeface="Tahoma" pitchFamily="34" charset="0"/>
                <a:cs typeface="Tahoma" pitchFamily="34" charset="0"/>
              </a:rPr>
              <a:t>Recuperado el </a:t>
            </a:r>
            <a:r>
              <a:rPr lang="es-MX" sz="2000" dirty="0" smtClean="0">
                <a:latin typeface="Garamond" pitchFamily="18" charset="0"/>
                <a:ea typeface="Tahoma" pitchFamily="34" charset="0"/>
                <a:cs typeface="Tahoma" pitchFamily="34" charset="0"/>
              </a:rPr>
              <a:t>1 </a:t>
            </a:r>
            <a:r>
              <a:rPr lang="es-MX" sz="2000" dirty="0">
                <a:latin typeface="Garamond" pitchFamily="18" charset="0"/>
                <a:ea typeface="Tahoma" pitchFamily="34" charset="0"/>
                <a:cs typeface="Tahoma" pitchFamily="34" charset="0"/>
              </a:rPr>
              <a:t>de junio de 2009, de http://www.sc.ehu.es/</a:t>
            </a:r>
            <a:r>
              <a:rPr lang="es-MX" sz="2000" dirty="0" err="1">
                <a:latin typeface="Garamond" pitchFamily="18" charset="0"/>
                <a:ea typeface="Tahoma" pitchFamily="34" charset="0"/>
                <a:cs typeface="Tahoma" pitchFamily="34" charset="0"/>
              </a:rPr>
              <a:t>sbweb</a:t>
            </a:r>
            <a:r>
              <a:rPr lang="es-MX" sz="2000" dirty="0">
                <a:latin typeface="Garamond" pitchFamily="18" charset="0"/>
                <a:ea typeface="Tahoma" pitchFamily="34" charset="0"/>
                <a:cs typeface="Tahoma" pitchFamily="34" charset="0"/>
              </a:rPr>
              <a:t>/física/</a:t>
            </a:r>
            <a:endParaRPr lang="es-MX" sz="2000" b="1" dirty="0">
              <a:latin typeface="Garamond" pitchFamily="18" charset="0"/>
              <a:ea typeface="Tahoma" pitchFamily="34" charset="0"/>
              <a:cs typeface="Tahoma" pitchFamily="34" charset="0"/>
            </a:endParaRPr>
          </a:p>
        </p:txBody>
      </p:sp>
    </p:spTree>
    <p:extLst>
      <p:ext uri="{BB962C8B-B14F-4D97-AF65-F5344CB8AC3E}">
        <p14:creationId xmlns:p14="http://schemas.microsoft.com/office/powerpoint/2010/main" val="404379373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8032" y="1"/>
            <a:ext cx="9324528" cy="6857999"/>
          </a:xfrm>
          <a:prstGeom prst="rect">
            <a:avLst/>
          </a:prstGeom>
          <a:ln>
            <a:noFill/>
          </a:ln>
          <a:effectLst>
            <a:outerShdw blurRad="292100" dist="139700" dir="2700000" algn="tl" rotWithShape="0">
              <a:srgbClr val="333333">
                <a:alpha val="65000"/>
              </a:srgbClr>
            </a:outerShdw>
          </a:effectLst>
        </p:spPr>
      </p:pic>
      <p:sp>
        <p:nvSpPr>
          <p:cNvPr id="3" name="2 Rectángulo"/>
          <p:cNvSpPr/>
          <p:nvPr/>
        </p:nvSpPr>
        <p:spPr>
          <a:xfrm>
            <a:off x="1230423" y="2967334"/>
            <a:ext cx="7415415" cy="845168"/>
          </a:xfrm>
          <a:prstGeom prst="rect">
            <a:avLst/>
          </a:prstGeom>
        </p:spPr>
        <p:txBody>
          <a:bodyPr wrap="square">
            <a:spAutoFit/>
          </a:bodyPr>
          <a:lstStyle/>
          <a:p>
            <a:pPr>
              <a:lnSpc>
                <a:spcPct val="150000"/>
              </a:lnSpc>
            </a:pPr>
            <a:r>
              <a:rPr lang="es-CO" sz="3600" dirty="0" smtClean="0">
                <a:solidFill>
                  <a:srgbClr val="FF0000"/>
                </a:solidFill>
                <a:latin typeface="Garamond" pitchFamily="18" charset="0"/>
                <a:cs typeface="Tahoma" pitchFamily="34" charset="0"/>
              </a:rPr>
              <a:t>       </a:t>
            </a:r>
            <a:endParaRPr lang="es-CO" sz="3600" dirty="0">
              <a:solidFill>
                <a:srgbClr val="FF0000"/>
              </a:solidFill>
              <a:latin typeface="Garamond" pitchFamily="18" charset="0"/>
              <a:cs typeface="Tahoma" pitchFamily="34" charset="0"/>
            </a:endParaRPr>
          </a:p>
        </p:txBody>
      </p:sp>
      <p:sp>
        <p:nvSpPr>
          <p:cNvPr id="2" name="1 Rectángulo"/>
          <p:cNvSpPr/>
          <p:nvPr/>
        </p:nvSpPr>
        <p:spPr>
          <a:xfrm>
            <a:off x="1230422" y="280446"/>
            <a:ext cx="7806074" cy="2062103"/>
          </a:xfrm>
          <a:prstGeom prst="rect">
            <a:avLst/>
          </a:prstGeom>
        </p:spPr>
        <p:txBody>
          <a:bodyPr wrap="square">
            <a:spAutoFit/>
          </a:bodyPr>
          <a:lstStyle/>
          <a:p>
            <a:pPr marL="514350" indent="-514350">
              <a:lnSpc>
                <a:spcPct val="160000"/>
              </a:lnSpc>
              <a:buSzPct val="115000"/>
              <a:buFont typeface="+mj-lt"/>
              <a:buAutoNum type="arabicPeriod"/>
              <a:defRPr/>
            </a:pPr>
            <a:endParaRPr lang="es-ES" sz="2000" dirty="0" smtClean="0">
              <a:latin typeface="Garamond" pitchFamily="18" charset="0"/>
            </a:endParaRPr>
          </a:p>
          <a:p>
            <a:pPr marL="514350" indent="-514350">
              <a:lnSpc>
                <a:spcPct val="160000"/>
              </a:lnSpc>
              <a:buSzPct val="115000"/>
              <a:buFont typeface="+mj-lt"/>
              <a:buAutoNum type="arabicPeriod"/>
              <a:defRPr/>
            </a:pPr>
            <a:endParaRPr lang="es-ES" sz="2000" dirty="0">
              <a:latin typeface="Garamond" pitchFamily="18" charset="0"/>
            </a:endParaRPr>
          </a:p>
          <a:p>
            <a:pPr algn="just">
              <a:lnSpc>
                <a:spcPct val="110000"/>
              </a:lnSpc>
              <a:spcBef>
                <a:spcPct val="50000"/>
              </a:spcBef>
            </a:pPr>
            <a:endParaRPr lang="es-ES" sz="2000" dirty="0">
              <a:latin typeface="Times New Roman" pitchFamily="18" charset="0"/>
              <a:cs typeface="Times New Roman" pitchFamily="18" charset="0"/>
            </a:endParaRPr>
          </a:p>
          <a:p>
            <a:pPr marL="514350" indent="-514350">
              <a:lnSpc>
                <a:spcPct val="160000"/>
              </a:lnSpc>
              <a:buSzPct val="115000"/>
              <a:buFont typeface="+mj-lt"/>
              <a:buAutoNum type="arabicPeriod"/>
              <a:defRPr/>
            </a:pPr>
            <a:endParaRPr lang="es-ES" sz="2000" dirty="0" smtClean="0">
              <a:latin typeface="Garamond" pitchFamily="18" charset="0"/>
            </a:endParaRPr>
          </a:p>
        </p:txBody>
      </p:sp>
      <p:sp>
        <p:nvSpPr>
          <p:cNvPr id="4" name="3 Rectángulo"/>
          <p:cNvSpPr/>
          <p:nvPr/>
        </p:nvSpPr>
        <p:spPr>
          <a:xfrm>
            <a:off x="1425751" y="2060848"/>
            <a:ext cx="7415415" cy="3323987"/>
          </a:xfrm>
          <a:prstGeom prst="rect">
            <a:avLst/>
          </a:prstGeom>
        </p:spPr>
        <p:txBody>
          <a:bodyPr wrap="square">
            <a:spAutoFit/>
          </a:bodyPr>
          <a:lstStyle/>
          <a:p>
            <a:pPr marL="442913" indent="-442913" algn="just">
              <a:lnSpc>
                <a:spcPct val="150000"/>
              </a:lnSpc>
              <a:defRPr/>
            </a:pPr>
            <a:r>
              <a:rPr lang="es-ES_tradnl" sz="2000" dirty="0" err="1">
                <a:latin typeface="Garamond" pitchFamily="18" charset="0"/>
              </a:rPr>
              <a:t>Fredrickson</a:t>
            </a:r>
            <a:r>
              <a:rPr lang="es-ES_tradnl" sz="2000" dirty="0">
                <a:latin typeface="Garamond" pitchFamily="18" charset="0"/>
              </a:rPr>
              <a:t>, B. L. (2004, 7 de marzo).  Cultivando emociones positivas para tener una mejor salud. Prevención y Tratamiento, 3. Recuperado el 20 de noviembre de 2007 de </a:t>
            </a:r>
            <a:r>
              <a:rPr lang="es-ES" sz="2000" dirty="0">
                <a:latin typeface="Garamond" pitchFamily="18" charset="0"/>
              </a:rPr>
              <a:t>http://www.journal/prevencion/volumen3/</a:t>
            </a:r>
            <a:r>
              <a:rPr lang="es-ES_tradnl" sz="2000" dirty="0">
                <a:latin typeface="Garamond" pitchFamily="18" charset="0"/>
                <a:hlinkClick r:id="rId3"/>
              </a:rPr>
              <a:t>/</a:t>
            </a:r>
            <a:r>
              <a:rPr lang="es-ES_tradnl" sz="2000" dirty="0">
                <a:latin typeface="Garamond" pitchFamily="18" charset="0"/>
              </a:rPr>
              <a:t>salud.a004tn. </a:t>
            </a:r>
            <a:r>
              <a:rPr lang="es-ES_tradnl" sz="2000" dirty="0" err="1">
                <a:latin typeface="Garamond" pitchFamily="18" charset="0"/>
              </a:rPr>
              <a:t>html</a:t>
            </a:r>
            <a:endParaRPr lang="es-ES_tradnl" sz="2000" dirty="0">
              <a:latin typeface="Garamond" pitchFamily="18" charset="0"/>
            </a:endParaRPr>
          </a:p>
          <a:p>
            <a:pPr marL="442913" indent="-442913" algn="just">
              <a:lnSpc>
                <a:spcPct val="150000"/>
              </a:lnSpc>
              <a:defRPr/>
            </a:pPr>
            <a:endParaRPr lang="es-ES_tradnl" sz="2000" dirty="0">
              <a:latin typeface="Garamond" pitchFamily="18" charset="0"/>
            </a:endParaRPr>
          </a:p>
          <a:p>
            <a:pPr marL="442913" indent="-442913" algn="just">
              <a:lnSpc>
                <a:spcPct val="150000"/>
              </a:lnSpc>
              <a:defRPr/>
            </a:pPr>
            <a:r>
              <a:rPr lang="es-ES_tradnl" sz="2000" dirty="0">
                <a:latin typeface="Garamond" pitchFamily="18" charset="0"/>
              </a:rPr>
              <a:t>Páez, Alberto. (2008, 15 de </a:t>
            </a:r>
            <a:r>
              <a:rPr lang="es-ES_tradnl" sz="2000" dirty="0" smtClean="0">
                <a:latin typeface="Garamond" pitchFamily="18" charset="0"/>
              </a:rPr>
              <a:t>febrero). </a:t>
            </a:r>
            <a:r>
              <a:rPr lang="es-ES_tradnl" sz="2000" dirty="0">
                <a:latin typeface="Garamond" pitchFamily="18" charset="0"/>
              </a:rPr>
              <a:t>Cuide sus emociones. El </a:t>
            </a:r>
            <a:r>
              <a:rPr lang="es-ES_tradnl" sz="2000" dirty="0">
                <a:latin typeface="Garamond" pitchFamily="18" charset="0"/>
              </a:rPr>
              <a:t>T</a:t>
            </a:r>
            <a:r>
              <a:rPr lang="es-ES_tradnl" sz="2000" dirty="0" smtClean="0">
                <a:latin typeface="Garamond" pitchFamily="18" charset="0"/>
              </a:rPr>
              <a:t>iempo.</a:t>
            </a:r>
          </a:p>
          <a:p>
            <a:pPr marL="442913" indent="-442913" algn="just">
              <a:lnSpc>
                <a:spcPct val="150000"/>
              </a:lnSpc>
              <a:defRPr/>
            </a:pPr>
            <a:r>
              <a:rPr lang="es-ES_tradnl" sz="2000" dirty="0" smtClean="0">
                <a:latin typeface="Garamond" pitchFamily="18" charset="0"/>
              </a:rPr>
              <a:t>Recuperado </a:t>
            </a:r>
            <a:r>
              <a:rPr lang="es-ES_tradnl" sz="2000" dirty="0">
                <a:latin typeface="Garamond" pitchFamily="18" charset="0"/>
              </a:rPr>
              <a:t>el 22 de febrero de 2008, de http:www.eltiempo.com</a:t>
            </a:r>
            <a:endParaRPr lang="es-CO" sz="2000" dirty="0">
              <a:latin typeface="Garamond" pitchFamily="18" charset="0"/>
            </a:endParaRPr>
          </a:p>
        </p:txBody>
      </p:sp>
    </p:spTree>
    <p:extLst>
      <p:ext uri="{BB962C8B-B14F-4D97-AF65-F5344CB8AC3E}">
        <p14:creationId xmlns:p14="http://schemas.microsoft.com/office/powerpoint/2010/main" val="196794492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8032" y="1"/>
            <a:ext cx="9324528" cy="6857999"/>
          </a:xfrm>
          <a:prstGeom prst="rect">
            <a:avLst/>
          </a:prstGeom>
          <a:ln>
            <a:noFill/>
          </a:ln>
          <a:effectLst>
            <a:outerShdw blurRad="292100" dist="139700" dir="2700000" algn="tl" rotWithShape="0">
              <a:srgbClr val="333333">
                <a:alpha val="65000"/>
              </a:srgbClr>
            </a:outerShdw>
          </a:effectLst>
        </p:spPr>
      </p:pic>
      <p:sp>
        <p:nvSpPr>
          <p:cNvPr id="3" name="2 Rectángulo"/>
          <p:cNvSpPr/>
          <p:nvPr/>
        </p:nvSpPr>
        <p:spPr>
          <a:xfrm>
            <a:off x="1230423" y="2967334"/>
            <a:ext cx="7415415" cy="845168"/>
          </a:xfrm>
          <a:prstGeom prst="rect">
            <a:avLst/>
          </a:prstGeom>
        </p:spPr>
        <p:txBody>
          <a:bodyPr wrap="square">
            <a:spAutoFit/>
          </a:bodyPr>
          <a:lstStyle/>
          <a:p>
            <a:pPr>
              <a:lnSpc>
                <a:spcPct val="150000"/>
              </a:lnSpc>
            </a:pPr>
            <a:r>
              <a:rPr lang="es-CO" sz="3600" dirty="0" smtClean="0">
                <a:solidFill>
                  <a:srgbClr val="FF0000"/>
                </a:solidFill>
                <a:latin typeface="Garamond" pitchFamily="18" charset="0"/>
                <a:cs typeface="Tahoma" pitchFamily="34" charset="0"/>
              </a:rPr>
              <a:t>       </a:t>
            </a:r>
            <a:endParaRPr lang="es-CO" sz="3600" dirty="0">
              <a:solidFill>
                <a:srgbClr val="FF0000"/>
              </a:solidFill>
              <a:latin typeface="Garamond" pitchFamily="18" charset="0"/>
              <a:cs typeface="Tahoma" pitchFamily="34" charset="0"/>
            </a:endParaRPr>
          </a:p>
        </p:txBody>
      </p:sp>
      <p:sp>
        <p:nvSpPr>
          <p:cNvPr id="2" name="1 Rectángulo"/>
          <p:cNvSpPr/>
          <p:nvPr/>
        </p:nvSpPr>
        <p:spPr>
          <a:xfrm>
            <a:off x="1230422" y="280446"/>
            <a:ext cx="7806074" cy="2062103"/>
          </a:xfrm>
          <a:prstGeom prst="rect">
            <a:avLst/>
          </a:prstGeom>
        </p:spPr>
        <p:txBody>
          <a:bodyPr wrap="square">
            <a:spAutoFit/>
          </a:bodyPr>
          <a:lstStyle/>
          <a:p>
            <a:pPr marL="514350" indent="-514350">
              <a:lnSpc>
                <a:spcPct val="160000"/>
              </a:lnSpc>
              <a:buSzPct val="115000"/>
              <a:buFont typeface="+mj-lt"/>
              <a:buAutoNum type="arabicPeriod"/>
              <a:defRPr/>
            </a:pPr>
            <a:endParaRPr lang="es-ES" sz="2000" dirty="0" smtClean="0">
              <a:latin typeface="Garamond" pitchFamily="18" charset="0"/>
            </a:endParaRPr>
          </a:p>
          <a:p>
            <a:pPr marL="514350" indent="-514350">
              <a:lnSpc>
                <a:spcPct val="160000"/>
              </a:lnSpc>
              <a:buSzPct val="115000"/>
              <a:buFont typeface="+mj-lt"/>
              <a:buAutoNum type="arabicPeriod"/>
              <a:defRPr/>
            </a:pPr>
            <a:endParaRPr lang="es-ES" sz="2000" dirty="0">
              <a:latin typeface="Garamond" pitchFamily="18" charset="0"/>
            </a:endParaRPr>
          </a:p>
          <a:p>
            <a:pPr algn="just">
              <a:lnSpc>
                <a:spcPct val="110000"/>
              </a:lnSpc>
              <a:spcBef>
                <a:spcPct val="50000"/>
              </a:spcBef>
            </a:pPr>
            <a:endParaRPr lang="es-ES" sz="2000" dirty="0">
              <a:latin typeface="Times New Roman" pitchFamily="18" charset="0"/>
              <a:cs typeface="Times New Roman" pitchFamily="18" charset="0"/>
            </a:endParaRPr>
          </a:p>
          <a:p>
            <a:pPr marL="514350" indent="-514350">
              <a:lnSpc>
                <a:spcPct val="160000"/>
              </a:lnSpc>
              <a:buSzPct val="115000"/>
              <a:buFont typeface="+mj-lt"/>
              <a:buAutoNum type="arabicPeriod"/>
              <a:defRPr/>
            </a:pPr>
            <a:endParaRPr lang="es-ES" sz="2000" dirty="0" smtClean="0">
              <a:latin typeface="Garamond" pitchFamily="18" charset="0"/>
            </a:endParaRPr>
          </a:p>
        </p:txBody>
      </p:sp>
      <p:sp>
        <p:nvSpPr>
          <p:cNvPr id="6" name="5 Rectángulo"/>
          <p:cNvSpPr/>
          <p:nvPr/>
        </p:nvSpPr>
        <p:spPr>
          <a:xfrm>
            <a:off x="1403648" y="1772816"/>
            <a:ext cx="7272808" cy="4247317"/>
          </a:xfrm>
          <a:prstGeom prst="rect">
            <a:avLst/>
          </a:prstGeom>
        </p:spPr>
        <p:txBody>
          <a:bodyPr wrap="square">
            <a:spAutoFit/>
          </a:bodyPr>
          <a:lstStyle/>
          <a:p>
            <a:pPr algn="ctr">
              <a:lnSpc>
                <a:spcPct val="150000"/>
              </a:lnSpc>
            </a:pPr>
            <a:r>
              <a:rPr lang="es-MX" sz="2000" b="1" dirty="0">
                <a:latin typeface="Garamond" pitchFamily="18" charset="0"/>
                <a:cs typeface="Tahoma" pitchFamily="34" charset="0"/>
              </a:rPr>
              <a:t>Libro clásico que ha sido traducido </a:t>
            </a:r>
            <a:endParaRPr lang="es-MX" sz="2000" b="1" dirty="0" smtClean="0">
              <a:latin typeface="Garamond" pitchFamily="18" charset="0"/>
              <a:cs typeface="Tahoma" pitchFamily="34" charset="0"/>
            </a:endParaRPr>
          </a:p>
          <a:p>
            <a:pPr algn="ctr">
              <a:lnSpc>
                <a:spcPct val="150000"/>
              </a:lnSpc>
            </a:pPr>
            <a:endParaRPr lang="es-MX" sz="2000" b="1" dirty="0">
              <a:latin typeface="Garamond" pitchFamily="18" charset="0"/>
              <a:cs typeface="Tahoma" pitchFamily="34" charset="0"/>
            </a:endParaRPr>
          </a:p>
          <a:p>
            <a:pPr algn="just">
              <a:lnSpc>
                <a:spcPct val="150000"/>
              </a:lnSpc>
            </a:pPr>
            <a:r>
              <a:rPr lang="es-MX" sz="2000" dirty="0">
                <a:latin typeface="Garamond" pitchFamily="18" charset="0"/>
                <a:cs typeface="Tahoma" pitchFamily="34" charset="0"/>
              </a:rPr>
              <a:t>Autor, A.A. (Año de la traducción). Título. (A.A. Traductor, Trad.). Ubicación: Editor. (Trabajo original publicado en año – en caso de conocerse</a:t>
            </a:r>
            <a:r>
              <a:rPr lang="es-MX" sz="2000" dirty="0" smtClean="0">
                <a:latin typeface="Garamond" pitchFamily="18" charset="0"/>
                <a:cs typeface="Tahoma" pitchFamily="34" charset="0"/>
              </a:rPr>
              <a:t>).</a:t>
            </a:r>
            <a:endParaRPr lang="es-MX" sz="2000" dirty="0">
              <a:latin typeface="Garamond" pitchFamily="18" charset="0"/>
              <a:cs typeface="Tahoma" pitchFamily="34" charset="0"/>
            </a:endParaRPr>
          </a:p>
          <a:p>
            <a:pPr algn="just">
              <a:lnSpc>
                <a:spcPct val="150000"/>
              </a:lnSpc>
            </a:pPr>
            <a:endParaRPr lang="es-MX" sz="2000" dirty="0">
              <a:latin typeface="Garamond" pitchFamily="18" charset="0"/>
              <a:cs typeface="Tahoma" pitchFamily="34" charset="0"/>
            </a:endParaRPr>
          </a:p>
          <a:p>
            <a:pPr algn="just">
              <a:lnSpc>
                <a:spcPct val="150000"/>
              </a:lnSpc>
            </a:pPr>
            <a:r>
              <a:rPr lang="es-MX" sz="2000" dirty="0">
                <a:latin typeface="Garamond" pitchFamily="18" charset="0"/>
                <a:cs typeface="Tahoma" pitchFamily="34" charset="0"/>
              </a:rPr>
              <a:t>Ejemplo:</a:t>
            </a:r>
          </a:p>
          <a:p>
            <a:pPr algn="just">
              <a:lnSpc>
                <a:spcPct val="150000"/>
              </a:lnSpc>
            </a:pPr>
            <a:r>
              <a:rPr lang="es-MX" sz="2000" dirty="0">
                <a:latin typeface="Garamond" pitchFamily="18" charset="0"/>
                <a:cs typeface="Tahoma" pitchFamily="34" charset="0"/>
              </a:rPr>
              <a:t>Platón. (1983). </a:t>
            </a:r>
            <a:r>
              <a:rPr lang="es-MX" sz="2000" i="1" dirty="0" err="1">
                <a:latin typeface="Garamond" pitchFamily="18" charset="0"/>
                <a:cs typeface="Tahoma" pitchFamily="34" charset="0"/>
              </a:rPr>
              <a:t>Cratilo</a:t>
            </a:r>
            <a:r>
              <a:rPr lang="es-MX" sz="2000" dirty="0">
                <a:latin typeface="Garamond" pitchFamily="18" charset="0"/>
                <a:cs typeface="Tahoma" pitchFamily="34" charset="0"/>
              </a:rPr>
              <a:t>. (J. </a:t>
            </a:r>
            <a:r>
              <a:rPr lang="es-MX" sz="2000" dirty="0" err="1">
                <a:latin typeface="Garamond" pitchFamily="18" charset="0"/>
                <a:cs typeface="Tahoma" pitchFamily="34" charset="0"/>
              </a:rPr>
              <a:t>Zaranka</a:t>
            </a:r>
            <a:r>
              <a:rPr lang="es-MX" sz="2000" dirty="0">
                <a:latin typeface="Garamond" pitchFamily="18" charset="0"/>
                <a:cs typeface="Tahoma" pitchFamily="34" charset="0"/>
              </a:rPr>
              <a:t>, Trad.). Bogotá, </a:t>
            </a:r>
            <a:r>
              <a:rPr lang="es-MX" sz="2000" dirty="0" smtClean="0">
                <a:latin typeface="Garamond" pitchFamily="18" charset="0"/>
                <a:cs typeface="Tahoma" pitchFamily="34" charset="0"/>
              </a:rPr>
              <a:t>Colombia: Universidad </a:t>
            </a:r>
            <a:r>
              <a:rPr lang="es-MX" sz="2000" dirty="0">
                <a:latin typeface="Garamond" pitchFamily="18" charset="0"/>
                <a:cs typeface="Tahoma" pitchFamily="34" charset="0"/>
              </a:rPr>
              <a:t>Nacional de Colombia. </a:t>
            </a:r>
          </a:p>
        </p:txBody>
      </p:sp>
    </p:spTree>
    <p:extLst>
      <p:ext uri="{BB962C8B-B14F-4D97-AF65-F5344CB8AC3E}">
        <p14:creationId xmlns:p14="http://schemas.microsoft.com/office/powerpoint/2010/main" val="4298396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8032" y="1"/>
            <a:ext cx="9324528" cy="6857999"/>
          </a:xfrm>
          <a:prstGeom prst="rect">
            <a:avLst/>
          </a:prstGeom>
          <a:ln>
            <a:noFill/>
          </a:ln>
          <a:effectLst>
            <a:outerShdw blurRad="292100" dist="139700" dir="2700000" algn="tl" rotWithShape="0">
              <a:srgbClr val="333333">
                <a:alpha val="65000"/>
              </a:srgbClr>
            </a:outerShdw>
          </a:effectLst>
        </p:spPr>
      </p:pic>
      <p:sp>
        <p:nvSpPr>
          <p:cNvPr id="3" name="2 Rectángulo"/>
          <p:cNvSpPr/>
          <p:nvPr/>
        </p:nvSpPr>
        <p:spPr>
          <a:xfrm>
            <a:off x="1230423" y="2967334"/>
            <a:ext cx="7415415" cy="845168"/>
          </a:xfrm>
          <a:prstGeom prst="rect">
            <a:avLst/>
          </a:prstGeom>
        </p:spPr>
        <p:txBody>
          <a:bodyPr wrap="square">
            <a:spAutoFit/>
          </a:bodyPr>
          <a:lstStyle/>
          <a:p>
            <a:pPr>
              <a:lnSpc>
                <a:spcPct val="150000"/>
              </a:lnSpc>
            </a:pPr>
            <a:r>
              <a:rPr lang="es-CO" sz="3600" dirty="0" smtClean="0">
                <a:solidFill>
                  <a:srgbClr val="FF0000"/>
                </a:solidFill>
                <a:latin typeface="Garamond" pitchFamily="18" charset="0"/>
                <a:cs typeface="Tahoma" pitchFamily="34" charset="0"/>
              </a:rPr>
              <a:t>       </a:t>
            </a:r>
            <a:endParaRPr lang="es-CO" sz="3600" dirty="0">
              <a:solidFill>
                <a:srgbClr val="FF0000"/>
              </a:solidFill>
              <a:latin typeface="Garamond" pitchFamily="18" charset="0"/>
              <a:cs typeface="Tahoma" pitchFamily="34" charset="0"/>
            </a:endParaRPr>
          </a:p>
        </p:txBody>
      </p:sp>
      <p:sp>
        <p:nvSpPr>
          <p:cNvPr id="2" name="1 Rectángulo"/>
          <p:cNvSpPr/>
          <p:nvPr/>
        </p:nvSpPr>
        <p:spPr>
          <a:xfrm>
            <a:off x="1230422" y="280446"/>
            <a:ext cx="7806074" cy="2062103"/>
          </a:xfrm>
          <a:prstGeom prst="rect">
            <a:avLst/>
          </a:prstGeom>
        </p:spPr>
        <p:txBody>
          <a:bodyPr wrap="square">
            <a:spAutoFit/>
          </a:bodyPr>
          <a:lstStyle/>
          <a:p>
            <a:pPr marL="514350" indent="-514350">
              <a:lnSpc>
                <a:spcPct val="160000"/>
              </a:lnSpc>
              <a:buSzPct val="115000"/>
              <a:buFont typeface="+mj-lt"/>
              <a:buAutoNum type="arabicPeriod"/>
              <a:defRPr/>
            </a:pPr>
            <a:endParaRPr lang="es-ES" sz="2000" dirty="0" smtClean="0">
              <a:latin typeface="Garamond" pitchFamily="18" charset="0"/>
            </a:endParaRPr>
          </a:p>
          <a:p>
            <a:pPr marL="514350" indent="-514350">
              <a:lnSpc>
                <a:spcPct val="160000"/>
              </a:lnSpc>
              <a:buSzPct val="115000"/>
              <a:buFont typeface="+mj-lt"/>
              <a:buAutoNum type="arabicPeriod"/>
              <a:defRPr/>
            </a:pPr>
            <a:endParaRPr lang="es-ES" sz="2000" dirty="0">
              <a:latin typeface="Garamond" pitchFamily="18" charset="0"/>
            </a:endParaRPr>
          </a:p>
          <a:p>
            <a:pPr algn="just">
              <a:lnSpc>
                <a:spcPct val="110000"/>
              </a:lnSpc>
              <a:spcBef>
                <a:spcPct val="50000"/>
              </a:spcBef>
            </a:pPr>
            <a:endParaRPr lang="es-ES" sz="2000" dirty="0">
              <a:latin typeface="Times New Roman" pitchFamily="18" charset="0"/>
              <a:cs typeface="Times New Roman" pitchFamily="18" charset="0"/>
            </a:endParaRPr>
          </a:p>
          <a:p>
            <a:pPr marL="514350" indent="-514350">
              <a:lnSpc>
                <a:spcPct val="160000"/>
              </a:lnSpc>
              <a:buSzPct val="115000"/>
              <a:buFont typeface="+mj-lt"/>
              <a:buAutoNum type="arabicPeriod"/>
              <a:defRPr/>
            </a:pPr>
            <a:endParaRPr lang="es-ES" sz="2000" dirty="0" smtClean="0">
              <a:latin typeface="Garamond" pitchFamily="18" charset="0"/>
            </a:endParaRPr>
          </a:p>
        </p:txBody>
      </p:sp>
      <p:sp>
        <p:nvSpPr>
          <p:cNvPr id="4" name="3 Rectángulo"/>
          <p:cNvSpPr/>
          <p:nvPr/>
        </p:nvSpPr>
        <p:spPr>
          <a:xfrm>
            <a:off x="1259632" y="1934830"/>
            <a:ext cx="7382703" cy="2862322"/>
          </a:xfrm>
          <a:prstGeom prst="rect">
            <a:avLst/>
          </a:prstGeom>
        </p:spPr>
        <p:txBody>
          <a:bodyPr wrap="square">
            <a:spAutoFit/>
          </a:bodyPr>
          <a:lstStyle/>
          <a:p>
            <a:pPr algn="ctr">
              <a:lnSpc>
                <a:spcPct val="150000"/>
              </a:lnSpc>
            </a:pPr>
            <a:r>
              <a:rPr lang="es-MX" sz="2000" b="1" dirty="0">
                <a:latin typeface="Garamond" pitchFamily="18" charset="0"/>
                <a:cs typeface="Tahoma" pitchFamily="34" charset="0"/>
              </a:rPr>
              <a:t>Publicación seriada (revista, periódico</a:t>
            </a:r>
            <a:r>
              <a:rPr lang="es-MX" sz="2000" b="1" dirty="0" smtClean="0">
                <a:latin typeface="Garamond" pitchFamily="18" charset="0"/>
                <a:cs typeface="Tahoma" pitchFamily="34" charset="0"/>
              </a:rPr>
              <a:t>)</a:t>
            </a:r>
          </a:p>
          <a:p>
            <a:pPr algn="ctr">
              <a:lnSpc>
                <a:spcPct val="150000"/>
              </a:lnSpc>
            </a:pPr>
            <a:endParaRPr lang="es-MX" sz="2000" b="1" dirty="0">
              <a:latin typeface="Garamond" pitchFamily="18" charset="0"/>
              <a:cs typeface="Tahoma" pitchFamily="34" charset="0"/>
            </a:endParaRPr>
          </a:p>
          <a:p>
            <a:pPr algn="just">
              <a:lnSpc>
                <a:spcPct val="150000"/>
              </a:lnSpc>
            </a:pPr>
            <a:r>
              <a:rPr lang="es-MX" sz="2000" dirty="0">
                <a:latin typeface="Garamond" pitchFamily="18" charset="0"/>
                <a:cs typeface="Tahoma" pitchFamily="34" charset="0"/>
              </a:rPr>
              <a:t>Autor, A.A., Autor, B.B., &amp; Autor, C.C., (Año de la publicación, incluya el mes y día de la publicación para publicaciones diarias, semanales o mensuales). Título del artículo. </a:t>
            </a:r>
            <a:r>
              <a:rPr lang="es-MX" sz="2000" i="1" dirty="0">
                <a:latin typeface="Garamond" pitchFamily="18" charset="0"/>
                <a:cs typeface="Tahoma" pitchFamily="34" charset="0"/>
              </a:rPr>
              <a:t>Título de la revista, diario, semanario, Volumen, (Número),</a:t>
            </a:r>
            <a:r>
              <a:rPr lang="es-MX" sz="2000" dirty="0">
                <a:latin typeface="Garamond" pitchFamily="18" charset="0"/>
                <a:cs typeface="Tahoma" pitchFamily="34" charset="0"/>
              </a:rPr>
              <a:t> páginas. </a:t>
            </a:r>
          </a:p>
        </p:txBody>
      </p:sp>
    </p:spTree>
    <p:extLst>
      <p:ext uri="{BB962C8B-B14F-4D97-AF65-F5344CB8AC3E}">
        <p14:creationId xmlns:p14="http://schemas.microsoft.com/office/powerpoint/2010/main" val="258724712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8032" y="1"/>
            <a:ext cx="9324528" cy="6857999"/>
          </a:xfrm>
          <a:prstGeom prst="rect">
            <a:avLst/>
          </a:prstGeom>
          <a:ln>
            <a:noFill/>
          </a:ln>
          <a:effectLst>
            <a:outerShdw blurRad="292100" dist="139700" dir="2700000" algn="tl" rotWithShape="0">
              <a:srgbClr val="333333">
                <a:alpha val="65000"/>
              </a:srgbClr>
            </a:outerShdw>
          </a:effectLst>
        </p:spPr>
      </p:pic>
      <p:sp>
        <p:nvSpPr>
          <p:cNvPr id="3" name="2 Rectángulo"/>
          <p:cNvSpPr/>
          <p:nvPr/>
        </p:nvSpPr>
        <p:spPr>
          <a:xfrm>
            <a:off x="1230423" y="2967334"/>
            <a:ext cx="7415415" cy="845168"/>
          </a:xfrm>
          <a:prstGeom prst="rect">
            <a:avLst/>
          </a:prstGeom>
        </p:spPr>
        <p:txBody>
          <a:bodyPr wrap="square">
            <a:spAutoFit/>
          </a:bodyPr>
          <a:lstStyle/>
          <a:p>
            <a:pPr>
              <a:lnSpc>
                <a:spcPct val="150000"/>
              </a:lnSpc>
            </a:pPr>
            <a:r>
              <a:rPr lang="es-CO" sz="3600" dirty="0" smtClean="0">
                <a:solidFill>
                  <a:srgbClr val="FF0000"/>
                </a:solidFill>
                <a:latin typeface="Garamond" pitchFamily="18" charset="0"/>
                <a:cs typeface="Tahoma" pitchFamily="34" charset="0"/>
              </a:rPr>
              <a:t>       </a:t>
            </a:r>
            <a:endParaRPr lang="es-CO" sz="3600" dirty="0">
              <a:solidFill>
                <a:srgbClr val="FF0000"/>
              </a:solidFill>
              <a:latin typeface="Garamond" pitchFamily="18" charset="0"/>
              <a:cs typeface="Tahoma" pitchFamily="34" charset="0"/>
            </a:endParaRPr>
          </a:p>
        </p:txBody>
      </p:sp>
      <p:sp>
        <p:nvSpPr>
          <p:cNvPr id="2" name="1 Rectángulo"/>
          <p:cNvSpPr/>
          <p:nvPr/>
        </p:nvSpPr>
        <p:spPr>
          <a:xfrm>
            <a:off x="1230422" y="280446"/>
            <a:ext cx="7806074" cy="2062103"/>
          </a:xfrm>
          <a:prstGeom prst="rect">
            <a:avLst/>
          </a:prstGeom>
        </p:spPr>
        <p:txBody>
          <a:bodyPr wrap="square">
            <a:spAutoFit/>
          </a:bodyPr>
          <a:lstStyle/>
          <a:p>
            <a:pPr marL="514350" indent="-514350">
              <a:lnSpc>
                <a:spcPct val="160000"/>
              </a:lnSpc>
              <a:buSzPct val="115000"/>
              <a:buFont typeface="+mj-lt"/>
              <a:buAutoNum type="arabicPeriod"/>
              <a:defRPr/>
            </a:pPr>
            <a:endParaRPr lang="es-ES" sz="2000" dirty="0" smtClean="0">
              <a:latin typeface="Garamond" pitchFamily="18" charset="0"/>
            </a:endParaRPr>
          </a:p>
          <a:p>
            <a:pPr marL="514350" indent="-514350">
              <a:lnSpc>
                <a:spcPct val="160000"/>
              </a:lnSpc>
              <a:buSzPct val="115000"/>
              <a:buFont typeface="+mj-lt"/>
              <a:buAutoNum type="arabicPeriod"/>
              <a:defRPr/>
            </a:pPr>
            <a:endParaRPr lang="es-ES" sz="2000" dirty="0">
              <a:latin typeface="Garamond" pitchFamily="18" charset="0"/>
            </a:endParaRPr>
          </a:p>
          <a:p>
            <a:pPr algn="just">
              <a:lnSpc>
                <a:spcPct val="110000"/>
              </a:lnSpc>
              <a:spcBef>
                <a:spcPct val="50000"/>
              </a:spcBef>
            </a:pPr>
            <a:endParaRPr lang="es-ES" sz="2000" dirty="0">
              <a:latin typeface="Times New Roman" pitchFamily="18" charset="0"/>
              <a:cs typeface="Times New Roman" pitchFamily="18" charset="0"/>
            </a:endParaRPr>
          </a:p>
          <a:p>
            <a:pPr marL="514350" indent="-514350">
              <a:lnSpc>
                <a:spcPct val="160000"/>
              </a:lnSpc>
              <a:buSzPct val="115000"/>
              <a:buFont typeface="+mj-lt"/>
              <a:buAutoNum type="arabicPeriod"/>
              <a:defRPr/>
            </a:pPr>
            <a:endParaRPr lang="es-ES" sz="2000" dirty="0" smtClean="0">
              <a:latin typeface="Garamond" pitchFamily="18" charset="0"/>
            </a:endParaRPr>
          </a:p>
        </p:txBody>
      </p:sp>
      <p:sp>
        <p:nvSpPr>
          <p:cNvPr id="4" name="3 Rectángulo"/>
          <p:cNvSpPr/>
          <p:nvPr/>
        </p:nvSpPr>
        <p:spPr>
          <a:xfrm>
            <a:off x="1403648" y="1731580"/>
            <a:ext cx="7416824" cy="3785652"/>
          </a:xfrm>
          <a:prstGeom prst="rect">
            <a:avLst/>
          </a:prstGeom>
        </p:spPr>
        <p:txBody>
          <a:bodyPr wrap="square">
            <a:spAutoFit/>
          </a:bodyPr>
          <a:lstStyle/>
          <a:p>
            <a:pPr algn="just">
              <a:lnSpc>
                <a:spcPct val="150000"/>
              </a:lnSpc>
            </a:pPr>
            <a:r>
              <a:rPr lang="es-MX" sz="2000" dirty="0">
                <a:latin typeface="Garamond" pitchFamily="18" charset="0"/>
                <a:cs typeface="Tahoma" pitchFamily="34" charset="0"/>
              </a:rPr>
              <a:t>Ejemplos</a:t>
            </a:r>
            <a:r>
              <a:rPr lang="es-MX" sz="2000" dirty="0" smtClean="0">
                <a:latin typeface="Garamond" pitchFamily="18" charset="0"/>
                <a:cs typeface="Tahoma" pitchFamily="34" charset="0"/>
              </a:rPr>
              <a:t>:</a:t>
            </a:r>
          </a:p>
          <a:p>
            <a:pPr algn="just">
              <a:lnSpc>
                <a:spcPct val="150000"/>
              </a:lnSpc>
            </a:pPr>
            <a:endParaRPr lang="es-MX" sz="2000" dirty="0">
              <a:latin typeface="Garamond" pitchFamily="18" charset="0"/>
              <a:cs typeface="Tahoma" pitchFamily="34" charset="0"/>
            </a:endParaRPr>
          </a:p>
          <a:p>
            <a:pPr algn="just">
              <a:lnSpc>
                <a:spcPct val="150000"/>
              </a:lnSpc>
              <a:buFont typeface="Arial" charset="0"/>
              <a:buChar char="•"/>
            </a:pPr>
            <a:r>
              <a:rPr lang="es-MX" sz="2000" dirty="0">
                <a:latin typeface="Garamond" pitchFamily="18" charset="0"/>
                <a:cs typeface="Tahoma" pitchFamily="34" charset="0"/>
              </a:rPr>
              <a:t> Artículo de revista especializada:</a:t>
            </a:r>
          </a:p>
          <a:p>
            <a:pPr algn="just">
              <a:lnSpc>
                <a:spcPct val="150000"/>
              </a:lnSpc>
            </a:pPr>
            <a:r>
              <a:rPr lang="es-MX" sz="2000" dirty="0">
                <a:latin typeface="Garamond" pitchFamily="18" charset="0"/>
                <a:cs typeface="Tahoma" pitchFamily="34" charset="0"/>
              </a:rPr>
              <a:t>Ordóñez, C.L. &amp; Ordóñez, J.C. (2004). Cuando el cambio </a:t>
            </a:r>
            <a:r>
              <a:rPr lang="es-MX" sz="2000" dirty="0" smtClean="0">
                <a:latin typeface="Garamond" pitchFamily="18" charset="0"/>
                <a:cs typeface="Tahoma" pitchFamily="34" charset="0"/>
              </a:rPr>
              <a:t>pedagógico es solo </a:t>
            </a:r>
            <a:r>
              <a:rPr lang="es-MX" sz="2000" dirty="0">
                <a:latin typeface="Garamond" pitchFamily="18" charset="0"/>
                <a:cs typeface="Tahoma" pitchFamily="34" charset="0"/>
              </a:rPr>
              <a:t>metodológico. </a:t>
            </a:r>
            <a:r>
              <a:rPr lang="es-MX" sz="2000" i="1" dirty="0">
                <a:latin typeface="Garamond" pitchFamily="18" charset="0"/>
                <a:cs typeface="Tahoma" pitchFamily="34" charset="0"/>
              </a:rPr>
              <a:t>Revista de Estudios Sociales, 19, </a:t>
            </a:r>
            <a:r>
              <a:rPr lang="es-MX" sz="2000" dirty="0">
                <a:latin typeface="Garamond" pitchFamily="18" charset="0"/>
                <a:cs typeface="Tahoma" pitchFamily="34" charset="0"/>
              </a:rPr>
              <a:t>33 – </a:t>
            </a:r>
            <a:r>
              <a:rPr lang="es-MX" sz="2000" dirty="0" smtClean="0">
                <a:latin typeface="Garamond" pitchFamily="18" charset="0"/>
                <a:cs typeface="Tahoma" pitchFamily="34" charset="0"/>
              </a:rPr>
              <a:t>50</a:t>
            </a:r>
            <a:r>
              <a:rPr lang="es-MX" sz="2000" dirty="0">
                <a:latin typeface="Garamond" pitchFamily="18" charset="0"/>
                <a:cs typeface="Tahoma" pitchFamily="34" charset="0"/>
              </a:rPr>
              <a:t>.</a:t>
            </a:r>
          </a:p>
          <a:p>
            <a:pPr algn="just">
              <a:lnSpc>
                <a:spcPct val="150000"/>
              </a:lnSpc>
              <a:buFont typeface="Arial" charset="0"/>
              <a:buChar char="•"/>
            </a:pPr>
            <a:r>
              <a:rPr lang="es-MX" sz="2000" dirty="0">
                <a:latin typeface="Garamond" pitchFamily="18" charset="0"/>
                <a:cs typeface="Tahoma" pitchFamily="34" charset="0"/>
              </a:rPr>
              <a:t> Artículo de diario:</a:t>
            </a:r>
          </a:p>
          <a:p>
            <a:pPr algn="just">
              <a:lnSpc>
                <a:spcPct val="150000"/>
              </a:lnSpc>
            </a:pPr>
            <a:r>
              <a:rPr lang="es-MX" sz="2000" dirty="0">
                <a:latin typeface="Garamond" pitchFamily="18" charset="0"/>
                <a:cs typeface="Tahoma" pitchFamily="34" charset="0"/>
              </a:rPr>
              <a:t>Medina, C. (2002, 8 de febrero). Montoya cambiará de canal. </a:t>
            </a:r>
            <a:r>
              <a:rPr lang="es-MX" sz="2000" i="1" dirty="0">
                <a:latin typeface="Garamond" pitchFamily="18" charset="0"/>
                <a:cs typeface="Tahoma" pitchFamily="34" charset="0"/>
              </a:rPr>
              <a:t>El </a:t>
            </a:r>
            <a:r>
              <a:rPr lang="es-MX" sz="2000" i="1" dirty="0" smtClean="0">
                <a:latin typeface="Garamond" pitchFamily="18" charset="0"/>
                <a:cs typeface="Tahoma" pitchFamily="34" charset="0"/>
              </a:rPr>
              <a:t>Tiempo</a:t>
            </a:r>
            <a:r>
              <a:rPr lang="es-MX" sz="2000" i="1" dirty="0">
                <a:latin typeface="Garamond" pitchFamily="18" charset="0"/>
                <a:cs typeface="Tahoma" pitchFamily="34" charset="0"/>
              </a:rPr>
              <a:t>.</a:t>
            </a:r>
            <a:r>
              <a:rPr lang="es-MX" sz="2000" dirty="0">
                <a:latin typeface="Garamond" pitchFamily="18" charset="0"/>
                <a:cs typeface="Tahoma" pitchFamily="34" charset="0"/>
              </a:rPr>
              <a:t> pp. 2,9.</a:t>
            </a:r>
            <a:endParaRPr lang="es-MX" sz="2000" dirty="0">
              <a:latin typeface="Garamond" pitchFamily="18" charset="0"/>
              <a:cs typeface="Tahoma" pitchFamily="34" charset="0"/>
            </a:endParaRPr>
          </a:p>
        </p:txBody>
      </p:sp>
    </p:spTree>
    <p:extLst>
      <p:ext uri="{BB962C8B-B14F-4D97-AF65-F5344CB8AC3E}">
        <p14:creationId xmlns:p14="http://schemas.microsoft.com/office/powerpoint/2010/main" val="148804737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8032" y="1"/>
            <a:ext cx="9324528" cy="6857999"/>
          </a:xfrm>
          <a:prstGeom prst="rect">
            <a:avLst/>
          </a:prstGeom>
          <a:ln>
            <a:noFill/>
          </a:ln>
          <a:effectLst>
            <a:outerShdw blurRad="292100" dist="139700" dir="2700000" algn="tl" rotWithShape="0">
              <a:srgbClr val="333333">
                <a:alpha val="65000"/>
              </a:srgbClr>
            </a:outerShdw>
          </a:effectLst>
        </p:spPr>
      </p:pic>
      <p:sp>
        <p:nvSpPr>
          <p:cNvPr id="3" name="2 Rectángulo"/>
          <p:cNvSpPr/>
          <p:nvPr/>
        </p:nvSpPr>
        <p:spPr>
          <a:xfrm>
            <a:off x="1230423" y="2967334"/>
            <a:ext cx="7415415" cy="845168"/>
          </a:xfrm>
          <a:prstGeom prst="rect">
            <a:avLst/>
          </a:prstGeom>
        </p:spPr>
        <p:txBody>
          <a:bodyPr wrap="square">
            <a:spAutoFit/>
          </a:bodyPr>
          <a:lstStyle/>
          <a:p>
            <a:pPr>
              <a:lnSpc>
                <a:spcPct val="150000"/>
              </a:lnSpc>
            </a:pPr>
            <a:r>
              <a:rPr lang="es-CO" sz="3600" dirty="0" smtClean="0">
                <a:solidFill>
                  <a:srgbClr val="FF0000"/>
                </a:solidFill>
                <a:latin typeface="Garamond" pitchFamily="18" charset="0"/>
                <a:cs typeface="Tahoma" pitchFamily="34" charset="0"/>
              </a:rPr>
              <a:t>       </a:t>
            </a:r>
            <a:endParaRPr lang="es-CO" sz="3600" dirty="0">
              <a:solidFill>
                <a:srgbClr val="FF0000"/>
              </a:solidFill>
              <a:latin typeface="Garamond" pitchFamily="18" charset="0"/>
              <a:cs typeface="Tahoma" pitchFamily="34" charset="0"/>
            </a:endParaRPr>
          </a:p>
        </p:txBody>
      </p:sp>
      <p:sp>
        <p:nvSpPr>
          <p:cNvPr id="2" name="1 Rectángulo"/>
          <p:cNvSpPr/>
          <p:nvPr/>
        </p:nvSpPr>
        <p:spPr>
          <a:xfrm>
            <a:off x="1284581" y="1688843"/>
            <a:ext cx="7361257" cy="4247317"/>
          </a:xfrm>
          <a:prstGeom prst="rect">
            <a:avLst/>
          </a:prstGeom>
        </p:spPr>
        <p:txBody>
          <a:bodyPr wrap="square">
            <a:spAutoFit/>
          </a:bodyPr>
          <a:lstStyle/>
          <a:p>
            <a:pPr algn="ctr">
              <a:lnSpc>
                <a:spcPct val="150000"/>
              </a:lnSpc>
            </a:pPr>
            <a:r>
              <a:rPr lang="es-MX" sz="2000" b="1" dirty="0">
                <a:latin typeface="Garamond" pitchFamily="18" charset="0"/>
                <a:cs typeface="Tahoma" pitchFamily="34" charset="0"/>
              </a:rPr>
              <a:t>Cinta cinematográfica</a:t>
            </a:r>
          </a:p>
          <a:p>
            <a:pPr algn="ctr">
              <a:lnSpc>
                <a:spcPct val="150000"/>
              </a:lnSpc>
            </a:pPr>
            <a:endParaRPr lang="es-MX" sz="2000" b="1" dirty="0">
              <a:latin typeface="Garamond" pitchFamily="18" charset="0"/>
              <a:cs typeface="Tahoma" pitchFamily="34" charset="0"/>
            </a:endParaRPr>
          </a:p>
          <a:p>
            <a:pPr algn="just">
              <a:lnSpc>
                <a:spcPct val="150000"/>
              </a:lnSpc>
            </a:pPr>
            <a:r>
              <a:rPr lang="es-MX" sz="2000" dirty="0">
                <a:latin typeface="Garamond" pitchFamily="18" charset="0"/>
                <a:cs typeface="Tahoma" pitchFamily="34" charset="0"/>
              </a:rPr>
              <a:t>Apellido, I. (Productor) &amp; Apellido, I. (Director). (Fecha). Título. [Cinta cinematográfica]. País: Estudio cinematográfico.</a:t>
            </a:r>
          </a:p>
          <a:p>
            <a:pPr algn="just">
              <a:lnSpc>
                <a:spcPct val="150000"/>
              </a:lnSpc>
            </a:pPr>
            <a:endParaRPr lang="es-MX" sz="2000" dirty="0">
              <a:latin typeface="Garamond" pitchFamily="18" charset="0"/>
              <a:cs typeface="Tahoma" pitchFamily="34" charset="0"/>
            </a:endParaRPr>
          </a:p>
          <a:p>
            <a:pPr algn="just">
              <a:lnSpc>
                <a:spcPct val="150000"/>
              </a:lnSpc>
            </a:pPr>
            <a:r>
              <a:rPr lang="es-MX" sz="2000" dirty="0">
                <a:latin typeface="Garamond" pitchFamily="18" charset="0"/>
                <a:cs typeface="Tahoma" pitchFamily="34" charset="0"/>
              </a:rPr>
              <a:t>Ejemplos:</a:t>
            </a:r>
          </a:p>
          <a:p>
            <a:pPr algn="just">
              <a:lnSpc>
                <a:spcPct val="150000"/>
              </a:lnSpc>
            </a:pPr>
            <a:r>
              <a:rPr lang="es-MX" sz="2000" dirty="0">
                <a:latin typeface="Garamond" pitchFamily="18" charset="0"/>
                <a:cs typeface="Tahoma" pitchFamily="34" charset="0"/>
              </a:rPr>
              <a:t>Gómez, R. (Productor) &amp; Peláez, S. (Director). (1995). </a:t>
            </a:r>
            <a:r>
              <a:rPr lang="es-MX" sz="2000" i="1" dirty="0">
                <a:latin typeface="Garamond" pitchFamily="18" charset="0"/>
                <a:cs typeface="Tahoma" pitchFamily="34" charset="0"/>
              </a:rPr>
              <a:t>Noches </a:t>
            </a:r>
            <a:r>
              <a:rPr lang="es-MX" sz="2000" i="1" dirty="0" err="1">
                <a:latin typeface="Garamond" pitchFamily="18" charset="0"/>
                <a:cs typeface="Tahoma" pitchFamily="34" charset="0"/>
              </a:rPr>
              <a:t>Pereiranas</a:t>
            </a:r>
            <a:r>
              <a:rPr lang="es-MX" sz="2000" i="1" dirty="0">
                <a:latin typeface="Garamond" pitchFamily="18" charset="0"/>
                <a:cs typeface="Tahoma" pitchFamily="34" charset="0"/>
              </a:rPr>
              <a:t>. </a:t>
            </a:r>
            <a:r>
              <a:rPr lang="es-MX" sz="2000" dirty="0">
                <a:latin typeface="Garamond" pitchFamily="18" charset="0"/>
                <a:cs typeface="Tahoma" pitchFamily="34" charset="0"/>
              </a:rPr>
              <a:t>[Cinta Cinematográfica]. Estados Unidos: </a:t>
            </a:r>
            <a:r>
              <a:rPr lang="es-MX" sz="2000" dirty="0" err="1">
                <a:latin typeface="Garamond" pitchFamily="18" charset="0"/>
                <a:cs typeface="Tahoma" pitchFamily="34" charset="0"/>
              </a:rPr>
              <a:t>Miramax</a:t>
            </a:r>
            <a:r>
              <a:rPr lang="es-MX" sz="2000" dirty="0">
                <a:latin typeface="Garamond" pitchFamily="18" charset="0"/>
                <a:cs typeface="Tahoma" pitchFamily="34" charset="0"/>
              </a:rPr>
              <a:t> Home </a:t>
            </a:r>
            <a:r>
              <a:rPr lang="es-MX" sz="2000" dirty="0" err="1">
                <a:latin typeface="Garamond" pitchFamily="18" charset="0"/>
                <a:cs typeface="Tahoma" pitchFamily="34" charset="0"/>
              </a:rPr>
              <a:t>Entertainment</a:t>
            </a:r>
            <a:r>
              <a:rPr lang="es-MX" sz="2000" dirty="0">
                <a:latin typeface="Garamond" pitchFamily="18" charset="0"/>
                <a:cs typeface="Tahoma" pitchFamily="34" charset="0"/>
              </a:rPr>
              <a:t>. En: URL.</a:t>
            </a:r>
          </a:p>
        </p:txBody>
      </p:sp>
    </p:spTree>
    <p:extLst>
      <p:ext uri="{BB962C8B-B14F-4D97-AF65-F5344CB8AC3E}">
        <p14:creationId xmlns:p14="http://schemas.microsoft.com/office/powerpoint/2010/main" val="262031070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3448" y="-29006"/>
            <a:ext cx="9324528" cy="6857999"/>
          </a:xfrm>
          <a:prstGeom prst="rect">
            <a:avLst/>
          </a:prstGeom>
          <a:ln>
            <a:noFill/>
          </a:ln>
          <a:effectLst>
            <a:outerShdw blurRad="292100" dist="139700" dir="2700000" algn="tl" rotWithShape="0">
              <a:srgbClr val="333333">
                <a:alpha val="65000"/>
              </a:srgbClr>
            </a:outerShdw>
          </a:effectLst>
        </p:spPr>
      </p:pic>
      <p:sp>
        <p:nvSpPr>
          <p:cNvPr id="3" name="2 Rectángulo"/>
          <p:cNvSpPr/>
          <p:nvPr/>
        </p:nvSpPr>
        <p:spPr>
          <a:xfrm>
            <a:off x="651108" y="1700808"/>
            <a:ext cx="7415415" cy="510589"/>
          </a:xfrm>
          <a:prstGeom prst="rect">
            <a:avLst/>
          </a:prstGeom>
        </p:spPr>
        <p:txBody>
          <a:bodyPr wrap="square">
            <a:spAutoFit/>
          </a:bodyPr>
          <a:lstStyle/>
          <a:p>
            <a:pPr algn="ctr">
              <a:lnSpc>
                <a:spcPct val="150000"/>
              </a:lnSpc>
            </a:pPr>
            <a:r>
              <a:rPr lang="es-ES_tradnl" sz="2000" b="1" dirty="0">
                <a:latin typeface="Garamond" pitchFamily="18" charset="0"/>
              </a:rPr>
              <a:t>R</a:t>
            </a:r>
            <a:r>
              <a:rPr lang="es-ES_tradnl" sz="2000" b="1" dirty="0" smtClean="0">
                <a:latin typeface="Garamond" pitchFamily="18" charset="0"/>
              </a:rPr>
              <a:t>eferencia de una base de datos</a:t>
            </a:r>
            <a:endParaRPr lang="es-CO" sz="2000" b="1" dirty="0">
              <a:latin typeface="Garamond" pitchFamily="18" charset="0"/>
            </a:endParaRPr>
          </a:p>
        </p:txBody>
      </p:sp>
      <p:sp>
        <p:nvSpPr>
          <p:cNvPr id="2" name="1 Rectángulo"/>
          <p:cNvSpPr/>
          <p:nvPr/>
        </p:nvSpPr>
        <p:spPr>
          <a:xfrm>
            <a:off x="1230422" y="280446"/>
            <a:ext cx="7806074" cy="2062103"/>
          </a:xfrm>
          <a:prstGeom prst="rect">
            <a:avLst/>
          </a:prstGeom>
        </p:spPr>
        <p:txBody>
          <a:bodyPr wrap="square">
            <a:spAutoFit/>
          </a:bodyPr>
          <a:lstStyle/>
          <a:p>
            <a:pPr marL="514350" indent="-514350">
              <a:lnSpc>
                <a:spcPct val="160000"/>
              </a:lnSpc>
              <a:buSzPct val="115000"/>
              <a:buFont typeface="+mj-lt"/>
              <a:buAutoNum type="arabicPeriod"/>
              <a:defRPr/>
            </a:pPr>
            <a:endParaRPr lang="es-ES" sz="2000" dirty="0" smtClean="0">
              <a:latin typeface="Garamond" pitchFamily="18" charset="0"/>
            </a:endParaRPr>
          </a:p>
          <a:p>
            <a:pPr marL="514350" indent="-514350">
              <a:lnSpc>
                <a:spcPct val="160000"/>
              </a:lnSpc>
              <a:buSzPct val="115000"/>
              <a:buFont typeface="+mj-lt"/>
              <a:buAutoNum type="arabicPeriod"/>
              <a:defRPr/>
            </a:pPr>
            <a:endParaRPr lang="es-ES" sz="2000" dirty="0">
              <a:latin typeface="Garamond" pitchFamily="18" charset="0"/>
            </a:endParaRPr>
          </a:p>
          <a:p>
            <a:pPr algn="just">
              <a:lnSpc>
                <a:spcPct val="110000"/>
              </a:lnSpc>
              <a:spcBef>
                <a:spcPct val="50000"/>
              </a:spcBef>
            </a:pPr>
            <a:endParaRPr lang="es-ES" sz="2000" dirty="0">
              <a:latin typeface="Times New Roman" pitchFamily="18" charset="0"/>
              <a:cs typeface="Times New Roman" pitchFamily="18" charset="0"/>
            </a:endParaRPr>
          </a:p>
          <a:p>
            <a:pPr marL="971550" lvl="1" indent="-514350">
              <a:lnSpc>
                <a:spcPct val="160000"/>
              </a:lnSpc>
              <a:buSzPct val="115000"/>
              <a:buFont typeface="+mj-lt"/>
              <a:buAutoNum type="arabicPeriod"/>
              <a:defRPr/>
            </a:pPr>
            <a:endParaRPr lang="es-ES" dirty="0"/>
          </a:p>
        </p:txBody>
      </p:sp>
      <p:sp>
        <p:nvSpPr>
          <p:cNvPr id="4" name="3 Rectángulo"/>
          <p:cNvSpPr/>
          <p:nvPr/>
        </p:nvSpPr>
        <p:spPr>
          <a:xfrm>
            <a:off x="1316731" y="2858160"/>
            <a:ext cx="6749792" cy="1938992"/>
          </a:xfrm>
          <a:prstGeom prst="rect">
            <a:avLst/>
          </a:prstGeom>
        </p:spPr>
        <p:txBody>
          <a:bodyPr wrap="square">
            <a:spAutoFit/>
          </a:bodyPr>
          <a:lstStyle/>
          <a:p>
            <a:pPr indent="-633413">
              <a:lnSpc>
                <a:spcPct val="150000"/>
              </a:lnSpc>
              <a:defRPr/>
            </a:pPr>
            <a:r>
              <a:rPr lang="es-ES_tradnl" sz="2000" dirty="0" err="1">
                <a:latin typeface="Garamond" pitchFamily="18" charset="0"/>
              </a:rPr>
              <a:t>Eid</a:t>
            </a:r>
            <a:r>
              <a:rPr lang="es-ES_tradnl" sz="2000" dirty="0">
                <a:latin typeface="Garamond" pitchFamily="18" charset="0"/>
              </a:rPr>
              <a:t>, M., y </a:t>
            </a:r>
            <a:r>
              <a:rPr lang="es-ES_tradnl" sz="2000" dirty="0" err="1">
                <a:latin typeface="Garamond" pitchFamily="18" charset="0"/>
              </a:rPr>
              <a:t>Langeheine</a:t>
            </a:r>
            <a:r>
              <a:rPr lang="es-ES_tradnl" sz="2000" dirty="0">
                <a:latin typeface="Garamond" pitchFamily="18" charset="0"/>
              </a:rPr>
              <a:t>, R. (1999). </a:t>
            </a:r>
            <a:r>
              <a:rPr lang="en-US" sz="2000" dirty="0">
                <a:latin typeface="Garamond" pitchFamily="18" charset="0"/>
              </a:rPr>
              <a:t>A new model and its </a:t>
            </a:r>
            <a:r>
              <a:rPr lang="en-US" sz="2000" dirty="0" smtClean="0">
                <a:latin typeface="Garamond" pitchFamily="18" charset="0"/>
              </a:rPr>
              <a:t>application </a:t>
            </a:r>
            <a:r>
              <a:rPr lang="en-US" sz="2000" dirty="0">
                <a:latin typeface="Garamond" pitchFamily="18" charset="0"/>
              </a:rPr>
              <a:t>to the measurement of affect. </a:t>
            </a:r>
            <a:r>
              <a:rPr lang="es-CO" sz="2000" dirty="0" err="1">
                <a:latin typeface="Garamond" pitchFamily="18" charset="0"/>
              </a:rPr>
              <a:t>Psycological</a:t>
            </a:r>
            <a:r>
              <a:rPr lang="es-CO" sz="2000" dirty="0">
                <a:latin typeface="Garamond" pitchFamily="18" charset="0"/>
              </a:rPr>
              <a:t> </a:t>
            </a:r>
            <a:r>
              <a:rPr lang="es-CO" sz="2000" dirty="0" err="1">
                <a:latin typeface="Garamond" pitchFamily="18" charset="0"/>
              </a:rPr>
              <a:t>Methods</a:t>
            </a:r>
            <a:r>
              <a:rPr lang="es-CO" sz="2000" dirty="0">
                <a:latin typeface="Garamond" pitchFamily="18" charset="0"/>
              </a:rPr>
              <a:t>, 4, 100 – 116. Recuperado el 19 de noviembre de 2006 de la base de datos </a:t>
            </a:r>
            <a:r>
              <a:rPr lang="es-CO" sz="2000" dirty="0" err="1">
                <a:latin typeface="Garamond" pitchFamily="18" charset="0"/>
              </a:rPr>
              <a:t>PsycARTICLES</a:t>
            </a:r>
            <a:r>
              <a:rPr lang="es-CO" dirty="0"/>
              <a:t>.</a:t>
            </a:r>
          </a:p>
        </p:txBody>
      </p:sp>
    </p:spTree>
    <p:extLst>
      <p:ext uri="{BB962C8B-B14F-4D97-AF65-F5344CB8AC3E}">
        <p14:creationId xmlns:p14="http://schemas.microsoft.com/office/powerpoint/2010/main" val="253140872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259" y="1"/>
            <a:ext cx="9324528" cy="6857999"/>
          </a:xfrm>
          <a:prstGeom prst="rect">
            <a:avLst/>
          </a:prstGeom>
          <a:ln>
            <a:noFill/>
          </a:ln>
          <a:effectLst>
            <a:outerShdw blurRad="292100" dist="139700" dir="2700000" algn="tl" rotWithShape="0">
              <a:srgbClr val="333333">
                <a:alpha val="65000"/>
              </a:srgbClr>
            </a:outerShdw>
          </a:effectLst>
        </p:spPr>
      </p:pic>
      <p:sp>
        <p:nvSpPr>
          <p:cNvPr id="3" name="2 Rectángulo"/>
          <p:cNvSpPr/>
          <p:nvPr/>
        </p:nvSpPr>
        <p:spPr>
          <a:xfrm>
            <a:off x="1230423" y="2967334"/>
            <a:ext cx="7415415" cy="845168"/>
          </a:xfrm>
          <a:prstGeom prst="rect">
            <a:avLst/>
          </a:prstGeom>
        </p:spPr>
        <p:txBody>
          <a:bodyPr wrap="square">
            <a:spAutoFit/>
          </a:bodyPr>
          <a:lstStyle/>
          <a:p>
            <a:pPr>
              <a:lnSpc>
                <a:spcPct val="150000"/>
              </a:lnSpc>
            </a:pPr>
            <a:r>
              <a:rPr lang="es-CO" sz="3600" dirty="0" smtClean="0">
                <a:solidFill>
                  <a:srgbClr val="FF0000"/>
                </a:solidFill>
                <a:latin typeface="Garamond" pitchFamily="18" charset="0"/>
                <a:cs typeface="Tahoma" pitchFamily="34" charset="0"/>
              </a:rPr>
              <a:t>       </a:t>
            </a:r>
            <a:endParaRPr lang="es-CO" sz="3600" dirty="0">
              <a:solidFill>
                <a:srgbClr val="FF0000"/>
              </a:solidFill>
              <a:latin typeface="Garamond" pitchFamily="18" charset="0"/>
              <a:cs typeface="Tahoma" pitchFamily="34" charset="0"/>
            </a:endParaRPr>
          </a:p>
        </p:txBody>
      </p:sp>
      <p:sp>
        <p:nvSpPr>
          <p:cNvPr id="2" name="1 Rectángulo"/>
          <p:cNvSpPr/>
          <p:nvPr/>
        </p:nvSpPr>
        <p:spPr>
          <a:xfrm>
            <a:off x="1230422" y="280446"/>
            <a:ext cx="7806074" cy="2062103"/>
          </a:xfrm>
          <a:prstGeom prst="rect">
            <a:avLst/>
          </a:prstGeom>
        </p:spPr>
        <p:txBody>
          <a:bodyPr wrap="square">
            <a:spAutoFit/>
          </a:bodyPr>
          <a:lstStyle/>
          <a:p>
            <a:pPr marL="514350" indent="-514350">
              <a:lnSpc>
                <a:spcPct val="160000"/>
              </a:lnSpc>
              <a:buSzPct val="115000"/>
              <a:buFont typeface="+mj-lt"/>
              <a:buAutoNum type="arabicPeriod"/>
              <a:defRPr/>
            </a:pPr>
            <a:endParaRPr lang="es-ES" sz="2000" dirty="0" smtClean="0">
              <a:latin typeface="Garamond" pitchFamily="18" charset="0"/>
            </a:endParaRPr>
          </a:p>
          <a:p>
            <a:pPr marL="514350" indent="-514350">
              <a:lnSpc>
                <a:spcPct val="160000"/>
              </a:lnSpc>
              <a:buSzPct val="115000"/>
              <a:buFont typeface="+mj-lt"/>
              <a:buAutoNum type="arabicPeriod"/>
              <a:defRPr/>
            </a:pPr>
            <a:endParaRPr lang="es-ES" sz="2000" dirty="0">
              <a:latin typeface="Garamond" pitchFamily="18" charset="0"/>
            </a:endParaRPr>
          </a:p>
          <a:p>
            <a:pPr algn="just">
              <a:lnSpc>
                <a:spcPct val="110000"/>
              </a:lnSpc>
              <a:spcBef>
                <a:spcPct val="50000"/>
              </a:spcBef>
            </a:pPr>
            <a:endParaRPr lang="es-ES" sz="2000" dirty="0">
              <a:latin typeface="Times New Roman" pitchFamily="18" charset="0"/>
              <a:cs typeface="Times New Roman" pitchFamily="18" charset="0"/>
            </a:endParaRPr>
          </a:p>
          <a:p>
            <a:pPr marL="514350" indent="-514350">
              <a:lnSpc>
                <a:spcPct val="160000"/>
              </a:lnSpc>
              <a:buSzPct val="115000"/>
              <a:buFont typeface="+mj-lt"/>
              <a:buAutoNum type="arabicPeriod"/>
              <a:defRPr/>
            </a:pPr>
            <a:endParaRPr lang="es-ES" sz="2000" dirty="0" smtClean="0">
              <a:latin typeface="Garamond" pitchFamily="18" charset="0"/>
            </a:endParaRPr>
          </a:p>
        </p:txBody>
      </p:sp>
      <p:sp>
        <p:nvSpPr>
          <p:cNvPr id="4" name="3 Rectángulo"/>
          <p:cNvSpPr/>
          <p:nvPr/>
        </p:nvSpPr>
        <p:spPr>
          <a:xfrm>
            <a:off x="1266123" y="1469773"/>
            <a:ext cx="6912768" cy="400110"/>
          </a:xfrm>
          <a:prstGeom prst="rect">
            <a:avLst/>
          </a:prstGeom>
        </p:spPr>
        <p:txBody>
          <a:bodyPr wrap="square">
            <a:spAutoFit/>
          </a:bodyPr>
          <a:lstStyle/>
          <a:p>
            <a:pPr algn="ctr"/>
            <a:r>
              <a:rPr lang="pt-BR" sz="2000" b="1" dirty="0">
                <a:latin typeface="Garamond" pitchFamily="18" charset="0"/>
              </a:rPr>
              <a:t>R</a:t>
            </a:r>
            <a:r>
              <a:rPr lang="pt-BR" sz="2000" b="1" dirty="0" smtClean="0">
                <a:latin typeface="Garamond" pitchFamily="18" charset="0"/>
              </a:rPr>
              <a:t>eferencia de documentos no publicados</a:t>
            </a:r>
            <a:endParaRPr lang="es-ES" sz="2000" b="1" dirty="0">
              <a:latin typeface="Garamond" pitchFamily="18" charset="0"/>
            </a:endParaRPr>
          </a:p>
        </p:txBody>
      </p:sp>
      <p:sp>
        <p:nvSpPr>
          <p:cNvPr id="6" name="5 Rectángulo"/>
          <p:cNvSpPr/>
          <p:nvPr/>
        </p:nvSpPr>
        <p:spPr>
          <a:xfrm>
            <a:off x="1841786" y="2274835"/>
            <a:ext cx="6192688" cy="1384995"/>
          </a:xfrm>
          <a:prstGeom prst="rect">
            <a:avLst/>
          </a:prstGeom>
        </p:spPr>
        <p:txBody>
          <a:bodyPr wrap="square">
            <a:spAutoFit/>
          </a:bodyPr>
          <a:lstStyle/>
          <a:p>
            <a:pPr marL="442913">
              <a:lnSpc>
                <a:spcPct val="160000"/>
              </a:lnSpc>
              <a:defRPr/>
            </a:pPr>
            <a:r>
              <a:rPr lang="pt-BR" sz="2000" dirty="0">
                <a:latin typeface="Garamond" pitchFamily="18" charset="0"/>
              </a:rPr>
              <a:t>Ruiz, Hiram. </a:t>
            </a:r>
            <a:r>
              <a:rPr lang="es-ES_tradnl" sz="2000" dirty="0">
                <a:latin typeface="Garamond" pitchFamily="18" charset="0"/>
              </a:rPr>
              <a:t>(1999). Proyecto Afirmación. </a:t>
            </a:r>
            <a:r>
              <a:rPr lang="es-ES_tradnl" sz="2000" dirty="0" smtClean="0">
                <a:latin typeface="Garamond" pitchFamily="18" charset="0"/>
              </a:rPr>
              <a:t>Montemorelos</a:t>
            </a:r>
            <a:r>
              <a:rPr lang="es-ES_tradnl" sz="2000" dirty="0">
                <a:latin typeface="Garamond" pitchFamily="18" charset="0"/>
              </a:rPr>
              <a:t>: documento sin publicar.</a:t>
            </a:r>
            <a:endParaRPr lang="es-CO" sz="2000" dirty="0">
              <a:latin typeface="Garamond" pitchFamily="18" charset="0"/>
            </a:endParaRPr>
          </a:p>
          <a:p>
            <a:pPr>
              <a:defRPr/>
            </a:pPr>
            <a:endParaRPr lang="es-CO" sz="2000" dirty="0">
              <a:latin typeface="Garamond" pitchFamily="18" charset="0"/>
            </a:endParaRPr>
          </a:p>
        </p:txBody>
      </p:sp>
      <p:sp>
        <p:nvSpPr>
          <p:cNvPr id="7" name="6 Rectángulo"/>
          <p:cNvSpPr/>
          <p:nvPr/>
        </p:nvSpPr>
        <p:spPr>
          <a:xfrm>
            <a:off x="2808343" y="3828444"/>
            <a:ext cx="3154966" cy="400110"/>
          </a:xfrm>
          <a:prstGeom prst="rect">
            <a:avLst/>
          </a:prstGeom>
        </p:spPr>
        <p:txBody>
          <a:bodyPr wrap="none">
            <a:spAutoFit/>
          </a:bodyPr>
          <a:lstStyle/>
          <a:p>
            <a:pPr algn="r">
              <a:defRPr/>
            </a:pPr>
            <a:r>
              <a:rPr lang="es-ES" sz="2000" b="1" dirty="0" smtClean="0">
                <a:latin typeface="Garamond" pitchFamily="18" charset="0"/>
              </a:rPr>
              <a:t>Referencia de un CD-ROM</a:t>
            </a:r>
            <a:endParaRPr lang="es-CO" sz="2000" b="1" dirty="0">
              <a:latin typeface="Garamond" pitchFamily="18" charset="0"/>
            </a:endParaRPr>
          </a:p>
        </p:txBody>
      </p:sp>
      <p:sp>
        <p:nvSpPr>
          <p:cNvPr id="8" name="7 Rectángulo"/>
          <p:cNvSpPr/>
          <p:nvPr/>
        </p:nvSpPr>
        <p:spPr>
          <a:xfrm>
            <a:off x="2056386" y="4437112"/>
            <a:ext cx="5179910" cy="1477328"/>
          </a:xfrm>
          <a:prstGeom prst="rect">
            <a:avLst/>
          </a:prstGeom>
        </p:spPr>
        <p:txBody>
          <a:bodyPr wrap="square">
            <a:spAutoFit/>
          </a:bodyPr>
          <a:lstStyle/>
          <a:p>
            <a:pPr marL="442913" indent="-442913">
              <a:lnSpc>
                <a:spcPct val="150000"/>
              </a:lnSpc>
              <a:defRPr/>
            </a:pPr>
            <a:r>
              <a:rPr lang="es-ES_tradnl" sz="2000" dirty="0">
                <a:latin typeface="Garamond" pitchFamily="18" charset="0"/>
              </a:rPr>
              <a:t>White, Elena. (1998).  El camino a Cristo. Libros del Espíritu de Profecía. </a:t>
            </a:r>
            <a:r>
              <a:rPr lang="pt-BR" sz="2000" dirty="0" err="1" smtClean="0">
                <a:latin typeface="Garamond" pitchFamily="18" charset="0"/>
              </a:rPr>
              <a:t>Montemorelos</a:t>
            </a:r>
            <a:r>
              <a:rPr lang="pt-BR" sz="2000" dirty="0">
                <a:latin typeface="Garamond" pitchFamily="18" charset="0"/>
              </a:rPr>
              <a:t>: [CD-ROM].  Biblioteca   </a:t>
            </a:r>
            <a:r>
              <a:rPr lang="es-ES" sz="2000" dirty="0">
                <a:latin typeface="Garamond" pitchFamily="18" charset="0"/>
              </a:rPr>
              <a:t>Electrónica</a:t>
            </a:r>
            <a:r>
              <a:rPr lang="pt-BR" sz="2000" dirty="0">
                <a:latin typeface="Garamond" pitchFamily="18" charset="0"/>
              </a:rPr>
              <a:t>.  </a:t>
            </a:r>
            <a:r>
              <a:rPr lang="es-ES_tradnl" sz="2000" dirty="0">
                <a:latin typeface="Garamond" pitchFamily="18" charset="0"/>
              </a:rPr>
              <a:t>APIA.</a:t>
            </a:r>
            <a:endParaRPr lang="es-CO" sz="2000" dirty="0">
              <a:latin typeface="Garamond" pitchFamily="18" charset="0"/>
            </a:endParaRPr>
          </a:p>
        </p:txBody>
      </p:sp>
    </p:spTree>
    <p:extLst>
      <p:ext uri="{BB962C8B-B14F-4D97-AF65-F5344CB8AC3E}">
        <p14:creationId xmlns:p14="http://schemas.microsoft.com/office/powerpoint/2010/main" val="211666990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6349" y="-39082"/>
            <a:ext cx="9324528" cy="6857999"/>
          </a:xfrm>
          <a:prstGeom prst="rect">
            <a:avLst/>
          </a:prstGeom>
          <a:ln>
            <a:noFill/>
          </a:ln>
          <a:effectLst>
            <a:outerShdw blurRad="292100" dist="139700" dir="2700000" algn="tl" rotWithShape="0">
              <a:srgbClr val="333333">
                <a:alpha val="65000"/>
              </a:srgbClr>
            </a:outerShdw>
          </a:effectLst>
        </p:spPr>
      </p:pic>
      <p:sp>
        <p:nvSpPr>
          <p:cNvPr id="3" name="2 Rectángulo"/>
          <p:cNvSpPr/>
          <p:nvPr/>
        </p:nvSpPr>
        <p:spPr>
          <a:xfrm>
            <a:off x="1230423" y="2967334"/>
            <a:ext cx="7415415" cy="845168"/>
          </a:xfrm>
          <a:prstGeom prst="rect">
            <a:avLst/>
          </a:prstGeom>
        </p:spPr>
        <p:txBody>
          <a:bodyPr wrap="square">
            <a:spAutoFit/>
          </a:bodyPr>
          <a:lstStyle/>
          <a:p>
            <a:pPr>
              <a:lnSpc>
                <a:spcPct val="150000"/>
              </a:lnSpc>
            </a:pPr>
            <a:r>
              <a:rPr lang="es-CO" sz="3600" dirty="0" smtClean="0">
                <a:solidFill>
                  <a:srgbClr val="FF0000"/>
                </a:solidFill>
                <a:latin typeface="Garamond" pitchFamily="18" charset="0"/>
                <a:cs typeface="Tahoma" pitchFamily="34" charset="0"/>
              </a:rPr>
              <a:t>       </a:t>
            </a:r>
            <a:endParaRPr lang="es-CO" sz="3600" dirty="0">
              <a:solidFill>
                <a:srgbClr val="FF0000"/>
              </a:solidFill>
              <a:latin typeface="Garamond" pitchFamily="18" charset="0"/>
              <a:cs typeface="Tahoma" pitchFamily="34" charset="0"/>
            </a:endParaRPr>
          </a:p>
        </p:txBody>
      </p:sp>
      <p:sp>
        <p:nvSpPr>
          <p:cNvPr id="2" name="1 Rectángulo"/>
          <p:cNvSpPr/>
          <p:nvPr/>
        </p:nvSpPr>
        <p:spPr>
          <a:xfrm>
            <a:off x="1230422" y="280446"/>
            <a:ext cx="7806074" cy="2062103"/>
          </a:xfrm>
          <a:prstGeom prst="rect">
            <a:avLst/>
          </a:prstGeom>
        </p:spPr>
        <p:txBody>
          <a:bodyPr wrap="square">
            <a:spAutoFit/>
          </a:bodyPr>
          <a:lstStyle/>
          <a:p>
            <a:pPr marL="514350" indent="-514350">
              <a:lnSpc>
                <a:spcPct val="160000"/>
              </a:lnSpc>
              <a:buSzPct val="115000"/>
              <a:buFont typeface="+mj-lt"/>
              <a:buAutoNum type="arabicPeriod"/>
              <a:defRPr/>
            </a:pPr>
            <a:endParaRPr lang="es-ES" sz="2000" dirty="0" smtClean="0">
              <a:latin typeface="Garamond" pitchFamily="18" charset="0"/>
            </a:endParaRPr>
          </a:p>
          <a:p>
            <a:pPr marL="514350" indent="-514350">
              <a:lnSpc>
                <a:spcPct val="160000"/>
              </a:lnSpc>
              <a:buSzPct val="115000"/>
              <a:buFont typeface="+mj-lt"/>
              <a:buAutoNum type="arabicPeriod"/>
              <a:defRPr/>
            </a:pPr>
            <a:endParaRPr lang="es-ES" sz="2000" dirty="0">
              <a:latin typeface="Garamond" pitchFamily="18" charset="0"/>
            </a:endParaRPr>
          </a:p>
          <a:p>
            <a:pPr algn="just">
              <a:lnSpc>
                <a:spcPct val="110000"/>
              </a:lnSpc>
              <a:spcBef>
                <a:spcPct val="50000"/>
              </a:spcBef>
            </a:pPr>
            <a:endParaRPr lang="es-ES" sz="2000" dirty="0">
              <a:latin typeface="Times New Roman" pitchFamily="18" charset="0"/>
              <a:cs typeface="Times New Roman" pitchFamily="18" charset="0"/>
            </a:endParaRPr>
          </a:p>
          <a:p>
            <a:pPr marL="514350" indent="-514350">
              <a:lnSpc>
                <a:spcPct val="160000"/>
              </a:lnSpc>
              <a:buSzPct val="115000"/>
              <a:buFont typeface="+mj-lt"/>
              <a:buAutoNum type="arabicPeriod"/>
              <a:defRPr/>
            </a:pPr>
            <a:endParaRPr lang="es-ES" sz="2000" dirty="0" smtClean="0">
              <a:latin typeface="Garamond" pitchFamily="18" charset="0"/>
            </a:endParaRPr>
          </a:p>
        </p:txBody>
      </p:sp>
      <p:sp>
        <p:nvSpPr>
          <p:cNvPr id="4" name="3 Rectángulo"/>
          <p:cNvSpPr/>
          <p:nvPr/>
        </p:nvSpPr>
        <p:spPr>
          <a:xfrm>
            <a:off x="3014501" y="1628800"/>
            <a:ext cx="2618858" cy="400110"/>
          </a:xfrm>
          <a:prstGeom prst="rect">
            <a:avLst/>
          </a:prstGeom>
        </p:spPr>
        <p:txBody>
          <a:bodyPr wrap="none">
            <a:spAutoFit/>
          </a:bodyPr>
          <a:lstStyle/>
          <a:p>
            <a:r>
              <a:rPr lang="es-ES" sz="2000" b="1" dirty="0">
                <a:latin typeface="Garamond" pitchFamily="18" charset="0"/>
              </a:rPr>
              <a:t>P</a:t>
            </a:r>
            <a:r>
              <a:rPr lang="es-ES" sz="2000" b="1" dirty="0" smtClean="0">
                <a:latin typeface="Garamond" pitchFamily="18" charset="0"/>
              </a:rPr>
              <a:t>resentación de tablas</a:t>
            </a:r>
            <a:endParaRPr lang="es-ES" sz="2000" b="1" dirty="0">
              <a:latin typeface="Garamond" pitchFamily="18" charset="0"/>
            </a:endParaRPr>
          </a:p>
        </p:txBody>
      </p:sp>
      <p:sp>
        <p:nvSpPr>
          <p:cNvPr id="6" name="5 Rectángulo"/>
          <p:cNvSpPr/>
          <p:nvPr/>
        </p:nvSpPr>
        <p:spPr>
          <a:xfrm>
            <a:off x="1331640" y="2582551"/>
            <a:ext cx="6840760" cy="3323987"/>
          </a:xfrm>
          <a:prstGeom prst="rect">
            <a:avLst/>
          </a:prstGeom>
        </p:spPr>
        <p:txBody>
          <a:bodyPr wrap="square">
            <a:spAutoFit/>
          </a:bodyPr>
          <a:lstStyle/>
          <a:p>
            <a:pPr indent="457200">
              <a:lnSpc>
                <a:spcPct val="150000"/>
              </a:lnSpc>
              <a:defRPr/>
            </a:pPr>
            <a:r>
              <a:rPr lang="es-ES_tradnl" sz="2000" dirty="0">
                <a:latin typeface="Garamond" pitchFamily="18" charset="0"/>
              </a:rPr>
              <a:t>Las tablas se numeran de manera consecutiva, en el orden en el que se mencionan por primera vez dentro del texto, y se identifican por la palabra Tabla y su número arábigo alineados a la izquierda, en la parte superior de la misma. De un doble espacio y comience el título de la tabla alineado a la izquierda anotando con mayúsculas las letras iniciales de las palabras importantes, y anote el título en cursivas. </a:t>
            </a:r>
            <a:endParaRPr lang="es-CO" sz="2000" dirty="0">
              <a:latin typeface="Garamond" pitchFamily="18" charset="0"/>
            </a:endParaRPr>
          </a:p>
        </p:txBody>
      </p:sp>
    </p:spTree>
    <p:extLst>
      <p:ext uri="{BB962C8B-B14F-4D97-AF65-F5344CB8AC3E}">
        <p14:creationId xmlns:p14="http://schemas.microsoft.com/office/powerpoint/2010/main" val="53217787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8032" y="1"/>
            <a:ext cx="9324528" cy="6857999"/>
          </a:xfrm>
          <a:prstGeom prst="rect">
            <a:avLst/>
          </a:prstGeom>
          <a:ln>
            <a:noFill/>
          </a:ln>
          <a:effectLst>
            <a:outerShdw blurRad="292100" dist="139700" dir="2700000" algn="tl" rotWithShape="0">
              <a:srgbClr val="333333">
                <a:alpha val="65000"/>
              </a:srgbClr>
            </a:outerShdw>
          </a:effectLst>
        </p:spPr>
      </p:pic>
      <p:sp>
        <p:nvSpPr>
          <p:cNvPr id="3" name="2 Rectángulo"/>
          <p:cNvSpPr/>
          <p:nvPr/>
        </p:nvSpPr>
        <p:spPr>
          <a:xfrm>
            <a:off x="1230423" y="2967334"/>
            <a:ext cx="7415415" cy="845168"/>
          </a:xfrm>
          <a:prstGeom prst="rect">
            <a:avLst/>
          </a:prstGeom>
        </p:spPr>
        <p:txBody>
          <a:bodyPr wrap="square">
            <a:spAutoFit/>
          </a:bodyPr>
          <a:lstStyle/>
          <a:p>
            <a:pPr>
              <a:lnSpc>
                <a:spcPct val="150000"/>
              </a:lnSpc>
            </a:pPr>
            <a:r>
              <a:rPr lang="es-CO" sz="3600" dirty="0" smtClean="0">
                <a:solidFill>
                  <a:srgbClr val="FF0000"/>
                </a:solidFill>
                <a:latin typeface="Garamond" pitchFamily="18" charset="0"/>
                <a:cs typeface="Tahoma" pitchFamily="34" charset="0"/>
              </a:rPr>
              <a:t>       </a:t>
            </a:r>
            <a:endParaRPr lang="es-CO" sz="3600" dirty="0">
              <a:solidFill>
                <a:srgbClr val="FF0000"/>
              </a:solidFill>
              <a:latin typeface="Garamond" pitchFamily="18" charset="0"/>
              <a:cs typeface="Tahoma" pitchFamily="34" charset="0"/>
            </a:endParaRPr>
          </a:p>
        </p:txBody>
      </p:sp>
      <p:sp>
        <p:nvSpPr>
          <p:cNvPr id="2" name="1 Rectángulo"/>
          <p:cNvSpPr/>
          <p:nvPr/>
        </p:nvSpPr>
        <p:spPr>
          <a:xfrm>
            <a:off x="1230422" y="280446"/>
            <a:ext cx="7806074" cy="2062103"/>
          </a:xfrm>
          <a:prstGeom prst="rect">
            <a:avLst/>
          </a:prstGeom>
        </p:spPr>
        <p:txBody>
          <a:bodyPr wrap="square">
            <a:spAutoFit/>
          </a:bodyPr>
          <a:lstStyle/>
          <a:p>
            <a:pPr marL="514350" indent="-514350">
              <a:lnSpc>
                <a:spcPct val="160000"/>
              </a:lnSpc>
              <a:buSzPct val="115000"/>
              <a:buFont typeface="+mj-lt"/>
              <a:buAutoNum type="arabicPeriod"/>
              <a:defRPr/>
            </a:pPr>
            <a:endParaRPr lang="es-ES" sz="2000" dirty="0" smtClean="0">
              <a:latin typeface="Garamond" pitchFamily="18" charset="0"/>
            </a:endParaRPr>
          </a:p>
          <a:p>
            <a:pPr marL="514350" indent="-514350">
              <a:lnSpc>
                <a:spcPct val="160000"/>
              </a:lnSpc>
              <a:buSzPct val="115000"/>
              <a:buFont typeface="+mj-lt"/>
              <a:buAutoNum type="arabicPeriod"/>
              <a:defRPr/>
            </a:pPr>
            <a:endParaRPr lang="es-ES" sz="2000" dirty="0">
              <a:latin typeface="Garamond" pitchFamily="18" charset="0"/>
            </a:endParaRPr>
          </a:p>
          <a:p>
            <a:pPr algn="just">
              <a:lnSpc>
                <a:spcPct val="110000"/>
              </a:lnSpc>
              <a:spcBef>
                <a:spcPct val="50000"/>
              </a:spcBef>
            </a:pPr>
            <a:endParaRPr lang="es-ES" sz="2000" dirty="0">
              <a:latin typeface="Times New Roman" pitchFamily="18" charset="0"/>
              <a:cs typeface="Times New Roman" pitchFamily="18" charset="0"/>
            </a:endParaRPr>
          </a:p>
          <a:p>
            <a:pPr marL="514350" indent="-514350">
              <a:lnSpc>
                <a:spcPct val="160000"/>
              </a:lnSpc>
              <a:buSzPct val="115000"/>
              <a:buFont typeface="+mj-lt"/>
              <a:buAutoNum type="arabicPeriod"/>
              <a:defRPr/>
            </a:pPr>
            <a:endParaRPr lang="es-ES" sz="2000" dirty="0" smtClean="0">
              <a:latin typeface="Garamond" pitchFamily="18" charset="0"/>
            </a:endParaRPr>
          </a:p>
        </p:txBody>
      </p:sp>
      <p:sp>
        <p:nvSpPr>
          <p:cNvPr id="4" name="3 Rectángulo"/>
          <p:cNvSpPr/>
          <p:nvPr/>
        </p:nvSpPr>
        <p:spPr>
          <a:xfrm>
            <a:off x="1115616" y="2132856"/>
            <a:ext cx="7200800" cy="3323987"/>
          </a:xfrm>
          <a:prstGeom prst="rect">
            <a:avLst/>
          </a:prstGeom>
        </p:spPr>
        <p:txBody>
          <a:bodyPr wrap="square">
            <a:spAutoFit/>
          </a:bodyPr>
          <a:lstStyle/>
          <a:p>
            <a:pPr indent="457200">
              <a:lnSpc>
                <a:spcPct val="150000"/>
              </a:lnSpc>
              <a:defRPr/>
            </a:pPr>
            <a:r>
              <a:rPr lang="es-ES_tradnl" sz="2000" dirty="0">
                <a:latin typeface="Garamond" pitchFamily="18" charset="0"/>
              </a:rPr>
              <a:t>El título de las tablas debe ser breve, claro y explicativo. Dé un espacio doble a todas las notas ubicadas al final de la tabla y alinéelas a la izquierda. </a:t>
            </a:r>
            <a:endParaRPr lang="es-ES_tradnl" sz="2000" dirty="0" smtClean="0">
              <a:latin typeface="Garamond" pitchFamily="18" charset="0"/>
            </a:endParaRPr>
          </a:p>
          <a:p>
            <a:pPr indent="457200">
              <a:lnSpc>
                <a:spcPct val="150000"/>
              </a:lnSpc>
              <a:defRPr/>
            </a:pPr>
            <a:endParaRPr lang="es-CO" sz="2000" dirty="0">
              <a:latin typeface="Garamond" pitchFamily="18" charset="0"/>
            </a:endParaRPr>
          </a:p>
          <a:p>
            <a:pPr indent="457200">
              <a:lnSpc>
                <a:spcPct val="150000"/>
              </a:lnSpc>
              <a:defRPr/>
            </a:pPr>
            <a:r>
              <a:rPr lang="es-ES_tradnl" sz="2000" dirty="0">
                <a:latin typeface="Garamond" pitchFamily="18" charset="0"/>
              </a:rPr>
              <a:t>Respecto a la citación de las tablas en el texto, refiérase a estas por sus números. Ejemplo: como se muestra en la tabla 8.  No se refiera a la tabla por su ubicación. Ejemplos:</a:t>
            </a:r>
            <a:endParaRPr lang="es-CO" sz="2000" dirty="0">
              <a:latin typeface="Garamond" pitchFamily="18" charset="0"/>
            </a:endParaRPr>
          </a:p>
        </p:txBody>
      </p:sp>
    </p:spTree>
    <p:extLst>
      <p:ext uri="{BB962C8B-B14F-4D97-AF65-F5344CB8AC3E}">
        <p14:creationId xmlns:p14="http://schemas.microsoft.com/office/powerpoint/2010/main" val="37024087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8647628" cy="6857999"/>
          </a:xfrm>
          <a:prstGeom prst="rect">
            <a:avLst/>
          </a:prstGeom>
          <a:ln>
            <a:noFill/>
          </a:ln>
          <a:effectLst>
            <a:outerShdw blurRad="292100" dist="139700" dir="2700000" algn="tl" rotWithShape="0">
              <a:srgbClr val="333333">
                <a:alpha val="65000"/>
              </a:srgbClr>
            </a:outerShdw>
          </a:effectLst>
        </p:spPr>
      </p:pic>
      <p:sp>
        <p:nvSpPr>
          <p:cNvPr id="2" name="1 Rectángulo"/>
          <p:cNvSpPr/>
          <p:nvPr/>
        </p:nvSpPr>
        <p:spPr>
          <a:xfrm>
            <a:off x="1691680" y="1503889"/>
            <a:ext cx="5904656" cy="830997"/>
          </a:xfrm>
          <a:prstGeom prst="rect">
            <a:avLst/>
          </a:prstGeom>
        </p:spPr>
        <p:txBody>
          <a:bodyPr wrap="square">
            <a:spAutoFit/>
          </a:bodyPr>
          <a:lstStyle/>
          <a:p>
            <a:pPr indent="-274320" algn="ctr" fontAlgn="auto">
              <a:spcBef>
                <a:spcPts val="0"/>
              </a:spcBef>
              <a:spcAft>
                <a:spcPts val="0"/>
              </a:spcAft>
              <a:defRPr/>
            </a:pPr>
            <a:r>
              <a:rPr lang="es-ES" sz="2400" b="1" dirty="0">
                <a:latin typeface="Garamond" pitchFamily="18" charset="0"/>
              </a:rPr>
              <a:t>Orientaciones generales sobre los títulos o subtítulos</a:t>
            </a:r>
            <a:endParaRPr lang="es-CO" sz="2400" b="1" dirty="0">
              <a:latin typeface="Garamond" pitchFamily="18" charset="0"/>
            </a:endParaRPr>
          </a:p>
        </p:txBody>
      </p:sp>
      <p:sp>
        <p:nvSpPr>
          <p:cNvPr id="4" name="3 Rectángulo"/>
          <p:cNvSpPr/>
          <p:nvPr/>
        </p:nvSpPr>
        <p:spPr>
          <a:xfrm>
            <a:off x="1475656" y="2379652"/>
            <a:ext cx="7171972" cy="3785652"/>
          </a:xfrm>
          <a:prstGeom prst="rect">
            <a:avLst/>
          </a:prstGeom>
        </p:spPr>
        <p:txBody>
          <a:bodyPr wrap="square">
            <a:spAutoFit/>
          </a:bodyPr>
          <a:lstStyle/>
          <a:p>
            <a:pPr marL="342900" indent="-342900" algn="just" fontAlgn="auto">
              <a:lnSpc>
                <a:spcPct val="200000"/>
              </a:lnSpc>
              <a:spcBef>
                <a:spcPts val="0"/>
              </a:spcBef>
              <a:spcAft>
                <a:spcPts val="0"/>
              </a:spcAft>
              <a:buFont typeface="Arial" pitchFamily="34" charset="0"/>
              <a:buChar char="•"/>
              <a:defRPr/>
            </a:pPr>
            <a:r>
              <a:rPr lang="es-ES_tradnl" sz="2000" dirty="0" smtClean="0">
                <a:latin typeface="Garamond" pitchFamily="18" charset="0"/>
              </a:rPr>
              <a:t>Ni </a:t>
            </a:r>
            <a:r>
              <a:rPr lang="es-ES_tradnl" sz="2000" dirty="0">
                <a:latin typeface="Garamond" pitchFamily="18" charset="0"/>
              </a:rPr>
              <a:t>los títulos ni los subtítulos van en </a:t>
            </a:r>
            <a:r>
              <a:rPr lang="es-ES_tradnl" sz="2000" dirty="0" smtClean="0">
                <a:latin typeface="Garamond" pitchFamily="18" charset="0"/>
              </a:rPr>
              <a:t>negrilla. </a:t>
            </a:r>
          </a:p>
          <a:p>
            <a:pPr marL="342900" indent="-342900" algn="just" fontAlgn="auto">
              <a:lnSpc>
                <a:spcPct val="200000"/>
              </a:lnSpc>
              <a:spcBef>
                <a:spcPts val="0"/>
              </a:spcBef>
              <a:spcAft>
                <a:spcPts val="0"/>
              </a:spcAft>
              <a:buFont typeface="Arial" pitchFamily="34" charset="0"/>
              <a:buChar char="•"/>
              <a:defRPr/>
            </a:pPr>
            <a:r>
              <a:rPr lang="es-ES_tradnl" sz="2000" dirty="0" smtClean="0">
                <a:latin typeface="Garamond" pitchFamily="18" charset="0"/>
              </a:rPr>
              <a:t>Un </a:t>
            </a:r>
            <a:r>
              <a:rPr lang="es-ES_tradnl" sz="2000" dirty="0">
                <a:latin typeface="Garamond" pitchFamily="18" charset="0"/>
              </a:rPr>
              <a:t>título o subtítulo no debe exceder de 48 espacios o </a:t>
            </a:r>
            <a:r>
              <a:rPr lang="es-ES_tradnl" sz="2000" dirty="0" smtClean="0">
                <a:latin typeface="Garamond" pitchFamily="18" charset="0"/>
              </a:rPr>
              <a:t>caracteres.</a:t>
            </a:r>
          </a:p>
          <a:p>
            <a:pPr marL="342900" indent="-342900" algn="just" fontAlgn="auto">
              <a:lnSpc>
                <a:spcPct val="200000"/>
              </a:lnSpc>
              <a:spcBef>
                <a:spcPts val="0"/>
              </a:spcBef>
              <a:spcAft>
                <a:spcPts val="0"/>
              </a:spcAft>
              <a:buFont typeface="Arial" pitchFamily="34" charset="0"/>
              <a:buChar char="•"/>
              <a:defRPr/>
            </a:pPr>
            <a:r>
              <a:rPr lang="es-ES_tradnl" sz="2000" dirty="0" smtClean="0">
                <a:latin typeface="Garamond" pitchFamily="18" charset="0"/>
              </a:rPr>
              <a:t>Todos </a:t>
            </a:r>
            <a:r>
              <a:rPr lang="es-ES_tradnl" sz="2000" dirty="0">
                <a:latin typeface="Garamond" pitchFamily="18" charset="0"/>
              </a:rPr>
              <a:t>los subtítulos van en minúscula excepto la letra inicial </a:t>
            </a:r>
            <a:r>
              <a:rPr lang="es-ES_tradnl" sz="2000" dirty="0" smtClean="0">
                <a:latin typeface="Garamond" pitchFamily="18" charset="0"/>
              </a:rPr>
              <a:t>del subtítulo </a:t>
            </a:r>
            <a:r>
              <a:rPr lang="es-ES_tradnl" sz="2000" dirty="0">
                <a:latin typeface="Garamond" pitchFamily="18" charset="0"/>
              </a:rPr>
              <a:t>o de un nombre </a:t>
            </a:r>
            <a:r>
              <a:rPr lang="es-ES_tradnl" sz="2000" dirty="0" smtClean="0">
                <a:latin typeface="Garamond" pitchFamily="18" charset="0"/>
              </a:rPr>
              <a:t>propio.</a:t>
            </a:r>
            <a:endParaRPr lang="es-CO" sz="2000" dirty="0">
              <a:latin typeface="Garamond" pitchFamily="18" charset="0"/>
            </a:endParaRPr>
          </a:p>
          <a:p>
            <a:pPr marL="342900" indent="-342900" algn="just" fontAlgn="auto">
              <a:lnSpc>
                <a:spcPct val="200000"/>
              </a:lnSpc>
              <a:spcBef>
                <a:spcPts val="0"/>
              </a:spcBef>
              <a:spcAft>
                <a:spcPts val="0"/>
              </a:spcAft>
              <a:buFont typeface="Arial" pitchFamily="34" charset="0"/>
              <a:buChar char="•"/>
              <a:defRPr/>
            </a:pPr>
            <a:r>
              <a:rPr lang="es-ES_tradnl" sz="2000" dirty="0" smtClean="0">
                <a:latin typeface="Garamond" pitchFamily="18" charset="0"/>
              </a:rPr>
              <a:t>Antes </a:t>
            </a:r>
            <a:r>
              <a:rPr lang="es-ES_tradnl" sz="2000" dirty="0">
                <a:latin typeface="Garamond" pitchFamily="18" charset="0"/>
              </a:rPr>
              <a:t>de un subtítulo van dos espacios </a:t>
            </a:r>
            <a:r>
              <a:rPr lang="es-ES_tradnl" sz="2000" dirty="0" smtClean="0">
                <a:latin typeface="Garamond" pitchFamily="18" charset="0"/>
              </a:rPr>
              <a:t>dobles.</a:t>
            </a:r>
            <a:endParaRPr lang="es-CO" sz="2000" dirty="0">
              <a:latin typeface="Garamond" pitchFamily="18" charset="0"/>
            </a:endParaRPr>
          </a:p>
          <a:p>
            <a:pPr marL="342900" indent="-342900" algn="just" fontAlgn="auto">
              <a:lnSpc>
                <a:spcPct val="200000"/>
              </a:lnSpc>
              <a:spcBef>
                <a:spcPts val="0"/>
              </a:spcBef>
              <a:spcAft>
                <a:spcPts val="0"/>
              </a:spcAft>
              <a:buFont typeface="Arial" pitchFamily="34" charset="0"/>
              <a:buChar char="•"/>
              <a:defRPr/>
            </a:pPr>
            <a:r>
              <a:rPr lang="es-ES_tradnl" sz="2000" dirty="0" smtClean="0">
                <a:latin typeface="Garamond" pitchFamily="18" charset="0"/>
              </a:rPr>
              <a:t>Después </a:t>
            </a:r>
            <a:r>
              <a:rPr lang="es-ES_tradnl" sz="2000" dirty="0">
                <a:latin typeface="Garamond" pitchFamily="18" charset="0"/>
              </a:rPr>
              <a:t>de un subtítulo sigue un doble espacio normal.</a:t>
            </a:r>
            <a:endParaRPr lang="es-CO" sz="2000" dirty="0">
              <a:latin typeface="Garamond" pitchFamily="18" charset="0"/>
            </a:endParaRPr>
          </a:p>
        </p:txBody>
      </p:sp>
    </p:spTree>
    <p:extLst>
      <p:ext uri="{BB962C8B-B14F-4D97-AF65-F5344CB8AC3E}">
        <p14:creationId xmlns:p14="http://schemas.microsoft.com/office/powerpoint/2010/main" val="167645887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8032" y="1"/>
            <a:ext cx="9324528" cy="6857999"/>
          </a:xfrm>
          <a:prstGeom prst="rect">
            <a:avLst/>
          </a:prstGeom>
          <a:ln>
            <a:noFill/>
          </a:ln>
          <a:effectLst>
            <a:outerShdw blurRad="292100" dist="139700" dir="2700000" algn="tl" rotWithShape="0">
              <a:srgbClr val="333333">
                <a:alpha val="65000"/>
              </a:srgbClr>
            </a:outerShdw>
          </a:effectLst>
        </p:spPr>
      </p:pic>
      <p:sp>
        <p:nvSpPr>
          <p:cNvPr id="3" name="2 Rectángulo"/>
          <p:cNvSpPr/>
          <p:nvPr/>
        </p:nvSpPr>
        <p:spPr>
          <a:xfrm>
            <a:off x="1230423" y="2967334"/>
            <a:ext cx="7415415" cy="845168"/>
          </a:xfrm>
          <a:prstGeom prst="rect">
            <a:avLst/>
          </a:prstGeom>
        </p:spPr>
        <p:txBody>
          <a:bodyPr wrap="square">
            <a:spAutoFit/>
          </a:bodyPr>
          <a:lstStyle/>
          <a:p>
            <a:pPr>
              <a:lnSpc>
                <a:spcPct val="150000"/>
              </a:lnSpc>
            </a:pPr>
            <a:r>
              <a:rPr lang="es-CO" sz="3600" dirty="0" smtClean="0">
                <a:solidFill>
                  <a:srgbClr val="FF0000"/>
                </a:solidFill>
                <a:latin typeface="Garamond" pitchFamily="18" charset="0"/>
                <a:cs typeface="Tahoma" pitchFamily="34" charset="0"/>
              </a:rPr>
              <a:t>       </a:t>
            </a:r>
            <a:endParaRPr lang="es-CO" sz="3600" dirty="0">
              <a:solidFill>
                <a:srgbClr val="FF0000"/>
              </a:solidFill>
              <a:latin typeface="Garamond" pitchFamily="18" charset="0"/>
              <a:cs typeface="Tahoma" pitchFamily="34" charset="0"/>
            </a:endParaRPr>
          </a:p>
        </p:txBody>
      </p:sp>
      <p:sp>
        <p:nvSpPr>
          <p:cNvPr id="2" name="1 Rectángulo"/>
          <p:cNvSpPr/>
          <p:nvPr/>
        </p:nvSpPr>
        <p:spPr>
          <a:xfrm>
            <a:off x="1230422" y="280446"/>
            <a:ext cx="7806074" cy="2062103"/>
          </a:xfrm>
          <a:prstGeom prst="rect">
            <a:avLst/>
          </a:prstGeom>
        </p:spPr>
        <p:txBody>
          <a:bodyPr wrap="square">
            <a:spAutoFit/>
          </a:bodyPr>
          <a:lstStyle/>
          <a:p>
            <a:pPr marL="514350" indent="-514350">
              <a:lnSpc>
                <a:spcPct val="160000"/>
              </a:lnSpc>
              <a:buSzPct val="115000"/>
              <a:buFont typeface="+mj-lt"/>
              <a:buAutoNum type="arabicPeriod"/>
              <a:defRPr/>
            </a:pPr>
            <a:endParaRPr lang="es-ES" sz="2000" dirty="0" smtClean="0">
              <a:latin typeface="Garamond" pitchFamily="18" charset="0"/>
            </a:endParaRPr>
          </a:p>
          <a:p>
            <a:pPr marL="514350" indent="-514350">
              <a:lnSpc>
                <a:spcPct val="160000"/>
              </a:lnSpc>
              <a:buSzPct val="115000"/>
              <a:buFont typeface="+mj-lt"/>
              <a:buAutoNum type="arabicPeriod"/>
              <a:defRPr/>
            </a:pPr>
            <a:endParaRPr lang="es-ES" sz="2000" dirty="0">
              <a:latin typeface="Garamond" pitchFamily="18" charset="0"/>
            </a:endParaRPr>
          </a:p>
          <a:p>
            <a:pPr algn="just">
              <a:lnSpc>
                <a:spcPct val="110000"/>
              </a:lnSpc>
              <a:spcBef>
                <a:spcPct val="50000"/>
              </a:spcBef>
            </a:pPr>
            <a:endParaRPr lang="es-ES" sz="2000" dirty="0">
              <a:latin typeface="Times New Roman" pitchFamily="18" charset="0"/>
              <a:cs typeface="Times New Roman" pitchFamily="18" charset="0"/>
            </a:endParaRPr>
          </a:p>
          <a:p>
            <a:pPr marL="514350" indent="-514350">
              <a:lnSpc>
                <a:spcPct val="160000"/>
              </a:lnSpc>
              <a:buSzPct val="115000"/>
              <a:buFont typeface="+mj-lt"/>
              <a:buAutoNum type="arabicPeriod"/>
              <a:defRPr/>
            </a:pPr>
            <a:endParaRPr lang="es-ES" sz="2000" dirty="0" smtClean="0">
              <a:latin typeface="Garamond" pitchFamily="18" charset="0"/>
            </a:endParaRPr>
          </a:p>
        </p:txBody>
      </p:sp>
      <p:sp>
        <p:nvSpPr>
          <p:cNvPr id="4" name="3 Rectángulo"/>
          <p:cNvSpPr/>
          <p:nvPr/>
        </p:nvSpPr>
        <p:spPr>
          <a:xfrm>
            <a:off x="1449086" y="2078846"/>
            <a:ext cx="6978087" cy="2862322"/>
          </a:xfrm>
          <a:prstGeom prst="rect">
            <a:avLst/>
          </a:prstGeom>
        </p:spPr>
        <p:txBody>
          <a:bodyPr wrap="square">
            <a:spAutoFit/>
          </a:bodyPr>
          <a:lstStyle/>
          <a:p>
            <a:pPr indent="457200">
              <a:lnSpc>
                <a:spcPct val="150000"/>
              </a:lnSpc>
              <a:defRPr/>
            </a:pPr>
            <a:r>
              <a:rPr lang="es-ES_tradnl" sz="2000" dirty="0">
                <a:latin typeface="Garamond" pitchFamily="18" charset="0"/>
              </a:rPr>
              <a:t>“ </a:t>
            </a:r>
            <a:r>
              <a:rPr lang="es-ES_tradnl" sz="2000" dirty="0" smtClean="0">
                <a:latin typeface="Garamond" pitchFamily="18" charset="0"/>
              </a:rPr>
              <a:t>Según </a:t>
            </a:r>
            <a:r>
              <a:rPr lang="es-ES_tradnl" sz="2000" dirty="0">
                <a:latin typeface="Garamond" pitchFamily="18" charset="0"/>
              </a:rPr>
              <a:t>los datos de la tabla que se muestra arriba o abajo”. Tampoco:  “como lo muestran los resultados de la tabla en la página 32”. </a:t>
            </a:r>
          </a:p>
          <a:p>
            <a:pPr indent="457200">
              <a:lnSpc>
                <a:spcPct val="150000"/>
              </a:lnSpc>
              <a:defRPr/>
            </a:pPr>
            <a:r>
              <a:rPr lang="es-ES" sz="2000" dirty="0">
                <a:latin typeface="Garamond" pitchFamily="18" charset="0"/>
              </a:rPr>
              <a:t>Las tablas deben ajustarse al tamaño de la hoja, no se deben partir a menos que se necesite más de una página, y cuando digite la tabla no las escriba a espacio sencillo ni reduzca el tamaño del tipo.</a:t>
            </a:r>
            <a:endParaRPr lang="es-CO" sz="2000" dirty="0">
              <a:latin typeface="Garamond" pitchFamily="18" charset="0"/>
            </a:endParaRPr>
          </a:p>
        </p:txBody>
      </p:sp>
    </p:spTree>
    <p:extLst>
      <p:ext uri="{BB962C8B-B14F-4D97-AF65-F5344CB8AC3E}">
        <p14:creationId xmlns:p14="http://schemas.microsoft.com/office/powerpoint/2010/main" val="417590231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8032" y="1"/>
            <a:ext cx="9324528" cy="6857999"/>
          </a:xfrm>
          <a:prstGeom prst="rect">
            <a:avLst/>
          </a:prstGeom>
          <a:ln>
            <a:noFill/>
          </a:ln>
          <a:effectLst>
            <a:outerShdw blurRad="292100" dist="139700" dir="2700000" algn="tl" rotWithShape="0">
              <a:srgbClr val="333333">
                <a:alpha val="65000"/>
              </a:srgbClr>
            </a:outerShdw>
          </a:effectLst>
        </p:spPr>
      </p:pic>
      <p:sp>
        <p:nvSpPr>
          <p:cNvPr id="3" name="2 Rectángulo"/>
          <p:cNvSpPr/>
          <p:nvPr/>
        </p:nvSpPr>
        <p:spPr>
          <a:xfrm>
            <a:off x="1230423" y="2967334"/>
            <a:ext cx="7415415" cy="845168"/>
          </a:xfrm>
          <a:prstGeom prst="rect">
            <a:avLst/>
          </a:prstGeom>
        </p:spPr>
        <p:txBody>
          <a:bodyPr wrap="square">
            <a:spAutoFit/>
          </a:bodyPr>
          <a:lstStyle/>
          <a:p>
            <a:pPr>
              <a:lnSpc>
                <a:spcPct val="150000"/>
              </a:lnSpc>
            </a:pPr>
            <a:r>
              <a:rPr lang="es-CO" sz="3600" dirty="0" smtClean="0">
                <a:solidFill>
                  <a:srgbClr val="FF0000"/>
                </a:solidFill>
                <a:latin typeface="Garamond" pitchFamily="18" charset="0"/>
                <a:cs typeface="Tahoma" pitchFamily="34" charset="0"/>
              </a:rPr>
              <a:t>       </a:t>
            </a:r>
            <a:endParaRPr lang="es-CO" sz="3600" dirty="0">
              <a:solidFill>
                <a:srgbClr val="FF0000"/>
              </a:solidFill>
              <a:latin typeface="Garamond" pitchFamily="18" charset="0"/>
              <a:cs typeface="Tahoma" pitchFamily="34" charset="0"/>
            </a:endParaRPr>
          </a:p>
        </p:txBody>
      </p:sp>
      <p:sp>
        <p:nvSpPr>
          <p:cNvPr id="2" name="1 Rectángulo"/>
          <p:cNvSpPr/>
          <p:nvPr/>
        </p:nvSpPr>
        <p:spPr>
          <a:xfrm>
            <a:off x="1230422" y="280446"/>
            <a:ext cx="7806074" cy="2062103"/>
          </a:xfrm>
          <a:prstGeom prst="rect">
            <a:avLst/>
          </a:prstGeom>
        </p:spPr>
        <p:txBody>
          <a:bodyPr wrap="square">
            <a:spAutoFit/>
          </a:bodyPr>
          <a:lstStyle/>
          <a:p>
            <a:pPr marL="514350" indent="-514350">
              <a:lnSpc>
                <a:spcPct val="160000"/>
              </a:lnSpc>
              <a:buSzPct val="115000"/>
              <a:buFont typeface="+mj-lt"/>
              <a:buAutoNum type="arabicPeriod"/>
              <a:defRPr/>
            </a:pPr>
            <a:endParaRPr lang="es-ES" sz="2000" dirty="0" smtClean="0">
              <a:latin typeface="Garamond" pitchFamily="18" charset="0"/>
            </a:endParaRPr>
          </a:p>
          <a:p>
            <a:pPr marL="514350" indent="-514350">
              <a:lnSpc>
                <a:spcPct val="160000"/>
              </a:lnSpc>
              <a:buSzPct val="115000"/>
              <a:buFont typeface="+mj-lt"/>
              <a:buAutoNum type="arabicPeriod"/>
              <a:defRPr/>
            </a:pPr>
            <a:endParaRPr lang="es-ES" sz="2000" dirty="0">
              <a:latin typeface="Garamond" pitchFamily="18" charset="0"/>
            </a:endParaRPr>
          </a:p>
          <a:p>
            <a:pPr algn="just">
              <a:lnSpc>
                <a:spcPct val="110000"/>
              </a:lnSpc>
              <a:spcBef>
                <a:spcPct val="50000"/>
              </a:spcBef>
            </a:pPr>
            <a:endParaRPr lang="es-ES" sz="2000" dirty="0">
              <a:latin typeface="Times New Roman" pitchFamily="18" charset="0"/>
              <a:cs typeface="Times New Roman" pitchFamily="18" charset="0"/>
            </a:endParaRPr>
          </a:p>
          <a:p>
            <a:pPr marL="514350" indent="-514350">
              <a:lnSpc>
                <a:spcPct val="160000"/>
              </a:lnSpc>
              <a:buSzPct val="115000"/>
              <a:buFont typeface="+mj-lt"/>
              <a:buAutoNum type="arabicPeriod"/>
              <a:defRPr/>
            </a:pPr>
            <a:endParaRPr lang="es-ES" sz="2000" dirty="0" smtClean="0">
              <a:latin typeface="Garamond" pitchFamily="18" charset="0"/>
            </a:endParaRPr>
          </a:p>
        </p:txBody>
      </p:sp>
      <p:sp>
        <p:nvSpPr>
          <p:cNvPr id="4" name="3 Rectángulo"/>
          <p:cNvSpPr/>
          <p:nvPr/>
        </p:nvSpPr>
        <p:spPr>
          <a:xfrm>
            <a:off x="1359024" y="2036455"/>
            <a:ext cx="6525344" cy="2400657"/>
          </a:xfrm>
          <a:prstGeom prst="rect">
            <a:avLst/>
          </a:prstGeom>
        </p:spPr>
        <p:txBody>
          <a:bodyPr wrap="square">
            <a:spAutoFit/>
          </a:bodyPr>
          <a:lstStyle/>
          <a:p>
            <a:pPr indent="457200" algn="ctr">
              <a:lnSpc>
                <a:spcPct val="150000"/>
              </a:lnSpc>
              <a:defRPr/>
            </a:pPr>
            <a:r>
              <a:rPr lang="es-ES" sz="2000" b="1" dirty="0" smtClean="0">
                <a:latin typeface="Garamond" pitchFamily="18" charset="0"/>
              </a:rPr>
              <a:t>Tablas de otras fuentes</a:t>
            </a:r>
          </a:p>
          <a:p>
            <a:pPr indent="457200" algn="just">
              <a:lnSpc>
                <a:spcPct val="150000"/>
              </a:lnSpc>
              <a:defRPr/>
            </a:pPr>
            <a:endParaRPr lang="es-ES" sz="2000" b="1" dirty="0" smtClean="0">
              <a:latin typeface="Garamond" pitchFamily="18" charset="0"/>
            </a:endParaRPr>
          </a:p>
          <a:p>
            <a:pPr indent="457200" algn="just">
              <a:lnSpc>
                <a:spcPct val="150000"/>
              </a:lnSpc>
              <a:defRPr/>
            </a:pPr>
            <a:r>
              <a:rPr lang="es-ES" sz="2000" dirty="0" smtClean="0">
                <a:latin typeface="Garamond" pitchFamily="18" charset="0"/>
              </a:rPr>
              <a:t>Cualquier </a:t>
            </a:r>
            <a:r>
              <a:rPr lang="es-ES" sz="2000" dirty="0">
                <a:latin typeface="Garamond" pitchFamily="18" charset="0"/>
              </a:rPr>
              <a:t>tabla o figura reproducida debe acompañarse de una nota al final de la tabla reimpresa, donde se </a:t>
            </a:r>
            <a:r>
              <a:rPr lang="es-ES" sz="2000" dirty="0" smtClean="0">
                <a:latin typeface="Garamond" pitchFamily="18" charset="0"/>
              </a:rPr>
              <a:t>de </a:t>
            </a:r>
            <a:r>
              <a:rPr lang="es-ES" sz="2000" dirty="0">
                <a:latin typeface="Garamond" pitchFamily="18" charset="0"/>
              </a:rPr>
              <a:t>crédito al autor original y al poseedor de la propiedad literaria. </a:t>
            </a:r>
            <a:endParaRPr lang="es-CO" sz="2000" dirty="0">
              <a:latin typeface="Garamond" pitchFamily="18" charset="0"/>
            </a:endParaRPr>
          </a:p>
        </p:txBody>
      </p:sp>
    </p:spTree>
    <p:extLst>
      <p:ext uri="{BB962C8B-B14F-4D97-AF65-F5344CB8AC3E}">
        <p14:creationId xmlns:p14="http://schemas.microsoft.com/office/powerpoint/2010/main" val="350428066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7890" y="18865"/>
            <a:ext cx="9324528" cy="6857999"/>
          </a:xfrm>
          <a:prstGeom prst="rect">
            <a:avLst/>
          </a:prstGeom>
          <a:ln>
            <a:noFill/>
          </a:ln>
          <a:effectLst>
            <a:outerShdw blurRad="292100" dist="139700" dir="2700000" algn="tl" rotWithShape="0">
              <a:srgbClr val="333333">
                <a:alpha val="65000"/>
              </a:srgbClr>
            </a:outerShdw>
          </a:effectLst>
        </p:spPr>
      </p:pic>
      <p:sp>
        <p:nvSpPr>
          <p:cNvPr id="3" name="2 Rectángulo"/>
          <p:cNvSpPr/>
          <p:nvPr/>
        </p:nvSpPr>
        <p:spPr>
          <a:xfrm>
            <a:off x="1230423" y="2967334"/>
            <a:ext cx="7415415" cy="845168"/>
          </a:xfrm>
          <a:prstGeom prst="rect">
            <a:avLst/>
          </a:prstGeom>
        </p:spPr>
        <p:txBody>
          <a:bodyPr wrap="square">
            <a:spAutoFit/>
          </a:bodyPr>
          <a:lstStyle/>
          <a:p>
            <a:pPr>
              <a:lnSpc>
                <a:spcPct val="150000"/>
              </a:lnSpc>
            </a:pPr>
            <a:r>
              <a:rPr lang="es-CO" sz="3600" dirty="0" smtClean="0">
                <a:solidFill>
                  <a:srgbClr val="FF0000"/>
                </a:solidFill>
                <a:latin typeface="Garamond" pitchFamily="18" charset="0"/>
                <a:cs typeface="Tahoma" pitchFamily="34" charset="0"/>
              </a:rPr>
              <a:t>       </a:t>
            </a:r>
            <a:endParaRPr lang="es-CO" sz="3600" dirty="0">
              <a:solidFill>
                <a:srgbClr val="FF0000"/>
              </a:solidFill>
              <a:latin typeface="Garamond" pitchFamily="18" charset="0"/>
              <a:cs typeface="Tahoma" pitchFamily="34" charset="0"/>
            </a:endParaRPr>
          </a:p>
        </p:txBody>
      </p:sp>
      <p:sp>
        <p:nvSpPr>
          <p:cNvPr id="2" name="1 Rectángulo"/>
          <p:cNvSpPr/>
          <p:nvPr/>
        </p:nvSpPr>
        <p:spPr>
          <a:xfrm>
            <a:off x="1230422" y="280446"/>
            <a:ext cx="7806074" cy="2062103"/>
          </a:xfrm>
          <a:prstGeom prst="rect">
            <a:avLst/>
          </a:prstGeom>
        </p:spPr>
        <p:txBody>
          <a:bodyPr wrap="square">
            <a:spAutoFit/>
          </a:bodyPr>
          <a:lstStyle/>
          <a:p>
            <a:pPr marL="514350" indent="-514350">
              <a:lnSpc>
                <a:spcPct val="160000"/>
              </a:lnSpc>
              <a:buSzPct val="115000"/>
              <a:buFont typeface="+mj-lt"/>
              <a:buAutoNum type="arabicPeriod"/>
              <a:defRPr/>
            </a:pPr>
            <a:endParaRPr lang="es-ES" sz="2000" dirty="0" smtClean="0">
              <a:latin typeface="Garamond" pitchFamily="18" charset="0"/>
            </a:endParaRPr>
          </a:p>
          <a:p>
            <a:pPr marL="514350" indent="-514350">
              <a:lnSpc>
                <a:spcPct val="160000"/>
              </a:lnSpc>
              <a:buSzPct val="115000"/>
              <a:buFont typeface="+mj-lt"/>
              <a:buAutoNum type="arabicPeriod"/>
              <a:defRPr/>
            </a:pPr>
            <a:endParaRPr lang="es-ES" sz="2000" dirty="0">
              <a:latin typeface="Garamond" pitchFamily="18" charset="0"/>
            </a:endParaRPr>
          </a:p>
          <a:p>
            <a:pPr algn="just">
              <a:lnSpc>
                <a:spcPct val="110000"/>
              </a:lnSpc>
              <a:spcBef>
                <a:spcPct val="50000"/>
              </a:spcBef>
            </a:pPr>
            <a:endParaRPr lang="es-ES" sz="2000" dirty="0">
              <a:latin typeface="Times New Roman" pitchFamily="18" charset="0"/>
              <a:cs typeface="Times New Roman" pitchFamily="18" charset="0"/>
            </a:endParaRPr>
          </a:p>
          <a:p>
            <a:pPr marL="514350" indent="-514350">
              <a:lnSpc>
                <a:spcPct val="160000"/>
              </a:lnSpc>
              <a:buSzPct val="115000"/>
              <a:buFont typeface="+mj-lt"/>
              <a:buAutoNum type="arabicPeriod"/>
              <a:defRPr/>
            </a:pPr>
            <a:endParaRPr lang="es-ES" sz="2000" dirty="0" smtClean="0">
              <a:latin typeface="Garamond" pitchFamily="18" charset="0"/>
            </a:endParaRPr>
          </a:p>
        </p:txBody>
      </p:sp>
      <p:sp>
        <p:nvSpPr>
          <p:cNvPr id="4" name="3 Rectángulo"/>
          <p:cNvSpPr/>
          <p:nvPr/>
        </p:nvSpPr>
        <p:spPr>
          <a:xfrm>
            <a:off x="3131840" y="1606082"/>
            <a:ext cx="2156360" cy="400110"/>
          </a:xfrm>
          <a:prstGeom prst="rect">
            <a:avLst/>
          </a:prstGeom>
        </p:spPr>
        <p:txBody>
          <a:bodyPr wrap="none">
            <a:spAutoFit/>
          </a:bodyPr>
          <a:lstStyle/>
          <a:p>
            <a:pPr algn="ctr"/>
            <a:r>
              <a:rPr lang="es-ES" sz="2000" b="1" dirty="0">
                <a:latin typeface="Garamond" pitchFamily="18" charset="0"/>
              </a:rPr>
              <a:t>E</a:t>
            </a:r>
            <a:r>
              <a:rPr lang="es-ES" sz="2000" b="1" dirty="0" smtClean="0">
                <a:latin typeface="Garamond" pitchFamily="18" charset="0"/>
              </a:rPr>
              <a:t>stilo de escritura</a:t>
            </a:r>
            <a:endParaRPr lang="es-ES" sz="2000" b="1" dirty="0">
              <a:latin typeface="Garamond" pitchFamily="18" charset="0"/>
            </a:endParaRPr>
          </a:p>
        </p:txBody>
      </p:sp>
      <p:sp>
        <p:nvSpPr>
          <p:cNvPr id="6" name="5 Rectángulo"/>
          <p:cNvSpPr/>
          <p:nvPr/>
        </p:nvSpPr>
        <p:spPr>
          <a:xfrm>
            <a:off x="1277888" y="2564904"/>
            <a:ext cx="6966520" cy="2862322"/>
          </a:xfrm>
          <a:prstGeom prst="rect">
            <a:avLst/>
          </a:prstGeom>
        </p:spPr>
        <p:txBody>
          <a:bodyPr wrap="square">
            <a:spAutoFit/>
          </a:bodyPr>
          <a:lstStyle/>
          <a:p>
            <a:pPr indent="457200" algn="just">
              <a:lnSpc>
                <a:spcPct val="150000"/>
              </a:lnSpc>
              <a:defRPr/>
            </a:pPr>
            <a:r>
              <a:rPr lang="es-ES" sz="2000" dirty="0">
                <a:latin typeface="Garamond" pitchFamily="18" charset="0"/>
              </a:rPr>
              <a:t>Escriba el documento utilizando un lenguaje impersonal; por lo tanto no use palabras tales como “yo”, “nuestro”, “nosotros”. Ejemplo: Los investigadores harán una descripción de la Iglesia Adventista. Evite estilos que no son académicos. Ejemplo: “La salvación de las almas”. Escriba mejor: “La salvación de las personas”. </a:t>
            </a:r>
            <a:endParaRPr lang="es-CO" sz="2000" dirty="0">
              <a:latin typeface="Garamond" pitchFamily="18" charset="0"/>
            </a:endParaRPr>
          </a:p>
        </p:txBody>
      </p:sp>
    </p:spTree>
    <p:extLst>
      <p:ext uri="{BB962C8B-B14F-4D97-AF65-F5344CB8AC3E}">
        <p14:creationId xmlns:p14="http://schemas.microsoft.com/office/powerpoint/2010/main" val="30510845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9"/>
          <p:cNvSpPr txBox="1">
            <a:spLocks noChangeArrowheads="1"/>
          </p:cNvSpPr>
          <p:nvPr/>
        </p:nvSpPr>
        <p:spPr bwMode="auto">
          <a:xfrm>
            <a:off x="3137163" y="-225874"/>
            <a:ext cx="2358915" cy="7069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tIns="152352" bIns="38088">
            <a:spAutoFit/>
          </a:bodyPr>
          <a:lstStyle>
            <a:lvl1pPr marL="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lnSpc>
                <a:spcPct val="110000"/>
              </a:lnSpc>
              <a:buFont typeface="Wingdings" pitchFamily="2" charset="2"/>
              <a:buNone/>
              <a:defRPr/>
            </a:pPr>
            <a:r>
              <a:rPr lang="es-ES" sz="3200" b="1" dirty="0" smtClean="0">
                <a:solidFill>
                  <a:schemeClr val="accent6">
                    <a:lumMod val="40000"/>
                    <a:lumOff val="60000"/>
                  </a:schemeClr>
                </a:solidFill>
                <a:latin typeface="Calibri" pitchFamily="34" charset="0"/>
              </a:rPr>
              <a:t>Portadilla</a:t>
            </a:r>
            <a:r>
              <a:rPr lang="es-ES" sz="2400" b="1" dirty="0" smtClean="0">
                <a:solidFill>
                  <a:schemeClr val="accent6">
                    <a:lumMod val="40000"/>
                    <a:lumOff val="60000"/>
                  </a:schemeClr>
                </a:solidFill>
                <a:latin typeface="Calibri" pitchFamily="34" charset="0"/>
              </a:rPr>
              <a:t> </a:t>
            </a:r>
          </a:p>
        </p:txBody>
      </p:sp>
      <p:grpSp>
        <p:nvGrpSpPr>
          <p:cNvPr id="12291" name="Group 46"/>
          <p:cNvGrpSpPr>
            <a:grpSpLocks/>
          </p:cNvGrpSpPr>
          <p:nvPr/>
        </p:nvGrpSpPr>
        <p:grpSpPr bwMode="auto">
          <a:xfrm>
            <a:off x="1641665" y="337650"/>
            <a:ext cx="5911479" cy="6384925"/>
            <a:chOff x="599" y="346"/>
            <a:chExt cx="3237" cy="3901"/>
          </a:xfrm>
        </p:grpSpPr>
        <p:sp>
          <p:nvSpPr>
            <p:cNvPr id="12294" name="Text Box 29"/>
            <p:cNvSpPr txBox="1">
              <a:spLocks noChangeArrowheads="1"/>
            </p:cNvSpPr>
            <p:nvPr/>
          </p:nvSpPr>
          <p:spPr bwMode="auto">
            <a:xfrm>
              <a:off x="599" y="2066"/>
              <a:ext cx="674" cy="4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152352" bIns="38088">
              <a:spAutoFit/>
            </a:bodyPr>
            <a:lstStyle>
              <a:lvl1pPr marL="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lnSpc>
                  <a:spcPct val="110000"/>
                </a:lnSpc>
                <a:spcBef>
                  <a:spcPct val="50000"/>
                </a:spcBef>
                <a:buFont typeface="Wingdings" pitchFamily="2" charset="2"/>
                <a:buNone/>
              </a:pPr>
              <a:r>
                <a:rPr lang="pt-BR" sz="1600" b="1" dirty="0">
                  <a:latin typeface="Tahoma" pitchFamily="34" charset="0"/>
                  <a:cs typeface="Tahoma" pitchFamily="34" charset="0"/>
                </a:rPr>
                <a:t>2,54 cm</a:t>
              </a:r>
              <a:endParaRPr lang="es-ES" sz="1600" b="1" dirty="0">
                <a:latin typeface="Tahoma" pitchFamily="34" charset="0"/>
                <a:cs typeface="Tahoma" pitchFamily="34" charset="0"/>
              </a:endParaRPr>
            </a:p>
          </p:txBody>
        </p:sp>
        <p:sp>
          <p:nvSpPr>
            <p:cNvPr id="12295" name="Text Box 24"/>
            <p:cNvSpPr txBox="1">
              <a:spLocks noChangeArrowheads="1"/>
            </p:cNvSpPr>
            <p:nvPr/>
          </p:nvSpPr>
          <p:spPr bwMode="auto">
            <a:xfrm>
              <a:off x="1882" y="346"/>
              <a:ext cx="1432" cy="2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152352" bIns="38088">
              <a:spAutoFit/>
            </a:bodyPr>
            <a:lstStyle>
              <a:lvl1pPr marL="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lnSpc>
                  <a:spcPct val="110000"/>
                </a:lnSpc>
                <a:spcBef>
                  <a:spcPct val="50000"/>
                </a:spcBef>
                <a:buFont typeface="Wingdings" pitchFamily="2" charset="2"/>
                <a:buNone/>
              </a:pPr>
              <a:r>
                <a:rPr lang="pt-BR" sz="1600" b="1">
                  <a:latin typeface="Tahoma" pitchFamily="34" charset="0"/>
                  <a:cs typeface="Tahoma" pitchFamily="34" charset="0"/>
                </a:rPr>
                <a:t>2,54 cm</a:t>
              </a:r>
              <a:endParaRPr lang="es-ES" sz="1600" b="1">
                <a:latin typeface="Tahoma" pitchFamily="34" charset="0"/>
                <a:cs typeface="Tahoma" pitchFamily="34" charset="0"/>
              </a:endParaRPr>
            </a:p>
          </p:txBody>
        </p:sp>
        <p:sp>
          <p:nvSpPr>
            <p:cNvPr id="12296" name="Text Box 26"/>
            <p:cNvSpPr txBox="1">
              <a:spLocks noChangeArrowheads="1"/>
            </p:cNvSpPr>
            <p:nvPr/>
          </p:nvSpPr>
          <p:spPr bwMode="auto">
            <a:xfrm>
              <a:off x="3110" y="2066"/>
              <a:ext cx="726" cy="4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152352" bIns="38088">
              <a:spAutoFit/>
            </a:bodyPr>
            <a:lstStyle>
              <a:lvl1pPr marL="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lnSpc>
                  <a:spcPct val="110000"/>
                </a:lnSpc>
                <a:spcBef>
                  <a:spcPct val="50000"/>
                </a:spcBef>
                <a:buFont typeface="Wingdings" pitchFamily="2" charset="2"/>
                <a:buNone/>
              </a:pPr>
              <a:r>
                <a:rPr lang="pt-BR" sz="1600" b="1" dirty="0">
                  <a:latin typeface="Tahoma" pitchFamily="34" charset="0"/>
                  <a:cs typeface="Tahoma" pitchFamily="34" charset="0"/>
                </a:rPr>
                <a:t>2,54 cm</a:t>
              </a:r>
              <a:endParaRPr lang="es-ES" sz="1600" b="1" dirty="0">
                <a:latin typeface="Tahoma" pitchFamily="34" charset="0"/>
                <a:cs typeface="Tahoma" pitchFamily="34" charset="0"/>
              </a:endParaRPr>
            </a:p>
          </p:txBody>
        </p:sp>
        <p:sp>
          <p:nvSpPr>
            <p:cNvPr id="12297" name="Text Box 28"/>
            <p:cNvSpPr txBox="1">
              <a:spLocks noChangeArrowheads="1"/>
            </p:cNvSpPr>
            <p:nvPr/>
          </p:nvSpPr>
          <p:spPr bwMode="auto">
            <a:xfrm>
              <a:off x="2109" y="3884"/>
              <a:ext cx="1432" cy="2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152352" bIns="38088">
              <a:spAutoFit/>
            </a:bodyPr>
            <a:lstStyle>
              <a:lvl1pPr marL="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lnSpc>
                  <a:spcPct val="110000"/>
                </a:lnSpc>
                <a:spcBef>
                  <a:spcPct val="50000"/>
                </a:spcBef>
                <a:buFont typeface="Wingdings" pitchFamily="2" charset="2"/>
                <a:buNone/>
              </a:pPr>
              <a:r>
                <a:rPr lang="pt-BR" sz="1600" b="1">
                  <a:latin typeface="Tahoma" pitchFamily="34" charset="0"/>
                  <a:cs typeface="Tahoma" pitchFamily="34" charset="0"/>
                </a:rPr>
                <a:t>2,54 cm</a:t>
              </a:r>
              <a:endParaRPr lang="es-ES" sz="1600" b="1">
                <a:latin typeface="Tahoma" pitchFamily="34" charset="0"/>
                <a:cs typeface="Tahoma" pitchFamily="34" charset="0"/>
              </a:endParaRPr>
            </a:p>
          </p:txBody>
        </p:sp>
        <p:grpSp>
          <p:nvGrpSpPr>
            <p:cNvPr id="12298" name="Group 34"/>
            <p:cNvGrpSpPr>
              <a:grpSpLocks/>
            </p:cNvGrpSpPr>
            <p:nvPr/>
          </p:nvGrpSpPr>
          <p:grpSpPr bwMode="auto">
            <a:xfrm>
              <a:off x="753" y="346"/>
              <a:ext cx="2910" cy="3901"/>
              <a:chOff x="3042" y="8796"/>
              <a:chExt cx="5660" cy="6299"/>
            </a:xfrm>
          </p:grpSpPr>
          <p:sp>
            <p:nvSpPr>
              <p:cNvPr id="12304" name="Line 35"/>
              <p:cNvSpPr>
                <a:spLocks noChangeShapeType="1"/>
              </p:cNvSpPr>
              <p:nvPr/>
            </p:nvSpPr>
            <p:spPr bwMode="auto">
              <a:xfrm>
                <a:off x="3042" y="8796"/>
                <a:ext cx="5651"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2305" name="Line 36"/>
              <p:cNvSpPr>
                <a:spLocks noChangeShapeType="1"/>
              </p:cNvSpPr>
              <p:nvPr/>
            </p:nvSpPr>
            <p:spPr bwMode="auto">
              <a:xfrm>
                <a:off x="3042" y="8796"/>
                <a:ext cx="0" cy="627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2306" name="Line 37"/>
              <p:cNvSpPr>
                <a:spLocks noChangeShapeType="1"/>
              </p:cNvSpPr>
              <p:nvPr/>
            </p:nvSpPr>
            <p:spPr bwMode="auto">
              <a:xfrm>
                <a:off x="8702" y="8796"/>
                <a:ext cx="0" cy="627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2307" name="Line 38"/>
              <p:cNvSpPr>
                <a:spLocks noChangeShapeType="1"/>
              </p:cNvSpPr>
              <p:nvPr/>
            </p:nvSpPr>
            <p:spPr bwMode="auto">
              <a:xfrm flipV="1">
                <a:off x="3042" y="15095"/>
                <a:ext cx="566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grpSp>
        <p:sp>
          <p:nvSpPr>
            <p:cNvPr id="12299" name="Rectangle 40"/>
            <p:cNvSpPr>
              <a:spLocks noChangeArrowheads="1"/>
            </p:cNvSpPr>
            <p:nvPr/>
          </p:nvSpPr>
          <p:spPr bwMode="auto">
            <a:xfrm>
              <a:off x="1257" y="875"/>
              <a:ext cx="1932" cy="2689"/>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tabLst>
                  <a:tab pos="3003550" algn="l"/>
                </a:tabLst>
              </a:pPr>
              <a:r>
                <a:rPr lang="es-CO" sz="2000" dirty="0" smtClean="0">
                  <a:latin typeface="Garamond" pitchFamily="18" charset="0"/>
                  <a:cs typeface="Tahoma" pitchFamily="34" charset="0"/>
                </a:rPr>
                <a:t>Título o nombre del informe centrado</a:t>
              </a:r>
            </a:p>
            <a:p>
              <a:pPr algn="ctr">
                <a:tabLst>
                  <a:tab pos="3003550" algn="l"/>
                </a:tabLst>
              </a:pPr>
              <a:endParaRPr lang="es-CO" sz="2000" dirty="0">
                <a:latin typeface="Garamond" pitchFamily="18" charset="0"/>
                <a:cs typeface="Tahoma" pitchFamily="34" charset="0"/>
              </a:endParaRPr>
            </a:p>
            <a:p>
              <a:pPr algn="ctr">
                <a:tabLst>
                  <a:tab pos="3003550" algn="l"/>
                </a:tabLst>
              </a:pPr>
              <a:r>
                <a:rPr lang="es-CO" sz="2000" dirty="0">
                  <a:latin typeface="Garamond" pitchFamily="18" charset="0"/>
                  <a:cs typeface="Tahoma" pitchFamily="34" charset="0"/>
                </a:rPr>
                <a:t>Nombres y </a:t>
              </a:r>
              <a:r>
                <a:rPr lang="es-CO" sz="2000" dirty="0">
                  <a:latin typeface="Garamond" pitchFamily="18" charset="0"/>
                  <a:cs typeface="Tahoma" pitchFamily="34" charset="0"/>
                </a:rPr>
                <a:t>A</a:t>
              </a:r>
              <a:r>
                <a:rPr lang="es-CO" sz="2000" dirty="0" smtClean="0">
                  <a:latin typeface="Garamond" pitchFamily="18" charset="0"/>
                  <a:cs typeface="Tahoma" pitchFamily="34" charset="0"/>
                </a:rPr>
                <a:t>pellidos </a:t>
              </a:r>
              <a:r>
                <a:rPr lang="es-CO" sz="2000" dirty="0">
                  <a:latin typeface="Garamond" pitchFamily="18" charset="0"/>
                  <a:cs typeface="Tahoma" pitchFamily="34" charset="0"/>
                </a:rPr>
                <a:t>de los estudiantes centrado</a:t>
              </a:r>
            </a:p>
            <a:p>
              <a:pPr algn="ctr">
                <a:tabLst>
                  <a:tab pos="3003550" algn="l"/>
                </a:tabLst>
              </a:pPr>
              <a:r>
                <a:rPr lang="es-CO" sz="2000" dirty="0">
                  <a:latin typeface="Garamond" pitchFamily="18" charset="0"/>
                  <a:cs typeface="Tahoma" pitchFamily="34" charset="0"/>
                </a:rPr>
                <a:t>	</a:t>
              </a:r>
              <a:endParaRPr lang="es-ES" sz="2000" dirty="0">
                <a:latin typeface="Garamond" pitchFamily="18" charset="0"/>
                <a:cs typeface="Tahoma" pitchFamily="34" charset="0"/>
              </a:endParaRPr>
            </a:p>
            <a:p>
              <a:pPr algn="ctr">
                <a:tabLst>
                  <a:tab pos="3003550" algn="l"/>
                </a:tabLst>
              </a:pPr>
              <a:endParaRPr lang="es-CO" sz="2000" dirty="0" smtClean="0">
                <a:latin typeface="Garamond" pitchFamily="18" charset="0"/>
                <a:cs typeface="Tahoma" pitchFamily="34" charset="0"/>
              </a:endParaRPr>
            </a:p>
            <a:p>
              <a:pPr algn="ctr">
                <a:tabLst>
                  <a:tab pos="3003550" algn="l"/>
                </a:tabLst>
              </a:pPr>
              <a:r>
                <a:rPr lang="es-CO" sz="2000" dirty="0" smtClean="0">
                  <a:latin typeface="Garamond" pitchFamily="18" charset="0"/>
                  <a:cs typeface="Tahoma" pitchFamily="34" charset="0"/>
                </a:rPr>
                <a:t>Universitaria Agustiniana</a:t>
              </a:r>
            </a:p>
            <a:p>
              <a:pPr algn="ctr">
                <a:tabLst>
                  <a:tab pos="3003550" algn="l"/>
                </a:tabLst>
              </a:pPr>
              <a:r>
                <a:rPr lang="es-CO" sz="2000" dirty="0" smtClean="0">
                  <a:latin typeface="Garamond" pitchFamily="18" charset="0"/>
                  <a:cs typeface="Tahoma" pitchFamily="34" charset="0"/>
                </a:rPr>
                <a:t>Facultad </a:t>
              </a:r>
              <a:r>
                <a:rPr lang="es-CO" sz="2000" dirty="0">
                  <a:latin typeface="Garamond" pitchFamily="18" charset="0"/>
                  <a:cs typeface="Tahoma" pitchFamily="34" charset="0"/>
                </a:rPr>
                <a:t>de Ciencias Administrativas y Financieras</a:t>
              </a:r>
            </a:p>
            <a:p>
              <a:pPr algn="ctr">
                <a:tabLst>
                  <a:tab pos="3003550" algn="l"/>
                </a:tabLst>
              </a:pPr>
              <a:r>
                <a:rPr lang="es-CO" sz="2000" dirty="0">
                  <a:latin typeface="Garamond" pitchFamily="18" charset="0"/>
                  <a:cs typeface="Tahoma" pitchFamily="34" charset="0"/>
                </a:rPr>
                <a:t>Programa de Administración de Empresas</a:t>
              </a:r>
            </a:p>
            <a:p>
              <a:pPr algn="ctr">
                <a:tabLst>
                  <a:tab pos="3003550" algn="l"/>
                </a:tabLst>
              </a:pPr>
              <a:r>
                <a:rPr lang="es-CO" sz="2000" dirty="0">
                  <a:latin typeface="Garamond" pitchFamily="18" charset="0"/>
                  <a:cs typeface="Tahoma" pitchFamily="34" charset="0"/>
                </a:rPr>
                <a:t>Bogotá</a:t>
              </a:r>
            </a:p>
            <a:p>
              <a:pPr algn="ctr">
                <a:tabLst>
                  <a:tab pos="3003550" algn="l"/>
                </a:tabLst>
              </a:pPr>
              <a:r>
                <a:rPr lang="es-CO" sz="2000" dirty="0" smtClean="0">
                  <a:latin typeface="Garamond" pitchFamily="18" charset="0"/>
                  <a:cs typeface="Tahoma" pitchFamily="34" charset="0"/>
                </a:rPr>
                <a:t>2013</a:t>
              </a:r>
              <a:endParaRPr lang="es-ES" sz="2000" dirty="0">
                <a:latin typeface="Garamond" pitchFamily="18" charset="0"/>
                <a:cs typeface="Tahoma" pitchFamily="34" charset="0"/>
              </a:endParaRPr>
            </a:p>
          </p:txBody>
        </p:sp>
        <p:sp>
          <p:nvSpPr>
            <p:cNvPr id="12300" name="Line 41"/>
            <p:cNvSpPr>
              <a:spLocks noChangeShapeType="1"/>
            </p:cNvSpPr>
            <p:nvPr/>
          </p:nvSpPr>
          <p:spPr bwMode="auto">
            <a:xfrm>
              <a:off x="2064" y="346"/>
              <a:ext cx="0" cy="318"/>
            </a:xfrm>
            <a:prstGeom prst="line">
              <a:avLst/>
            </a:prstGeom>
            <a:noFill/>
            <a:ln w="9525">
              <a:solidFill>
                <a:schemeClr val="accent1"/>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12301" name="Line 42"/>
            <p:cNvSpPr>
              <a:spLocks noChangeShapeType="1"/>
            </p:cNvSpPr>
            <p:nvPr/>
          </p:nvSpPr>
          <p:spPr bwMode="auto">
            <a:xfrm>
              <a:off x="760" y="2585"/>
              <a:ext cx="379" cy="2"/>
            </a:xfrm>
            <a:prstGeom prst="line">
              <a:avLst/>
            </a:prstGeom>
            <a:noFill/>
            <a:ln w="9525">
              <a:solidFill>
                <a:schemeClr val="accent1"/>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12302" name="Line 43"/>
            <p:cNvSpPr>
              <a:spLocks noChangeShapeType="1"/>
            </p:cNvSpPr>
            <p:nvPr/>
          </p:nvSpPr>
          <p:spPr bwMode="auto">
            <a:xfrm flipV="1">
              <a:off x="2109" y="3929"/>
              <a:ext cx="0" cy="318"/>
            </a:xfrm>
            <a:prstGeom prst="line">
              <a:avLst/>
            </a:prstGeom>
            <a:noFill/>
            <a:ln w="9525">
              <a:solidFill>
                <a:schemeClr val="accent1"/>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12303" name="Line 44"/>
            <p:cNvSpPr>
              <a:spLocks noChangeShapeType="1"/>
            </p:cNvSpPr>
            <p:nvPr/>
          </p:nvSpPr>
          <p:spPr bwMode="auto">
            <a:xfrm flipH="1" flipV="1">
              <a:off x="3314" y="2585"/>
              <a:ext cx="344" cy="2"/>
            </a:xfrm>
            <a:prstGeom prst="line">
              <a:avLst/>
            </a:prstGeom>
            <a:noFill/>
            <a:ln w="9525">
              <a:solidFill>
                <a:schemeClr val="accent1"/>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grpSp>
    </p:spTree>
    <p:extLst>
      <p:ext uri="{BB962C8B-B14F-4D97-AF65-F5344CB8AC3E}">
        <p14:creationId xmlns:p14="http://schemas.microsoft.com/office/powerpoint/2010/main" val="2598837477"/>
      </p:ext>
    </p:extLst>
  </p:cSld>
  <p:clrMapOvr>
    <a:masterClrMapping/>
  </p:clrMapOvr>
  <p:transition advClick="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4" name="Group 3"/>
          <p:cNvGrpSpPr>
            <a:grpSpLocks/>
          </p:cNvGrpSpPr>
          <p:nvPr/>
        </p:nvGrpSpPr>
        <p:grpSpPr bwMode="auto">
          <a:xfrm>
            <a:off x="1809147" y="96788"/>
            <a:ext cx="5539804" cy="6609500"/>
            <a:chOff x="385" y="260"/>
            <a:chExt cx="3767" cy="3935"/>
          </a:xfrm>
        </p:grpSpPr>
        <p:sp>
          <p:nvSpPr>
            <p:cNvPr id="13316" name="Text Box 4"/>
            <p:cNvSpPr txBox="1">
              <a:spLocks noChangeArrowheads="1"/>
            </p:cNvSpPr>
            <p:nvPr/>
          </p:nvSpPr>
          <p:spPr bwMode="auto">
            <a:xfrm>
              <a:off x="385" y="2008"/>
              <a:ext cx="697" cy="4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152352" bIns="38088">
              <a:spAutoFit/>
            </a:bodyPr>
            <a:lstStyle>
              <a:lvl1pPr marL="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lnSpc>
                  <a:spcPct val="110000"/>
                </a:lnSpc>
                <a:spcBef>
                  <a:spcPct val="50000"/>
                </a:spcBef>
                <a:buFont typeface="Wingdings" pitchFamily="2" charset="2"/>
                <a:buNone/>
              </a:pPr>
              <a:r>
                <a:rPr lang="pt-BR" sz="1600" b="1" dirty="0">
                  <a:latin typeface="Calibri" pitchFamily="34" charset="0"/>
                </a:rPr>
                <a:t>2,54 cm</a:t>
              </a:r>
              <a:endParaRPr lang="es-ES" sz="1600" b="1" dirty="0">
                <a:latin typeface="Calibri" pitchFamily="34" charset="0"/>
              </a:endParaRPr>
            </a:p>
          </p:txBody>
        </p:sp>
        <p:sp>
          <p:nvSpPr>
            <p:cNvPr id="13317" name="Text Box 5"/>
            <p:cNvSpPr txBox="1">
              <a:spLocks noChangeArrowheads="1"/>
            </p:cNvSpPr>
            <p:nvPr/>
          </p:nvSpPr>
          <p:spPr bwMode="auto">
            <a:xfrm>
              <a:off x="1713" y="260"/>
              <a:ext cx="990"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152352" bIns="38088">
              <a:spAutoFit/>
            </a:bodyPr>
            <a:lstStyle>
              <a:lvl1pPr marL="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lnSpc>
                  <a:spcPct val="110000"/>
                </a:lnSpc>
                <a:spcBef>
                  <a:spcPct val="50000"/>
                </a:spcBef>
                <a:buFont typeface="Wingdings" pitchFamily="2" charset="2"/>
                <a:buNone/>
              </a:pPr>
              <a:r>
                <a:rPr lang="pt-BR" sz="1600" b="1" dirty="0">
                  <a:latin typeface="Calibri" pitchFamily="34" charset="0"/>
                </a:rPr>
                <a:t>2,54 cm</a:t>
              </a:r>
              <a:endParaRPr lang="es-ES" sz="1600" b="1" dirty="0">
                <a:latin typeface="Calibri" pitchFamily="34" charset="0"/>
              </a:endParaRPr>
            </a:p>
          </p:txBody>
        </p:sp>
        <p:sp>
          <p:nvSpPr>
            <p:cNvPr id="13318" name="Text Box 6"/>
            <p:cNvSpPr txBox="1">
              <a:spLocks noChangeArrowheads="1"/>
            </p:cNvSpPr>
            <p:nvPr/>
          </p:nvSpPr>
          <p:spPr bwMode="auto">
            <a:xfrm>
              <a:off x="3341" y="2008"/>
              <a:ext cx="726" cy="4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152352" bIns="38088">
              <a:spAutoFit/>
            </a:bodyPr>
            <a:lstStyle>
              <a:lvl1pPr marL="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lnSpc>
                  <a:spcPct val="110000"/>
                </a:lnSpc>
                <a:spcBef>
                  <a:spcPct val="50000"/>
                </a:spcBef>
                <a:buFont typeface="Wingdings" pitchFamily="2" charset="2"/>
                <a:buNone/>
              </a:pPr>
              <a:r>
                <a:rPr lang="pt-BR" sz="1600" b="1" dirty="0">
                  <a:latin typeface="Calibri" pitchFamily="34" charset="0"/>
                </a:rPr>
                <a:t>2,54 cm</a:t>
              </a:r>
              <a:endParaRPr lang="es-ES" sz="1600" b="1" dirty="0">
                <a:latin typeface="Calibri" pitchFamily="34" charset="0"/>
              </a:endParaRPr>
            </a:p>
          </p:txBody>
        </p:sp>
        <p:sp>
          <p:nvSpPr>
            <p:cNvPr id="13319" name="Text Box 7"/>
            <p:cNvSpPr txBox="1">
              <a:spLocks noChangeArrowheads="1"/>
            </p:cNvSpPr>
            <p:nvPr/>
          </p:nvSpPr>
          <p:spPr bwMode="auto">
            <a:xfrm>
              <a:off x="1847" y="3923"/>
              <a:ext cx="1035"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152352" bIns="38088">
              <a:spAutoFit/>
            </a:bodyPr>
            <a:lstStyle>
              <a:lvl1pPr marL="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lnSpc>
                  <a:spcPct val="110000"/>
                </a:lnSpc>
                <a:spcBef>
                  <a:spcPct val="50000"/>
                </a:spcBef>
                <a:buFont typeface="Wingdings" pitchFamily="2" charset="2"/>
                <a:buNone/>
              </a:pPr>
              <a:r>
                <a:rPr lang="pt-BR" sz="1600" b="1" dirty="0">
                  <a:latin typeface="Calibri" pitchFamily="34" charset="0"/>
                </a:rPr>
                <a:t>2,54 cm</a:t>
              </a:r>
              <a:endParaRPr lang="es-ES" sz="1600" b="1" dirty="0">
                <a:latin typeface="Calibri" pitchFamily="34" charset="0"/>
              </a:endParaRPr>
            </a:p>
          </p:txBody>
        </p:sp>
        <p:grpSp>
          <p:nvGrpSpPr>
            <p:cNvPr id="13320" name="Group 8"/>
            <p:cNvGrpSpPr>
              <a:grpSpLocks/>
            </p:cNvGrpSpPr>
            <p:nvPr/>
          </p:nvGrpSpPr>
          <p:grpSpPr bwMode="auto">
            <a:xfrm>
              <a:off x="554" y="260"/>
              <a:ext cx="3598" cy="3932"/>
              <a:chOff x="2653" y="8658"/>
              <a:chExt cx="6999" cy="6350"/>
            </a:xfrm>
          </p:grpSpPr>
          <p:sp>
            <p:nvSpPr>
              <p:cNvPr id="13325" name="Line 9"/>
              <p:cNvSpPr>
                <a:spLocks noChangeShapeType="1"/>
              </p:cNvSpPr>
              <p:nvPr/>
            </p:nvSpPr>
            <p:spPr bwMode="auto">
              <a:xfrm>
                <a:off x="2653" y="8658"/>
                <a:ext cx="6999"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3326" name="Line 10"/>
              <p:cNvSpPr>
                <a:spLocks noChangeShapeType="1"/>
              </p:cNvSpPr>
              <p:nvPr/>
            </p:nvSpPr>
            <p:spPr bwMode="auto">
              <a:xfrm>
                <a:off x="2653" y="8658"/>
                <a:ext cx="0" cy="635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3327" name="Line 11"/>
              <p:cNvSpPr>
                <a:spLocks noChangeShapeType="1"/>
              </p:cNvSpPr>
              <p:nvPr/>
            </p:nvSpPr>
            <p:spPr bwMode="auto">
              <a:xfrm flipH="1">
                <a:off x="9621" y="8658"/>
                <a:ext cx="0" cy="635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3328" name="Line 12"/>
              <p:cNvSpPr>
                <a:spLocks noChangeShapeType="1"/>
              </p:cNvSpPr>
              <p:nvPr/>
            </p:nvSpPr>
            <p:spPr bwMode="auto">
              <a:xfrm>
                <a:off x="2653" y="15008"/>
                <a:ext cx="6968"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grpSp>
        <p:sp>
          <p:nvSpPr>
            <p:cNvPr id="13321" name="Rectangle 13"/>
            <p:cNvSpPr>
              <a:spLocks noChangeArrowheads="1"/>
            </p:cNvSpPr>
            <p:nvPr/>
          </p:nvSpPr>
          <p:spPr bwMode="auto">
            <a:xfrm>
              <a:off x="1170" y="542"/>
              <a:ext cx="2389" cy="3353"/>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tabLst>
                  <a:tab pos="3003550" algn="l"/>
                </a:tabLst>
              </a:pPr>
              <a:r>
                <a:rPr lang="es-CO" sz="2000" b="1" dirty="0">
                  <a:solidFill>
                    <a:schemeClr val="bg1"/>
                  </a:solidFill>
                  <a:latin typeface="Calibri" pitchFamily="34" charset="0"/>
                  <a:cs typeface="Tahoma" pitchFamily="34" charset="0"/>
                </a:rPr>
                <a:t>Título o </a:t>
              </a:r>
              <a:r>
                <a:rPr lang="es-CO" sz="2000" b="1" dirty="0" smtClean="0">
                  <a:solidFill>
                    <a:schemeClr val="bg1"/>
                  </a:solidFill>
                  <a:latin typeface="Calibri" pitchFamily="34" charset="0"/>
                  <a:cs typeface="Tahoma" pitchFamily="34" charset="0"/>
                </a:rPr>
                <a:t>n</a:t>
              </a:r>
            </a:p>
            <a:p>
              <a:pPr algn="ctr">
                <a:tabLst>
                  <a:tab pos="3003550" algn="l"/>
                </a:tabLst>
              </a:pPr>
              <a:r>
                <a:rPr lang="es-CO" sz="2000" dirty="0">
                  <a:latin typeface="Garamond" pitchFamily="18" charset="0"/>
                  <a:cs typeface="Tahoma" pitchFamily="34" charset="0"/>
                </a:rPr>
                <a:t>Título o nombre del informe centrado</a:t>
              </a:r>
            </a:p>
            <a:p>
              <a:pPr algn="ctr">
                <a:tabLst>
                  <a:tab pos="3003550" algn="l"/>
                </a:tabLst>
              </a:pPr>
              <a:r>
                <a:rPr lang="es-CO" sz="2000" b="1" dirty="0" smtClean="0">
                  <a:solidFill>
                    <a:schemeClr val="bg1"/>
                  </a:solidFill>
                  <a:latin typeface="Calibri" pitchFamily="34" charset="0"/>
                  <a:cs typeface="Tahoma" pitchFamily="34" charset="0"/>
                </a:rPr>
                <a:t>el </a:t>
              </a:r>
              <a:r>
                <a:rPr lang="es-CO" sz="2000" b="1" dirty="0">
                  <a:solidFill>
                    <a:schemeClr val="bg1"/>
                  </a:solidFill>
                  <a:latin typeface="Calibri" pitchFamily="34" charset="0"/>
                  <a:cs typeface="Tahoma" pitchFamily="34" charset="0"/>
                </a:rPr>
                <a:t>informe </a:t>
              </a:r>
              <a:endParaRPr lang="es-CO" sz="2000" b="1" dirty="0">
                <a:latin typeface="Calibri" pitchFamily="34" charset="0"/>
                <a:cs typeface="Tahoma" pitchFamily="34" charset="0"/>
              </a:endParaRPr>
            </a:p>
            <a:p>
              <a:pPr algn="ctr">
                <a:tabLst>
                  <a:tab pos="3003550" algn="l"/>
                </a:tabLst>
              </a:pPr>
              <a:r>
                <a:rPr lang="es-CO" sz="2000" dirty="0">
                  <a:latin typeface="Garamond" pitchFamily="18" charset="0"/>
                  <a:cs typeface="Tahoma" pitchFamily="34" charset="0"/>
                </a:rPr>
                <a:t>Nombres y Apellidos de los </a:t>
              </a:r>
              <a:r>
                <a:rPr lang="es-CO" sz="2000" dirty="0" smtClean="0">
                  <a:latin typeface="Garamond" pitchFamily="18" charset="0"/>
                  <a:cs typeface="Tahoma" pitchFamily="34" charset="0"/>
                </a:rPr>
                <a:t>estudiantes centrado</a:t>
              </a:r>
              <a:endParaRPr lang="es-CO" sz="2000" dirty="0">
                <a:latin typeface="Garamond" pitchFamily="18" charset="0"/>
                <a:cs typeface="Tahoma" pitchFamily="34" charset="0"/>
              </a:endParaRPr>
            </a:p>
            <a:p>
              <a:pPr algn="ctr">
                <a:tabLst>
                  <a:tab pos="3003550" algn="l"/>
                </a:tabLst>
              </a:pPr>
              <a:endParaRPr lang="es-CO" sz="2000" dirty="0">
                <a:latin typeface="Garamond" pitchFamily="18" charset="0"/>
                <a:cs typeface="Tahoma" pitchFamily="34" charset="0"/>
              </a:endParaRPr>
            </a:p>
            <a:p>
              <a:pPr algn="ctr">
                <a:tabLst>
                  <a:tab pos="3003550" algn="l"/>
                </a:tabLst>
              </a:pPr>
              <a:r>
                <a:rPr lang="es-CO" sz="2000" dirty="0">
                  <a:latin typeface="Garamond" pitchFamily="18" charset="0"/>
                  <a:cs typeface="Tahoma" pitchFamily="34" charset="0"/>
                </a:rPr>
                <a:t>Trabajo presentado a:</a:t>
              </a:r>
            </a:p>
            <a:p>
              <a:pPr algn="ctr">
                <a:tabLst>
                  <a:tab pos="3003550" algn="l"/>
                </a:tabLst>
              </a:pPr>
              <a:endParaRPr lang="es-CO" sz="2000" dirty="0" smtClean="0">
                <a:latin typeface="Garamond" pitchFamily="18" charset="0"/>
                <a:cs typeface="Tahoma" pitchFamily="34" charset="0"/>
              </a:endParaRPr>
            </a:p>
            <a:p>
              <a:pPr algn="ctr">
                <a:tabLst>
                  <a:tab pos="3003550" algn="l"/>
                </a:tabLst>
              </a:pPr>
              <a:endParaRPr lang="es-CO" sz="2000" dirty="0">
                <a:latin typeface="Garamond" pitchFamily="18" charset="0"/>
                <a:cs typeface="Tahoma" pitchFamily="34" charset="0"/>
              </a:endParaRPr>
            </a:p>
            <a:p>
              <a:pPr algn="ctr">
                <a:tabLst>
                  <a:tab pos="3003550" algn="l"/>
                </a:tabLst>
              </a:pPr>
              <a:r>
                <a:rPr lang="es-CO" sz="2000" dirty="0" smtClean="0">
                  <a:latin typeface="Garamond" pitchFamily="18" charset="0"/>
                  <a:cs typeface="Tahoma" pitchFamily="34" charset="0"/>
                </a:rPr>
                <a:t>Universitaria Agustiniana</a:t>
              </a:r>
            </a:p>
            <a:p>
              <a:pPr algn="ctr">
                <a:tabLst>
                  <a:tab pos="3003550" algn="l"/>
                </a:tabLst>
              </a:pPr>
              <a:r>
                <a:rPr lang="es-CO" sz="2000" dirty="0" smtClean="0">
                  <a:latin typeface="Garamond" pitchFamily="18" charset="0"/>
                  <a:cs typeface="Tahoma" pitchFamily="34" charset="0"/>
                </a:rPr>
                <a:t>Facultad </a:t>
              </a:r>
              <a:r>
                <a:rPr lang="es-CO" sz="2000" dirty="0">
                  <a:latin typeface="Garamond" pitchFamily="18" charset="0"/>
                  <a:cs typeface="Tahoma" pitchFamily="34" charset="0"/>
                </a:rPr>
                <a:t>de Ciencias Administrativas y Financieras</a:t>
              </a:r>
            </a:p>
            <a:p>
              <a:pPr algn="ctr">
                <a:tabLst>
                  <a:tab pos="3003550" algn="l"/>
                </a:tabLst>
              </a:pPr>
              <a:r>
                <a:rPr lang="es-CO" sz="2000" dirty="0">
                  <a:latin typeface="Garamond" pitchFamily="18" charset="0"/>
                  <a:cs typeface="Tahoma" pitchFamily="34" charset="0"/>
                </a:rPr>
                <a:t>Programa de Administración de Empresas</a:t>
              </a:r>
            </a:p>
            <a:p>
              <a:pPr algn="ctr">
                <a:tabLst>
                  <a:tab pos="3003550" algn="l"/>
                </a:tabLst>
              </a:pPr>
              <a:r>
                <a:rPr lang="es-CO" sz="2000" dirty="0" smtClean="0">
                  <a:latin typeface="Garamond" pitchFamily="18" charset="0"/>
                  <a:cs typeface="Tahoma" pitchFamily="34" charset="0"/>
                </a:rPr>
                <a:t>Bogotá</a:t>
              </a:r>
              <a:endParaRPr lang="es-CO" sz="2000" dirty="0">
                <a:latin typeface="Garamond" pitchFamily="18" charset="0"/>
                <a:cs typeface="Tahoma" pitchFamily="34" charset="0"/>
              </a:endParaRPr>
            </a:p>
            <a:p>
              <a:pPr algn="ctr">
                <a:tabLst>
                  <a:tab pos="3003550" algn="l"/>
                </a:tabLst>
              </a:pPr>
              <a:r>
                <a:rPr lang="es-CO" sz="2000" dirty="0" smtClean="0">
                  <a:latin typeface="Garamond" pitchFamily="18" charset="0"/>
                  <a:cs typeface="Tahoma" pitchFamily="34" charset="0"/>
                </a:rPr>
                <a:t>2013</a:t>
              </a:r>
              <a:endParaRPr lang="es-ES" sz="2000" dirty="0">
                <a:latin typeface="Garamond" pitchFamily="18" charset="0"/>
                <a:cs typeface="Tahoma" pitchFamily="34" charset="0"/>
              </a:endParaRPr>
            </a:p>
            <a:p>
              <a:pPr algn="ctr">
                <a:tabLst>
                  <a:tab pos="3003550" algn="l"/>
                </a:tabLst>
              </a:pPr>
              <a:endParaRPr lang="es-CO" sz="2000" dirty="0">
                <a:latin typeface="Garamond" pitchFamily="18" charset="0"/>
              </a:endParaRPr>
            </a:p>
          </p:txBody>
        </p:sp>
        <p:sp>
          <p:nvSpPr>
            <p:cNvPr id="13322" name="Line 14"/>
            <p:cNvSpPr>
              <a:spLocks noChangeShapeType="1"/>
            </p:cNvSpPr>
            <p:nvPr/>
          </p:nvSpPr>
          <p:spPr bwMode="auto">
            <a:xfrm flipH="1">
              <a:off x="2217" y="532"/>
              <a:ext cx="5" cy="173"/>
            </a:xfrm>
            <a:prstGeom prst="line">
              <a:avLst/>
            </a:prstGeom>
            <a:noFill/>
            <a:ln w="9525">
              <a:solidFill>
                <a:schemeClr val="accent1"/>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13323" name="Line 15"/>
            <p:cNvSpPr>
              <a:spLocks noChangeShapeType="1"/>
            </p:cNvSpPr>
            <p:nvPr/>
          </p:nvSpPr>
          <p:spPr bwMode="auto">
            <a:xfrm>
              <a:off x="903" y="2461"/>
              <a:ext cx="267" cy="0"/>
            </a:xfrm>
            <a:prstGeom prst="line">
              <a:avLst/>
            </a:prstGeom>
            <a:noFill/>
            <a:ln w="9525">
              <a:solidFill>
                <a:schemeClr val="accent1"/>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13324" name="Line 17"/>
            <p:cNvSpPr>
              <a:spLocks noChangeShapeType="1"/>
            </p:cNvSpPr>
            <p:nvPr/>
          </p:nvSpPr>
          <p:spPr bwMode="auto">
            <a:xfrm flipH="1">
              <a:off x="3561" y="2452"/>
              <a:ext cx="227" cy="0"/>
            </a:xfrm>
            <a:prstGeom prst="line">
              <a:avLst/>
            </a:prstGeom>
            <a:noFill/>
            <a:ln w="9525">
              <a:solidFill>
                <a:schemeClr val="accent1"/>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grpSp>
      <p:sp>
        <p:nvSpPr>
          <p:cNvPr id="13315" name="Line 6"/>
          <p:cNvSpPr>
            <a:spLocks noChangeShapeType="1"/>
          </p:cNvSpPr>
          <p:nvPr/>
        </p:nvSpPr>
        <p:spPr bwMode="auto">
          <a:xfrm flipV="1">
            <a:off x="4727345" y="5958905"/>
            <a:ext cx="0" cy="290513"/>
          </a:xfrm>
          <a:prstGeom prst="line">
            <a:avLst/>
          </a:prstGeom>
          <a:noFill/>
          <a:ln w="9525">
            <a:solidFill>
              <a:schemeClr val="accent1"/>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Tree>
    <p:extLst>
      <p:ext uri="{BB962C8B-B14F-4D97-AF65-F5344CB8AC3E}">
        <p14:creationId xmlns:p14="http://schemas.microsoft.com/office/powerpoint/2010/main" val="2991638244"/>
      </p:ext>
    </p:extLst>
  </p:cSld>
  <p:clrMapOvr>
    <a:masterClrMapping/>
  </p:clrMapOvr>
  <p:transition advClick="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0528" y="0"/>
            <a:ext cx="8647628" cy="6857999"/>
          </a:xfrm>
          <a:prstGeom prst="rect">
            <a:avLst/>
          </a:prstGeom>
          <a:ln>
            <a:noFill/>
          </a:ln>
          <a:effectLst>
            <a:outerShdw blurRad="292100" dist="139700" dir="2700000" algn="tl" rotWithShape="0">
              <a:srgbClr val="333333">
                <a:alpha val="65000"/>
              </a:srgbClr>
            </a:outerShdw>
          </a:effectLst>
        </p:spPr>
      </p:pic>
      <p:sp>
        <p:nvSpPr>
          <p:cNvPr id="21" name="20 Rectángulo"/>
          <p:cNvSpPr/>
          <p:nvPr/>
        </p:nvSpPr>
        <p:spPr>
          <a:xfrm>
            <a:off x="3533168" y="3105832"/>
            <a:ext cx="3775136" cy="646331"/>
          </a:xfrm>
          <a:prstGeom prst="rect">
            <a:avLst/>
          </a:prstGeom>
        </p:spPr>
        <p:txBody>
          <a:bodyPr wrap="none">
            <a:spAutoFit/>
          </a:bodyPr>
          <a:lstStyle/>
          <a:p>
            <a:pPr algn="ctr"/>
            <a:r>
              <a:rPr lang="es-ES" sz="3600" dirty="0">
                <a:solidFill>
                  <a:srgbClr val="FF0000"/>
                </a:solidFill>
                <a:latin typeface="Garamond" pitchFamily="18" charset="0"/>
                <a:cs typeface="Tahoma" pitchFamily="34" charset="0"/>
              </a:rPr>
              <a:t>Citas de </a:t>
            </a:r>
            <a:r>
              <a:rPr lang="es-ES" sz="3600" dirty="0" smtClean="0">
                <a:solidFill>
                  <a:srgbClr val="FF0000"/>
                </a:solidFill>
                <a:latin typeface="Garamond" pitchFamily="18" charset="0"/>
                <a:cs typeface="Tahoma" pitchFamily="34" charset="0"/>
              </a:rPr>
              <a:t>referencias</a:t>
            </a:r>
            <a:endParaRPr lang="es-ES" sz="3600" dirty="0">
              <a:solidFill>
                <a:srgbClr val="FF0000"/>
              </a:solidFill>
              <a:latin typeface="Garamond" pitchFamily="18" charset="0"/>
              <a:cs typeface="Tahoma" pitchFamily="34" charset="0"/>
            </a:endParaRPr>
          </a:p>
        </p:txBody>
      </p:sp>
    </p:spTree>
    <p:extLst>
      <p:ext uri="{BB962C8B-B14F-4D97-AF65-F5344CB8AC3E}">
        <p14:creationId xmlns:p14="http://schemas.microsoft.com/office/powerpoint/2010/main" val="21684905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0528" y="0"/>
            <a:ext cx="8647628" cy="6857999"/>
          </a:xfrm>
          <a:prstGeom prst="rect">
            <a:avLst/>
          </a:prstGeom>
          <a:ln>
            <a:noFill/>
          </a:ln>
          <a:effectLst>
            <a:outerShdw blurRad="292100" dist="139700" dir="2700000" algn="tl" rotWithShape="0">
              <a:srgbClr val="333333">
                <a:alpha val="65000"/>
              </a:srgbClr>
            </a:outerShdw>
          </a:effectLst>
        </p:spPr>
      </p:pic>
      <p:sp>
        <p:nvSpPr>
          <p:cNvPr id="2" name="1 Rectángulo"/>
          <p:cNvSpPr/>
          <p:nvPr/>
        </p:nvSpPr>
        <p:spPr>
          <a:xfrm>
            <a:off x="1259633" y="1478389"/>
            <a:ext cx="7488832" cy="5262979"/>
          </a:xfrm>
          <a:prstGeom prst="rect">
            <a:avLst/>
          </a:prstGeom>
        </p:spPr>
        <p:txBody>
          <a:bodyPr wrap="square">
            <a:spAutoFit/>
          </a:bodyPr>
          <a:lstStyle/>
          <a:p>
            <a:pPr algn="ctr" fontAlgn="auto">
              <a:spcBef>
                <a:spcPts val="0"/>
              </a:spcBef>
              <a:spcAft>
                <a:spcPts val="0"/>
              </a:spcAft>
              <a:defRPr/>
            </a:pPr>
            <a:r>
              <a:rPr lang="es-CO" sz="2400" b="1" dirty="0" smtClean="0">
                <a:latin typeface="Garamond" pitchFamily="18" charset="0"/>
                <a:ea typeface="Tahoma" pitchFamily="34" charset="0"/>
                <a:cs typeface="Tahoma" pitchFamily="34" charset="0"/>
              </a:rPr>
              <a:t>CUERPO </a:t>
            </a:r>
            <a:r>
              <a:rPr lang="es-CO" sz="2400" b="1" dirty="0">
                <a:latin typeface="Garamond" pitchFamily="18" charset="0"/>
                <a:ea typeface="Tahoma" pitchFamily="34" charset="0"/>
                <a:cs typeface="Tahoma" pitchFamily="34" charset="0"/>
              </a:rPr>
              <a:t>DEL TRABAJO</a:t>
            </a:r>
          </a:p>
          <a:p>
            <a:pPr algn="just" fontAlgn="auto">
              <a:spcBef>
                <a:spcPts val="0"/>
              </a:spcBef>
              <a:spcAft>
                <a:spcPts val="0"/>
              </a:spcAft>
              <a:defRPr/>
            </a:pPr>
            <a:endParaRPr lang="es-CO" b="1" dirty="0">
              <a:latin typeface="Garamond" pitchFamily="18" charset="0"/>
              <a:ea typeface="Tahoma" pitchFamily="34" charset="0"/>
              <a:cs typeface="Tahoma" pitchFamily="34" charset="0"/>
            </a:endParaRPr>
          </a:p>
          <a:p>
            <a:pPr algn="just" fontAlgn="auto">
              <a:spcBef>
                <a:spcPts val="0"/>
              </a:spcBef>
              <a:spcAft>
                <a:spcPts val="0"/>
              </a:spcAft>
              <a:buFont typeface="Arial" pitchFamily="34" charset="0"/>
              <a:buChar char="•"/>
              <a:defRPr/>
            </a:pPr>
            <a:r>
              <a:rPr lang="es-CO" sz="2400" dirty="0">
                <a:latin typeface="Garamond" pitchFamily="18" charset="0"/>
                <a:ea typeface="Tahoma" pitchFamily="34" charset="0"/>
                <a:cs typeface="Tahoma" pitchFamily="34" charset="0"/>
              </a:rPr>
              <a:t>Citación </a:t>
            </a:r>
            <a:r>
              <a:rPr lang="es-CO" sz="2400" dirty="0" smtClean="0">
                <a:latin typeface="Garamond" pitchFamily="18" charset="0"/>
                <a:ea typeface="Tahoma" pitchFamily="34" charset="0"/>
                <a:cs typeface="Tahoma" pitchFamily="34" charset="0"/>
              </a:rPr>
              <a:t>directa </a:t>
            </a:r>
            <a:r>
              <a:rPr lang="es-CO" sz="2400" dirty="0">
                <a:latin typeface="Garamond" pitchFamily="18" charset="0"/>
                <a:ea typeface="Tahoma" pitchFamily="34" charset="0"/>
                <a:cs typeface="Tahoma" pitchFamily="34" charset="0"/>
              </a:rPr>
              <a:t>o </a:t>
            </a:r>
            <a:r>
              <a:rPr lang="es-CO" sz="2400" dirty="0" smtClean="0">
                <a:latin typeface="Garamond" pitchFamily="18" charset="0"/>
                <a:ea typeface="Tahoma" pitchFamily="34" charset="0"/>
                <a:cs typeface="Tahoma" pitchFamily="34" charset="0"/>
              </a:rPr>
              <a:t>textual</a:t>
            </a:r>
            <a:endParaRPr lang="es-CO" sz="2400" dirty="0">
              <a:latin typeface="Garamond" pitchFamily="18" charset="0"/>
              <a:ea typeface="Tahoma" pitchFamily="34" charset="0"/>
              <a:cs typeface="Tahoma" pitchFamily="34" charset="0"/>
            </a:endParaRPr>
          </a:p>
          <a:p>
            <a:pPr algn="just" fontAlgn="auto">
              <a:lnSpc>
                <a:spcPct val="200000"/>
              </a:lnSpc>
              <a:spcBef>
                <a:spcPts val="0"/>
              </a:spcBef>
              <a:spcAft>
                <a:spcPts val="0"/>
              </a:spcAft>
              <a:defRPr/>
            </a:pPr>
            <a:r>
              <a:rPr lang="es-CO" sz="2000" dirty="0">
                <a:latin typeface="Garamond" pitchFamily="18" charset="0"/>
                <a:ea typeface="Tahoma" pitchFamily="34" charset="0"/>
                <a:cs typeface="Tahoma" pitchFamily="34" charset="0"/>
              </a:rPr>
              <a:t>Debe ser fiel al original, aún si esta presenta incorrecciones como en la ortografía, la puntuación o gramática. Si una de las anteriores se presenta, se inserta la palabra </a:t>
            </a:r>
            <a:r>
              <a:rPr lang="es-CO" sz="2000" i="1" dirty="0">
                <a:latin typeface="Garamond" pitchFamily="18" charset="0"/>
                <a:ea typeface="Tahoma" pitchFamily="34" charset="0"/>
                <a:cs typeface="Tahoma" pitchFamily="34" charset="0"/>
              </a:rPr>
              <a:t>sic,</a:t>
            </a:r>
            <a:r>
              <a:rPr lang="es-CO" sz="2000" dirty="0">
                <a:latin typeface="Garamond" pitchFamily="18" charset="0"/>
                <a:ea typeface="Tahoma" pitchFamily="34" charset="0"/>
                <a:cs typeface="Tahoma" pitchFamily="34" charset="0"/>
              </a:rPr>
              <a:t> en cursiva y entre corchetes en el punto que quiera llamar la atención: </a:t>
            </a:r>
            <a:r>
              <a:rPr lang="es-CO" sz="2000" i="1" dirty="0">
                <a:latin typeface="Garamond" pitchFamily="18" charset="0"/>
                <a:ea typeface="Tahoma" pitchFamily="34" charset="0"/>
                <a:cs typeface="Tahoma" pitchFamily="34" charset="0"/>
              </a:rPr>
              <a:t>[sic]</a:t>
            </a:r>
            <a:r>
              <a:rPr lang="es-CO" sz="2000" dirty="0">
                <a:latin typeface="Garamond" pitchFamily="18" charset="0"/>
                <a:ea typeface="Tahoma" pitchFamily="34" charset="0"/>
                <a:cs typeface="Tahoma" pitchFamily="34" charset="0"/>
              </a:rPr>
              <a:t>, lo que significa que así se encuentra en el original.</a:t>
            </a:r>
            <a:endParaRPr lang="es-CO" sz="2000" dirty="0">
              <a:latin typeface="Garamond" pitchFamily="18" charset="0"/>
            </a:endParaRPr>
          </a:p>
          <a:p>
            <a:pPr marL="457200" indent="-457200" algn="just" fontAlgn="auto">
              <a:lnSpc>
                <a:spcPct val="200000"/>
              </a:lnSpc>
              <a:spcBef>
                <a:spcPts val="0"/>
              </a:spcBef>
              <a:spcAft>
                <a:spcPts val="0"/>
              </a:spcAft>
              <a:buFont typeface="+mj-lt"/>
              <a:buAutoNum type="arabicPeriod"/>
              <a:defRPr/>
            </a:pPr>
            <a:r>
              <a:rPr lang="es-CO" sz="2000" dirty="0">
                <a:latin typeface="Garamond" pitchFamily="18" charset="0"/>
              </a:rPr>
              <a:t>Citación </a:t>
            </a:r>
            <a:r>
              <a:rPr lang="es-CO" sz="2000" dirty="0" smtClean="0">
                <a:latin typeface="Garamond" pitchFamily="18" charset="0"/>
              </a:rPr>
              <a:t>directa </a:t>
            </a:r>
            <a:r>
              <a:rPr lang="es-CO" sz="2000" dirty="0">
                <a:latin typeface="Garamond" pitchFamily="18" charset="0"/>
              </a:rPr>
              <a:t>o </a:t>
            </a:r>
            <a:r>
              <a:rPr lang="es-CO" sz="2000" dirty="0" smtClean="0">
                <a:latin typeface="Garamond" pitchFamily="18" charset="0"/>
              </a:rPr>
              <a:t>textual </a:t>
            </a:r>
            <a:r>
              <a:rPr lang="es-CO" sz="2000" dirty="0">
                <a:latin typeface="Garamond" pitchFamily="18" charset="0"/>
              </a:rPr>
              <a:t>(menos de 40 palabras)</a:t>
            </a:r>
          </a:p>
          <a:p>
            <a:pPr marL="457200" indent="-457200" algn="just" fontAlgn="auto">
              <a:lnSpc>
                <a:spcPct val="200000"/>
              </a:lnSpc>
              <a:spcBef>
                <a:spcPts val="0"/>
              </a:spcBef>
              <a:spcAft>
                <a:spcPts val="0"/>
              </a:spcAft>
              <a:buFont typeface="+mj-lt"/>
              <a:buAutoNum type="arabicPeriod"/>
              <a:defRPr/>
            </a:pPr>
            <a:r>
              <a:rPr lang="es-CO" sz="2000" dirty="0">
                <a:latin typeface="Garamond" pitchFamily="18" charset="0"/>
              </a:rPr>
              <a:t>Citación </a:t>
            </a:r>
            <a:r>
              <a:rPr lang="es-CO" sz="2000" dirty="0" smtClean="0">
                <a:latin typeface="Garamond" pitchFamily="18" charset="0"/>
              </a:rPr>
              <a:t>directa </a:t>
            </a:r>
            <a:r>
              <a:rPr lang="es-CO" sz="2000" dirty="0">
                <a:latin typeface="Garamond" pitchFamily="18" charset="0"/>
              </a:rPr>
              <a:t>o </a:t>
            </a:r>
            <a:r>
              <a:rPr lang="es-CO" sz="2000" dirty="0">
                <a:latin typeface="Garamond" pitchFamily="18" charset="0"/>
              </a:rPr>
              <a:t>t</a:t>
            </a:r>
            <a:r>
              <a:rPr lang="es-CO" sz="2000" dirty="0" smtClean="0">
                <a:latin typeface="Garamond" pitchFamily="18" charset="0"/>
              </a:rPr>
              <a:t>extual </a:t>
            </a:r>
            <a:r>
              <a:rPr lang="es-CO" sz="2000" dirty="0">
                <a:latin typeface="Garamond" pitchFamily="18" charset="0"/>
              </a:rPr>
              <a:t>(más de 40 palabras)</a:t>
            </a:r>
          </a:p>
          <a:p>
            <a:pPr marL="457200" indent="-457200" algn="just" fontAlgn="auto">
              <a:lnSpc>
                <a:spcPct val="150000"/>
              </a:lnSpc>
              <a:spcBef>
                <a:spcPts val="0"/>
              </a:spcBef>
              <a:spcAft>
                <a:spcPts val="0"/>
              </a:spcAft>
              <a:defRPr/>
            </a:pPr>
            <a:endParaRPr lang="es-CO" sz="2000" dirty="0"/>
          </a:p>
        </p:txBody>
      </p:sp>
    </p:spTree>
    <p:extLst>
      <p:ext uri="{BB962C8B-B14F-4D97-AF65-F5344CB8AC3E}">
        <p14:creationId xmlns:p14="http://schemas.microsoft.com/office/powerpoint/2010/main" val="3691363007"/>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sentación1-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Presentación1-2</Template>
  <TotalTime>562</TotalTime>
  <Words>3587</Words>
  <Application>Microsoft Office PowerPoint</Application>
  <PresentationFormat>Presentación en pantalla (4:3)</PresentationFormat>
  <Paragraphs>350</Paragraphs>
  <Slides>52</Slides>
  <Notes>2</Notes>
  <HiddenSlides>0</HiddenSlides>
  <MMClips>0</MMClips>
  <ScaleCrop>false</ScaleCrop>
  <HeadingPairs>
    <vt:vector size="4" baseType="variant">
      <vt:variant>
        <vt:lpstr>Tema</vt:lpstr>
      </vt:variant>
      <vt:variant>
        <vt:i4>1</vt:i4>
      </vt:variant>
      <vt:variant>
        <vt:lpstr>Títulos de diapositiva</vt:lpstr>
      </vt:variant>
      <vt:variant>
        <vt:i4>52</vt:i4>
      </vt:variant>
    </vt:vector>
  </HeadingPairs>
  <TitlesOfParts>
    <vt:vector size="53" baseType="lpstr">
      <vt:lpstr>Presentación1-2</vt:lpstr>
      <vt:lpstr>Presentación de PowerPoint</vt:lpstr>
      <vt:lpstr>Presentación de PowerPoint</vt:lpstr>
      <vt:lpstr>Presentación de PowerPoint</vt:lpstr>
      <vt:lpstr>Forma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Procesos</dc:creator>
  <cp:lastModifiedBy>comunicaciones</cp:lastModifiedBy>
  <cp:revision>57</cp:revision>
  <dcterms:created xsi:type="dcterms:W3CDTF">2012-07-12T17:08:14Z</dcterms:created>
  <dcterms:modified xsi:type="dcterms:W3CDTF">2013-07-23T21:18:08Z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