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0" r:id="rId15"/>
    <p:sldId id="271" r:id="rId16"/>
    <p:sldId id="273" r:id="rId17"/>
    <p:sldId id="268" r:id="rId18"/>
    <p:sldId id="274" r:id="rId19"/>
    <p:sldId id="275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B0D80D-793E-4779-9F7F-A34E6343783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21A080-08F6-440A-959A-1B716E0C867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Selecci</a:t>
            </a:r>
            <a:r>
              <a:rPr lang="es-CO" dirty="0" err="1" smtClean="0"/>
              <a:t>ón</a:t>
            </a:r>
            <a:r>
              <a:rPr lang="es-CO" dirty="0" smtClean="0"/>
              <a:t> de métodos de recolección de datos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Carmen Helena Guerrero, </a:t>
            </a:r>
            <a:r>
              <a:rPr lang="es-CO" dirty="0" err="1" smtClean="0"/>
              <a:t>Ph.D</a:t>
            </a:r>
            <a:endParaRPr lang="es-CO" dirty="0" smtClean="0"/>
          </a:p>
          <a:p>
            <a:r>
              <a:rPr lang="es-CO" dirty="0" smtClean="0"/>
              <a:t>Maestría en Comunicación </a:t>
            </a:r>
            <a:r>
              <a:rPr lang="es-CO" dirty="0" smtClean="0"/>
              <a:t>Educación</a:t>
            </a:r>
            <a:endParaRPr lang="es-C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s-CO" dirty="0" smtClean="0"/>
              <a:t>Entrevistas grupales: Es una forma eficiente de obtener información de varias personas al mismo tiempo.</a:t>
            </a:r>
          </a:p>
          <a:p>
            <a:r>
              <a:rPr lang="es-CO" dirty="0" smtClean="0"/>
              <a:t>Es aconsejable grabar la entrevista, pedir a otra persona que maneje la grabadora</a:t>
            </a:r>
            <a:r>
              <a:rPr lang="en-US" dirty="0" smtClean="0"/>
              <a:t>.</a:t>
            </a:r>
          </a:p>
          <a:p>
            <a:r>
              <a:rPr lang="es-CO" dirty="0" smtClean="0"/>
              <a:t>Los grupos focales son una forma de entrevista grupal en donde el investigador se enfoca en un tema particular.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Observación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Observación estructurada: Instrumento para observar conductas en un periodo específico de tiempo: </a:t>
            </a:r>
            <a:r>
              <a:rPr lang="es-CO" dirty="0" err="1" smtClean="0"/>
              <a:t>Ej</a:t>
            </a:r>
            <a:r>
              <a:rPr lang="es-CO" dirty="0" smtClean="0"/>
              <a:t>: Observar los estudiantes los primeros 10 minutos del descanso.</a:t>
            </a:r>
          </a:p>
          <a:p>
            <a:r>
              <a:rPr lang="es-CO" dirty="0" smtClean="0"/>
              <a:t>Es necesario diseñar un cuadro de observación.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Observación participante</a:t>
            </a:r>
          </a:p>
          <a:p>
            <a:r>
              <a:rPr lang="es-CO" dirty="0" smtClean="0"/>
              <a:t>Como su nombre lo indica, el investigador participa de la situación que se está observando (caso de l</a:t>
            </a:r>
            <a:r>
              <a:rPr lang="en-US" dirty="0" smtClean="0"/>
              <a:t>@s </a:t>
            </a:r>
            <a:r>
              <a:rPr lang="en-US" dirty="0" err="1" smtClean="0"/>
              <a:t>profesor@s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investigaci</a:t>
            </a:r>
            <a:r>
              <a:rPr lang="es-CO" dirty="0" err="1" smtClean="0"/>
              <a:t>ón</a:t>
            </a:r>
            <a:r>
              <a:rPr lang="es-CO" dirty="0" smtClean="0"/>
              <a:t> en su salón de clases)</a:t>
            </a:r>
          </a:p>
          <a:p>
            <a:r>
              <a:rPr lang="es-CO" dirty="0" smtClean="0"/>
              <a:t>Hay varios niveles de participación: encubierta: el grupo no sabe que está siendo observado; esto trae problemas éticos muy serios. Descubierta: el grupo sabe que está siendo observado y debe dar su consentimiento por escrito al investigador. Un nivel intermedio es sentarse a observar sin participar en las actividades del grupo.</a:t>
            </a:r>
          </a:p>
          <a:p>
            <a:r>
              <a:rPr lang="es-CO" dirty="0" smtClean="0"/>
              <a:t>Tomar notas durante o inmediatamente después del evento.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Discusiones en clase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 una forma de conducir una “entrevista grupal”, el investigador/profesor lidera la discusión de acuerdo con su objetivo investigativo.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Notas y diarios de campo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Son descripciones y recuentos de eventos del contexto investigativo que son escritos de manera objetiva. Generalmente incluyen reportes de información no verbal, distribución del espacio físico, interacciones entre participantes, etc.</a:t>
            </a:r>
          </a:p>
          <a:p>
            <a:r>
              <a:rPr lang="es-CO" dirty="0" smtClean="0"/>
              <a:t>Orientaciones: desde aspectos generales hasta información acerca de uno o dos estudiantes.</a:t>
            </a:r>
          </a:p>
          <a:p>
            <a:r>
              <a:rPr lang="es-CO" dirty="0" smtClean="0"/>
              <a:t>Quién/qué/cuándo/cómo/dónde/por qué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B0F0"/>
                </a:solidFill>
              </a:rPr>
              <a:t>Sugerencias para llevar notas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Escribir en un solo lado de la página</a:t>
            </a:r>
          </a:p>
          <a:p>
            <a:r>
              <a:rPr lang="es-CO" dirty="0" smtClean="0"/>
              <a:t>Numerar cada página</a:t>
            </a:r>
          </a:p>
          <a:p>
            <a:r>
              <a:rPr lang="es-CO" dirty="0" smtClean="0"/>
              <a:t>Empezar una página cada vez</a:t>
            </a:r>
          </a:p>
          <a:p>
            <a:r>
              <a:rPr lang="es-CO" dirty="0" smtClean="0"/>
              <a:t>Empezar las notas con: fecha, lugar, contexto de la observación</a:t>
            </a:r>
          </a:p>
          <a:p>
            <a:r>
              <a:rPr lang="es-CO" dirty="0" smtClean="0"/>
              <a:t>Escribir palabras textuales en otro color</a:t>
            </a:r>
          </a:p>
          <a:p>
            <a:r>
              <a:rPr lang="es-CO" dirty="0" smtClean="0"/>
              <a:t>Mantener una copia del original.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B0F0"/>
                </a:solidFill>
              </a:rPr>
              <a:t>Notas y diarios de los participantes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Los diarios de los participantes se pueden convertir en un buen instrumento para documentar la investigación.</a:t>
            </a:r>
          </a:p>
          <a:p>
            <a:r>
              <a:rPr lang="es-CO" dirty="0" smtClean="0"/>
              <a:t>El investigador puede guiar el tema sobre el cual escribir en el diario por medio de una pregunta o de una aseveración.</a:t>
            </a:r>
          </a:p>
          <a:p>
            <a:r>
              <a:rPr lang="es-CO" dirty="0" smtClean="0"/>
              <a:t>Dan la posibilidad de involucrar a los participantes.</a:t>
            </a:r>
          </a:p>
          <a:p>
            <a:r>
              <a:rPr lang="es-CO" dirty="0" smtClean="0"/>
              <a:t>Sus diarios se pueden usar para confrontar los diarios del </a:t>
            </a:r>
            <a:r>
              <a:rPr lang="es-CO" dirty="0" err="1" smtClean="0"/>
              <a:t>investigdor</a:t>
            </a:r>
            <a:r>
              <a:rPr lang="es-CO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B0F0"/>
                </a:solidFill>
              </a:rPr>
              <a:t>Documentos y otras fuentes secundarias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 smtClean="0"/>
              <a:t>NB: El análisis de documentos es una metodología en sí de la investigación social.</a:t>
            </a:r>
          </a:p>
          <a:p>
            <a:r>
              <a:rPr lang="es-CO" dirty="0" smtClean="0"/>
              <a:t>Correspondencia, archivos, minutas, actas,</a:t>
            </a:r>
            <a:r>
              <a:rPr lang="es-CO" dirty="0"/>
              <a:t> </a:t>
            </a:r>
            <a:r>
              <a:rPr lang="es-CO" dirty="0" smtClean="0"/>
              <a:t>revistas, periódicos, etc.</a:t>
            </a:r>
          </a:p>
          <a:p>
            <a:r>
              <a:rPr lang="es-CO" dirty="0" smtClean="0"/>
              <a:t>También fotografías, videos, películas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Datos On-line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Email, </a:t>
            </a:r>
            <a:r>
              <a:rPr lang="es-CO" dirty="0" err="1" smtClean="0"/>
              <a:t>listservs</a:t>
            </a:r>
            <a:r>
              <a:rPr lang="es-CO" dirty="0" smtClean="0"/>
              <a:t>, chat </a:t>
            </a:r>
            <a:r>
              <a:rPr lang="es-CO" dirty="0" err="1" smtClean="0"/>
              <a:t>rooms</a:t>
            </a:r>
            <a:r>
              <a:rPr lang="es-CO" dirty="0" smtClean="0"/>
              <a:t>, wikis, blogs, social </a:t>
            </a:r>
            <a:r>
              <a:rPr lang="es-CO" dirty="0" err="1" smtClean="0"/>
              <a:t>networks</a:t>
            </a:r>
            <a:endParaRPr lang="es-CO" dirty="0" smtClean="0"/>
          </a:p>
          <a:p>
            <a:r>
              <a:rPr lang="es-CO" dirty="0" smtClean="0"/>
              <a:t>Algunas preguntas: ¿Ser observador participante o no participante? ¿Cómo escoger la población? ¿Cómo ganar su confianza?</a:t>
            </a:r>
          </a:p>
          <a:p>
            <a:r>
              <a:rPr lang="es-CO" dirty="0" smtClean="0"/>
              <a:t>Es necesario conocer las dinámicas y estructuras de las interacciones on-line (uso o no de </a:t>
            </a:r>
            <a:r>
              <a:rPr lang="es-CO" dirty="0" err="1" smtClean="0"/>
              <a:t>emoticons</a:t>
            </a:r>
            <a:r>
              <a:rPr lang="es-CO" dirty="0" smtClean="0"/>
              <a:t>, por ej.)</a:t>
            </a:r>
          </a:p>
          <a:p>
            <a:r>
              <a:rPr lang="es-CO" dirty="0" smtClean="0"/>
              <a:t>Este es un nuevo territorio de modo que hay que pisarlo con mucho cuidado.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Historias de vida/narrativas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Permiten estudiar e interpretar experiencias contadas desde la perspectiva de los participantes. </a:t>
            </a:r>
          </a:p>
          <a:p>
            <a:r>
              <a:rPr lang="es-CO" dirty="0" smtClean="0"/>
              <a:t>Se puede usar para construir un panorama detallado de los factores que han influido en el fenómeno estudiado</a:t>
            </a:r>
            <a:r>
              <a:rPr lang="en-US" dirty="0" smtClean="0"/>
              <a:t>.</a:t>
            </a:r>
          </a:p>
          <a:p>
            <a:r>
              <a:rPr lang="es-CO" dirty="0" smtClean="0"/>
              <a:t>Se deben desarrollar gradualmente durante un periodo de tiempo porque dependen de un alto grado de cooperación y confianza entre el investigador y los participantes.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Integridad y credibilidad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Cualquiera que sea el método escogido, el investigador debe demostrar ante la comunidad académica que los datos recogidos y la interpretación de los mismos es confiable y válida.</a:t>
            </a:r>
          </a:p>
          <a:p>
            <a:r>
              <a:rPr lang="es-CO" dirty="0" smtClean="0"/>
              <a:t>Honestidad</a:t>
            </a:r>
          </a:p>
          <a:p>
            <a:r>
              <a:rPr lang="es-CO" dirty="0" smtClean="0"/>
              <a:t>Seriedad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Referencias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Burns, A (2009) Non-</a:t>
            </a:r>
            <a:r>
              <a:rPr lang="es-CO" dirty="0" err="1" smtClean="0"/>
              <a:t>observational</a:t>
            </a:r>
            <a:r>
              <a:rPr lang="es-CO" dirty="0" smtClean="0"/>
              <a:t> </a:t>
            </a:r>
            <a:r>
              <a:rPr lang="es-CO" dirty="0" err="1" smtClean="0"/>
              <a:t>techniques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data </a:t>
            </a:r>
            <a:r>
              <a:rPr lang="es-CO" dirty="0" err="1" smtClean="0"/>
              <a:t>collection</a:t>
            </a:r>
            <a:endParaRPr lang="es-CO" dirty="0" smtClean="0"/>
          </a:p>
          <a:p>
            <a:r>
              <a:rPr lang="es-CO" dirty="0" smtClean="0"/>
              <a:t>Galeano, M (2007) Estrategias de investigación social cualitativa</a:t>
            </a:r>
          </a:p>
          <a:p>
            <a:r>
              <a:rPr lang="es-CO" dirty="0" err="1" smtClean="0"/>
              <a:t>Merriam</a:t>
            </a:r>
            <a:r>
              <a:rPr lang="es-CO" dirty="0" smtClean="0"/>
              <a:t>, S (2009) </a:t>
            </a:r>
            <a:r>
              <a:rPr lang="es-CO" dirty="0" err="1" smtClean="0"/>
              <a:t>Mining</a:t>
            </a:r>
            <a:r>
              <a:rPr lang="es-CO" dirty="0" smtClean="0"/>
              <a:t> data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documents</a:t>
            </a:r>
            <a:endParaRPr lang="es-CO" dirty="0" smtClean="0"/>
          </a:p>
          <a:p>
            <a:r>
              <a:rPr lang="es-CO" dirty="0" err="1" smtClean="0"/>
              <a:t>Robson</a:t>
            </a:r>
            <a:r>
              <a:rPr lang="es-CO" dirty="0" smtClean="0"/>
              <a:t>, C (2007) </a:t>
            </a:r>
            <a:r>
              <a:rPr lang="es-CO" dirty="0" err="1" smtClean="0"/>
              <a:t>Selecting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method</a:t>
            </a:r>
            <a:r>
              <a:rPr lang="es-CO" dirty="0" smtClean="0"/>
              <a:t>/s of </a:t>
            </a:r>
            <a:r>
              <a:rPr lang="es-CO" dirty="0" err="1" smtClean="0"/>
              <a:t>collecting</a:t>
            </a:r>
            <a:r>
              <a:rPr lang="es-CO" dirty="0" smtClean="0"/>
              <a:t> data. Pp. 70-94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00B0F0"/>
                </a:solidFill>
              </a:rPr>
              <a:t>Confiabilididad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“La recolección de datos es confiable si se obtiene esencialmente la misma información cuando se repite el procedimiento bajo las mismas condiciones”</a:t>
            </a:r>
            <a:endParaRPr lang="en-US" dirty="0"/>
          </a:p>
          <a:p>
            <a:r>
              <a:rPr lang="es-CO" dirty="0" smtClean="0"/>
              <a:t>Problemas en la investigación cualitativa: prácticamente imposible recoger la misma información porque trabajamos con seres humanos: los participantes pueden cambiar de opinión, pueden estar cansados, aburridos, 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00B0F0"/>
                </a:solidFill>
              </a:rPr>
              <a:t>Confiabilidad II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Alternativas: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Si se hace observación, tener dos observadores en cambio de uno. Esto implica un entrenamiento previo para estar de acuerdo en los aspectos que se van a observar.</a:t>
            </a:r>
          </a:p>
          <a:p>
            <a:r>
              <a:rPr lang="es-CO" dirty="0" smtClean="0"/>
              <a:t>Si se usan cuestionarios, tener varias alternativas con preguntas equivalentes</a:t>
            </a:r>
          </a:p>
          <a:p>
            <a:r>
              <a:rPr lang="es-CO" dirty="0" smtClean="0"/>
              <a:t>Llevar un registro extremadamente detallado de los procedimientos.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00B0F0"/>
                </a:solidFill>
              </a:rPr>
              <a:t>Validez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“La validez hace referencia a sí efectivamente los resultados reflejan la realidad”</a:t>
            </a:r>
          </a:p>
          <a:p>
            <a:r>
              <a:rPr lang="es-CO" dirty="0" smtClean="0"/>
              <a:t>Problemas en la investigación cualitativa: es altamente interpretativa</a:t>
            </a:r>
          </a:p>
          <a:p>
            <a:r>
              <a:rPr lang="es-CO" dirty="0" smtClean="0"/>
              <a:t>Alternativas: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Confrontar los resultados con lo que han encontrado otros investigadores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Confrontar los resultados con teoría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B0F0"/>
                </a:solidFill>
              </a:rPr>
              <a:t>Métodos de recolección de datos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Entrevistas: Individual, grupal, telefónica</a:t>
            </a:r>
          </a:p>
          <a:p>
            <a:r>
              <a:rPr lang="es-CO" dirty="0" smtClean="0"/>
              <a:t>Entrevistas estructuradas: Preguntas establecidas por el entrevistador, cerradas en donde el entrevistado responde a unos </a:t>
            </a:r>
            <a:r>
              <a:rPr lang="es-CO" dirty="0" err="1" smtClean="0"/>
              <a:t>items</a:t>
            </a:r>
            <a:r>
              <a:rPr lang="es-CO" dirty="0" smtClean="0"/>
              <a:t> que el entrevistador proporciona. Implica un arduo trabajo de preparación de modo que el entrevistado proporcione información que permita responder la pregunta de investigación.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s-CO" dirty="0" smtClean="0"/>
              <a:t>Entrevista </a:t>
            </a:r>
            <a:r>
              <a:rPr lang="es-CO" dirty="0" err="1" smtClean="0"/>
              <a:t>semi</a:t>
            </a:r>
            <a:r>
              <a:rPr lang="es-CO" dirty="0" smtClean="0"/>
              <a:t>-estructurada:</a:t>
            </a:r>
          </a:p>
          <a:p>
            <a:r>
              <a:rPr lang="es-CO" dirty="0" smtClean="0"/>
              <a:t>El investigador prepara con antelación los temas y la organización de la entrevista. </a:t>
            </a:r>
          </a:p>
          <a:p>
            <a:r>
              <a:rPr lang="es-CO" dirty="0" smtClean="0"/>
              <a:t>Puede llevar un protocolo de preguntas como guía.</a:t>
            </a:r>
          </a:p>
          <a:p>
            <a:r>
              <a:rPr lang="es-CO" dirty="0" smtClean="0"/>
              <a:t>Debe parecer una conversación pero sin que el investigador pierda el control de la información que desea obtener.</a:t>
            </a:r>
          </a:p>
          <a:p>
            <a:r>
              <a:rPr lang="es-CO" dirty="0" smtClean="0"/>
              <a:t>Requiere preparación por parte del investigador, por esto es aconsejable pilotear las preguntas y la dinámica de la entrevista.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s-CO" dirty="0" smtClean="0"/>
              <a:t>Es aconsejable audio grabar la entrevista, que ojalá no sobrepase los 45 min.</a:t>
            </a:r>
          </a:p>
          <a:p>
            <a:r>
              <a:rPr lang="es-CO" dirty="0" smtClean="0"/>
              <a:t>Una transcripción de una hora de grabación toma entre 7 a 10 hrs.</a:t>
            </a:r>
          </a:p>
          <a:p>
            <a:r>
              <a:rPr lang="es-CO" dirty="0" smtClean="0"/>
              <a:t>En algunos casos no es necesario transcribir toda la entrevista, es suficiente escucharla una y otra vez para identificar momentos críticos/particulares.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s-CO" dirty="0" smtClean="0"/>
              <a:t>Entrevista no estructurada: Mejor evitarla, especialmente quienes son investigadores novatos. Requiere mucha experiencia por parte del investigador.</a:t>
            </a:r>
          </a:p>
          <a:p>
            <a:r>
              <a:rPr lang="es-CO" dirty="0" smtClean="0"/>
              <a:t>Una alternativa es la entrevista informal que se puede hacer luego de una observación con el fin de aclarar algo que se vio durante la observación.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1034</Words>
  <Application>Microsoft Office PowerPoint</Application>
  <PresentationFormat>Presentación en pantalla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Técnico</vt:lpstr>
      <vt:lpstr>Selección de métodos de recolección de datos</vt:lpstr>
      <vt:lpstr>Integridad y credibilidad</vt:lpstr>
      <vt:lpstr>Confiabilididad</vt:lpstr>
      <vt:lpstr>Confiabilidad II</vt:lpstr>
      <vt:lpstr>Validez</vt:lpstr>
      <vt:lpstr>Métodos de recolección de datos</vt:lpstr>
      <vt:lpstr>Diapositiva 7</vt:lpstr>
      <vt:lpstr>Diapositiva 8</vt:lpstr>
      <vt:lpstr>Diapositiva 9</vt:lpstr>
      <vt:lpstr>Diapositiva 10</vt:lpstr>
      <vt:lpstr>Observación</vt:lpstr>
      <vt:lpstr>Diapositiva 12</vt:lpstr>
      <vt:lpstr>Discusiones en clase</vt:lpstr>
      <vt:lpstr>Notas y diarios de campo</vt:lpstr>
      <vt:lpstr>Sugerencias para llevar notas</vt:lpstr>
      <vt:lpstr>Notas y diarios de los participantes</vt:lpstr>
      <vt:lpstr>Documentos y otras fuentes secundarias</vt:lpstr>
      <vt:lpstr>Datos On-line</vt:lpstr>
      <vt:lpstr>Historias de vida/narrativas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Selección de métodos de recolección de datos</dc:title>
  <dc:creator>Helena</dc:creator>
  <cp:lastModifiedBy>Helena</cp:lastModifiedBy>
  <cp:revision>47</cp:revision>
  <dcterms:created xsi:type="dcterms:W3CDTF">2011-05-02T13:30:00Z</dcterms:created>
  <dcterms:modified xsi:type="dcterms:W3CDTF">2013-11-05T15:09:26Z</dcterms:modified>
</cp:coreProperties>
</file>