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58" r:id="rId6"/>
    <p:sldId id="260" r:id="rId7"/>
    <p:sldId id="261" r:id="rId8"/>
    <p:sldId id="267" r:id="rId9"/>
    <p:sldId id="268" r:id="rId10"/>
    <p:sldId id="269" r:id="rId11"/>
    <p:sldId id="283" r:id="rId12"/>
    <p:sldId id="270" r:id="rId13"/>
    <p:sldId id="271" r:id="rId14"/>
    <p:sldId id="272" r:id="rId15"/>
    <p:sldId id="273" r:id="rId16"/>
    <p:sldId id="274" r:id="rId17"/>
    <p:sldId id="259" r:id="rId18"/>
    <p:sldId id="262" r:id="rId19"/>
    <p:sldId id="263" r:id="rId20"/>
    <p:sldId id="264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FB21-3180-4E38-95AA-E4D9B6936502}" type="datetimeFigureOut">
              <a:rPr lang="es-ES" smtClean="0"/>
              <a:t>04/10/2011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5703-50B3-4C5A-B9A3-291E50B9BD2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ducaplus.org/moleculas3d/acido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micaorganica.org/acidos-carboxilicos/index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ionseg.blogspot.com/2007/08/usos-acidos-organicos-cido-succnico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idoascorbico.com/vitamina_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es-ES" dirty="0" smtClean="0"/>
              <a:t>Ácidos Carboxilos</a:t>
            </a:r>
            <a:br>
              <a:rPr lang="es-ES" dirty="0" smtClean="0"/>
            </a:br>
            <a:r>
              <a:rPr lang="es-ES" dirty="0" smtClean="0"/>
              <a:t>Formula General </a:t>
            </a:r>
            <a:r>
              <a:rPr lang="es-ES" dirty="0"/>
              <a:t>R-COOH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273696"/>
          </a:xfrm>
        </p:spPr>
        <p:txBody>
          <a:bodyPr>
            <a:noAutofit/>
          </a:bodyPr>
          <a:lstStyle/>
          <a:p>
            <a:r>
              <a:rPr lang="es-ES" sz="2400" dirty="0" smtClean="0"/>
              <a:t>Por:</a:t>
            </a:r>
          </a:p>
          <a:p>
            <a:endParaRPr lang="es-ES" sz="2400" dirty="0" smtClean="0"/>
          </a:p>
          <a:p>
            <a:r>
              <a:rPr lang="es-ES" sz="1050" dirty="0" smtClean="0">
                <a:hlinkClick r:id="rId2"/>
              </a:rPr>
              <a:t>http://www.educaplus.org/moleculas3d/acidos.html</a:t>
            </a:r>
            <a:endParaRPr lang="es-E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37242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Nomeclatura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91581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s-ES" sz="1800" dirty="0"/>
              <a:t>Para obtener </a:t>
            </a:r>
            <a:r>
              <a:rPr lang="es-ES" sz="1800" dirty="0" smtClean="0"/>
              <a:t>el nombre </a:t>
            </a:r>
            <a:r>
              <a:rPr lang="es-ES" sz="1800" dirty="0"/>
              <a:t> </a:t>
            </a:r>
            <a:r>
              <a:rPr lang="es-ES" sz="1800" b="1" dirty="0"/>
              <a:t>IUPAC</a:t>
            </a:r>
            <a:r>
              <a:rPr lang="es-ES" sz="1800" dirty="0"/>
              <a:t>, se encuentra la cadena de C </a:t>
            </a:r>
            <a:r>
              <a:rPr lang="es-ES" sz="1800" dirty="0" smtClean="0"/>
              <a:t>mas </a:t>
            </a:r>
            <a:r>
              <a:rPr lang="es-ES" sz="1800" dirty="0"/>
              <a:t>larga que incluya el C del COOH, como se indica a </a:t>
            </a:r>
            <a:r>
              <a:rPr lang="es-ES" sz="1800" dirty="0" err="1" smtClean="0"/>
              <a:t>continuacion</a:t>
            </a:r>
            <a:r>
              <a:rPr lang="es-ES" sz="1800" dirty="0" smtClean="0"/>
              <a:t> </a:t>
            </a:r>
            <a:r>
              <a:rPr lang="es-ES" sz="1800" dirty="0"/>
              <a:t>por una </a:t>
            </a:r>
            <a:r>
              <a:rPr lang="es-ES" sz="1800" dirty="0" err="1" smtClean="0"/>
              <a:t>linea</a:t>
            </a:r>
            <a:r>
              <a:rPr lang="es-ES" sz="1800" dirty="0" smtClean="0"/>
              <a:t> </a:t>
            </a:r>
            <a:r>
              <a:rPr lang="es-ES" sz="1800" dirty="0"/>
              <a:t>horizontal. Para formar el nombre derivado, encuentre y nombre los grupos unidos al C :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484784"/>
            <a:ext cx="5076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</a:t>
            </a:r>
            <a:endParaRPr lang="es-E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534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</a:t>
            </a:r>
            <a:endParaRPr lang="es-E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16" y="1600200"/>
            <a:ext cx="714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</a:t>
            </a:r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1198"/>
            <a:ext cx="8229600" cy="40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</a:t>
            </a:r>
            <a:endParaRPr lang="es-E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923"/>
            <a:ext cx="8229600" cy="40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499992" y="6237312"/>
            <a:ext cx="3888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hlinkClick r:id="rId3"/>
              </a:rPr>
              <a:t>http://www.quimicaorganica.org/acidos-carboxilicos/index.php</a:t>
            </a:r>
            <a:endParaRPr lang="es-E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27842"/>
            <a:ext cx="3888432" cy="37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779912" y="1700808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Aspirina</a:t>
            </a:r>
            <a:r>
              <a:rPr lang="pt-BR" dirty="0"/>
              <a:t> (C</a:t>
            </a:r>
            <a:r>
              <a:rPr lang="pt-BR" baseline="-25000" dirty="0"/>
              <a:t>9</a:t>
            </a:r>
            <a:r>
              <a:rPr lang="pt-BR" dirty="0"/>
              <a:t>H</a:t>
            </a:r>
            <a:r>
              <a:rPr lang="pt-BR" baseline="-25000" dirty="0"/>
              <a:t>8</a:t>
            </a:r>
            <a:r>
              <a:rPr lang="pt-BR" dirty="0"/>
              <a:t>O</a:t>
            </a:r>
            <a:r>
              <a:rPr lang="pt-BR" baseline="-25000" dirty="0"/>
              <a:t>4</a:t>
            </a:r>
            <a:r>
              <a:rPr lang="pt-BR" dirty="0"/>
              <a:t>) </a:t>
            </a:r>
            <a:br>
              <a:rPr lang="pt-BR" dirty="0"/>
            </a:br>
            <a:r>
              <a:rPr lang="pt-BR" b="1" dirty="0"/>
              <a:t>Ácido acetilsalicílico </a:t>
            </a:r>
            <a:r>
              <a:rPr lang="pt-BR" dirty="0"/>
              <a:t>o</a:t>
            </a:r>
            <a:r>
              <a:rPr lang="pt-BR" b="1" dirty="0"/>
              <a:t> ácido </a:t>
            </a:r>
            <a:r>
              <a:rPr lang="pt-BR" b="1" dirty="0" smtClean="0"/>
              <a:t>2-</a:t>
            </a:r>
            <a:r>
              <a:rPr lang="pt-BR" b="1" dirty="0" err="1" smtClean="0"/>
              <a:t>acetiloxibenzóico</a:t>
            </a:r>
            <a:endParaRPr lang="pt-BR" b="1" dirty="0" smtClean="0"/>
          </a:p>
          <a:p>
            <a:r>
              <a:rPr lang="es-ES" b="1" i="1" dirty="0"/>
              <a:t>Ácido salicílico</a:t>
            </a:r>
            <a:endParaRPr lang="es-ES" b="1" dirty="0"/>
          </a:p>
          <a:p>
            <a:r>
              <a:rPr lang="es-ES" dirty="0"/>
              <a:t>Sólido blanco y cristalino, que se encuentra en numerosas plantas, en especial en los frutos, en forma de </a:t>
            </a:r>
            <a:r>
              <a:rPr lang="es-ES" dirty="0" err="1"/>
              <a:t>metilsalicilato</a:t>
            </a:r>
            <a:r>
              <a:rPr lang="es-ES" dirty="0"/>
              <a:t>, y se obtiene comercialmente a partir del fenol.</a:t>
            </a:r>
          </a:p>
          <a:p>
            <a:r>
              <a:rPr lang="es-ES" dirty="0" smtClean="0"/>
              <a:t>El </a:t>
            </a:r>
            <a:r>
              <a:rPr lang="es-ES" dirty="0"/>
              <a:t>salicilato de sodio, que se obtiene tratando el </a:t>
            </a:r>
            <a:r>
              <a:rPr lang="es-ES" dirty="0" err="1"/>
              <a:t>fenolato</a:t>
            </a:r>
            <a:r>
              <a:rPr lang="es-ES" dirty="0"/>
              <a:t> de sodio con dióxido de carbono a presión, se usa para preservar alimentos y en mayor medida para elaborar preparados antisépticos suaves como pasta de dientes y colutorios. Los compuestos salicílicos medicinales empleados como analgésicos y antipiréticos son el ácido </a:t>
            </a:r>
            <a:r>
              <a:rPr lang="es-ES" dirty="0" err="1"/>
              <a:t>acetilsalicílico</a:t>
            </a:r>
            <a:r>
              <a:rPr lang="es-ES" dirty="0"/>
              <a:t> y el </a:t>
            </a:r>
            <a:r>
              <a:rPr lang="es-ES" dirty="0" err="1"/>
              <a:t>fenilsalicilato</a:t>
            </a:r>
            <a:r>
              <a:rPr lang="es-ES" dirty="0"/>
              <a:t>, que se venden bajo el nombre comercial de aspirina y </a:t>
            </a:r>
            <a:r>
              <a:rPr lang="es-ES" dirty="0" smtClean="0"/>
              <a:t>salol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322022" cy="261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44008" y="1484784"/>
            <a:ext cx="419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Ibuprofeno</a:t>
            </a:r>
            <a:r>
              <a:rPr lang="pt-BR" dirty="0"/>
              <a:t> (C</a:t>
            </a:r>
            <a:r>
              <a:rPr lang="pt-BR" baseline="-25000" dirty="0"/>
              <a:t>13</a:t>
            </a:r>
            <a:r>
              <a:rPr lang="pt-BR" dirty="0"/>
              <a:t>H</a:t>
            </a:r>
            <a:r>
              <a:rPr lang="pt-BR" baseline="-25000" dirty="0"/>
              <a:t>18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pt-BR" dirty="0"/>
              <a:t>) </a:t>
            </a:r>
            <a:br>
              <a:rPr lang="pt-BR" dirty="0"/>
            </a:br>
            <a:r>
              <a:rPr lang="pt-BR" b="1" dirty="0"/>
              <a:t>Ácido 2-[4-(2-</a:t>
            </a:r>
            <a:r>
              <a:rPr lang="pt-BR" b="1" dirty="0" err="1"/>
              <a:t>metilpropil</a:t>
            </a:r>
            <a:r>
              <a:rPr lang="pt-BR" b="1" dirty="0"/>
              <a:t>)</a:t>
            </a:r>
            <a:r>
              <a:rPr lang="pt-BR" b="1" dirty="0" err="1"/>
              <a:t>fenil</a:t>
            </a:r>
            <a:r>
              <a:rPr lang="pt-BR" b="1" dirty="0"/>
              <a:t>]propanóico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076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411761" y="141277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ácido </a:t>
            </a:r>
            <a:r>
              <a:rPr lang="es-ES" dirty="0" err="1"/>
              <a:t>propanoico</a:t>
            </a:r>
            <a:r>
              <a:rPr lang="es-ES" dirty="0"/>
              <a:t> inhibe el crecimiento </a:t>
            </a:r>
            <a:r>
              <a:rPr lang="es-ES" dirty="0" smtClean="0"/>
              <a:t>de hongos y </a:t>
            </a:r>
            <a:r>
              <a:rPr lang="es-ES" dirty="0"/>
              <a:t>de </a:t>
            </a:r>
            <a:r>
              <a:rPr lang="es-ES" dirty="0" smtClean="0"/>
              <a:t>algunas bacterias.</a:t>
            </a:r>
          </a:p>
          <a:p>
            <a:r>
              <a:rPr lang="es-ES" dirty="0"/>
              <a:t>polvos </a:t>
            </a:r>
            <a:r>
              <a:rPr lang="es-ES" dirty="0" err="1" smtClean="0"/>
              <a:t>antimicoticos</a:t>
            </a:r>
            <a:r>
              <a:rPr lang="es-ES" dirty="0" smtClean="0"/>
              <a:t> </a:t>
            </a:r>
            <a:r>
              <a:rPr lang="es-ES" dirty="0"/>
              <a:t> para </a:t>
            </a:r>
            <a:r>
              <a:rPr lang="es-ES" dirty="0" smtClean="0"/>
              <a:t>los pies.</a:t>
            </a:r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Los ácidos carboxílicos son compuestos que contienen en el extremo de la cadena el grupo carboxílico, -</a:t>
            </a:r>
            <a:r>
              <a:rPr lang="es-ES" b="1" dirty="0"/>
              <a:t>COOH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nomenclatura sistemática los nombra anteponiendo la palabra </a:t>
            </a:r>
            <a:r>
              <a:rPr lang="es-ES" b="1" dirty="0"/>
              <a:t>ácido</a:t>
            </a:r>
            <a:r>
              <a:rPr lang="es-ES" dirty="0"/>
              <a:t> al hidrocarburo del que proceden y cambiando la terminación -o por -</a:t>
            </a:r>
            <a:r>
              <a:rPr lang="es-ES" b="1" dirty="0" err="1"/>
              <a:t>oico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Cuando están unidos a ciclos se termina el nombre del ciclo en -</a:t>
            </a:r>
            <a:r>
              <a:rPr lang="es-ES" b="1" dirty="0"/>
              <a:t>carboxílico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095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131840" y="1196752"/>
            <a:ext cx="55446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 ácido benzoico </a:t>
            </a:r>
            <a:r>
              <a:rPr lang="es-ES" sz="1600" dirty="0" smtClean="0"/>
              <a:t>Protege </a:t>
            </a:r>
            <a:r>
              <a:rPr lang="es-ES" sz="1600" dirty="0"/>
              <a:t>sobre todo contra </a:t>
            </a:r>
            <a:r>
              <a:rPr lang="es-ES" sz="1600" dirty="0" smtClean="0"/>
              <a:t>el moho (también </a:t>
            </a:r>
            <a:r>
              <a:rPr lang="es-ES" sz="1600" dirty="0"/>
              <a:t>las variantes que </a:t>
            </a:r>
            <a:r>
              <a:rPr lang="es-ES" sz="1600" dirty="0" smtClean="0"/>
              <a:t>producen  las </a:t>
            </a:r>
            <a:r>
              <a:rPr lang="es-ES" sz="1600" dirty="0" err="1" smtClean="0"/>
              <a:t>aflatoxinas</a:t>
            </a:r>
            <a:r>
              <a:rPr lang="es-ES" sz="1600" dirty="0" smtClean="0"/>
              <a:t>)  y a </a:t>
            </a:r>
            <a:r>
              <a:rPr lang="es-ES" sz="1600" dirty="0"/>
              <a:t>veces se utiliza conjuntamente con </a:t>
            </a:r>
            <a:r>
              <a:rPr lang="es-ES" sz="1600" dirty="0" smtClean="0"/>
              <a:t>el dióxido de azufre</a:t>
            </a:r>
            <a:r>
              <a:rPr lang="es-ES" sz="1600" dirty="0"/>
              <a:t> (SO</a:t>
            </a:r>
            <a:r>
              <a:rPr lang="es-ES" sz="1600" baseline="-25000" dirty="0"/>
              <a:t>2</a:t>
            </a:r>
            <a:r>
              <a:rPr lang="es-ES" sz="1600" dirty="0"/>
              <a:t>) o </a:t>
            </a:r>
            <a:r>
              <a:rPr lang="es-ES" sz="1600" dirty="0" smtClean="0"/>
              <a:t>los  sulfitos  para </a:t>
            </a:r>
            <a:r>
              <a:rPr lang="es-ES" sz="1600" dirty="0"/>
              <a:t>atacar un espectro más amplio de </a:t>
            </a:r>
            <a:r>
              <a:rPr lang="es-ES" sz="1600" dirty="0" smtClean="0"/>
              <a:t>microorganismos.</a:t>
            </a:r>
          </a:p>
          <a:p>
            <a:r>
              <a:rPr lang="es-ES" sz="1600" dirty="0"/>
              <a:t>En personas sensibles se pueden producir </a:t>
            </a:r>
            <a:r>
              <a:rPr lang="es-ES" sz="1600" dirty="0" smtClean="0"/>
              <a:t>reacciones alérgicas.</a:t>
            </a:r>
          </a:p>
          <a:p>
            <a:pPr fontAlgn="base"/>
            <a:r>
              <a:rPr lang="es-ES" sz="1600" dirty="0"/>
              <a:t> </a:t>
            </a:r>
            <a:r>
              <a:rPr lang="es-ES" sz="1600" b="1" dirty="0"/>
              <a:t>LISTERINE (PFIZER</a:t>
            </a:r>
            <a:r>
              <a:rPr lang="es-ES" sz="1600" b="1" dirty="0" smtClean="0"/>
              <a:t>); Composición</a:t>
            </a:r>
            <a:r>
              <a:rPr lang="es-ES" sz="1600" b="1" dirty="0"/>
              <a:t>:</a:t>
            </a:r>
            <a:r>
              <a:rPr lang="es-ES" sz="1600" dirty="0"/>
              <a:t> Cada 100 ml de producto contiene: Alcohol 28.4 ml; Timol 0.06 g; </a:t>
            </a:r>
            <a:r>
              <a:rPr lang="es-ES" sz="1600" dirty="0" err="1"/>
              <a:t>Eucaliptol</a:t>
            </a:r>
            <a:r>
              <a:rPr lang="es-ES" sz="1600" dirty="0"/>
              <a:t> 0.09 g; Salicilato de Metilo 0.05 g; Mentol 0.04 g; </a:t>
            </a:r>
            <a:r>
              <a:rPr lang="es-ES" sz="1600" b="1" dirty="0"/>
              <a:t>Acido Benzoico 0.150 g.</a:t>
            </a:r>
            <a:endParaRPr lang="es-ES" sz="1600" dirty="0"/>
          </a:p>
          <a:p>
            <a:pPr fontAlgn="base"/>
            <a:r>
              <a:rPr lang="es-ES" sz="1600" dirty="0"/>
              <a:t>· </a:t>
            </a:r>
            <a:r>
              <a:rPr lang="es-ES" sz="1600" b="1" dirty="0"/>
              <a:t>ZENTEL suspensión al 4%(GLAXOSMITHKLINE)</a:t>
            </a:r>
            <a:endParaRPr lang="es-ES" sz="1600" dirty="0"/>
          </a:p>
          <a:p>
            <a:pPr fontAlgn="base"/>
            <a:r>
              <a:rPr lang="es-ES" sz="1600" b="1" dirty="0"/>
              <a:t>Suspensión 4%:</a:t>
            </a:r>
            <a:r>
              <a:rPr lang="es-ES" sz="1600" dirty="0"/>
              <a:t> cada 100 ml de suspensión contiene: </a:t>
            </a:r>
            <a:r>
              <a:rPr lang="es-ES" sz="1600" dirty="0" err="1"/>
              <a:t>Albendazol</a:t>
            </a:r>
            <a:r>
              <a:rPr lang="es-ES" sz="1600" dirty="0"/>
              <a:t> 4 g. Excipientes: Glicerol; </a:t>
            </a:r>
            <a:r>
              <a:rPr lang="es-ES" sz="1600" dirty="0" err="1"/>
              <a:t>Carboximetilcelulosa</a:t>
            </a:r>
            <a:r>
              <a:rPr lang="es-ES" sz="1600" dirty="0"/>
              <a:t> Sódica; Silicato de Aluminio y Magnesio; Mono </a:t>
            </a:r>
            <a:r>
              <a:rPr lang="es-ES" sz="1600" dirty="0" err="1"/>
              <a:t>Laurato</a:t>
            </a:r>
            <a:r>
              <a:rPr lang="es-ES" sz="1600" dirty="0"/>
              <a:t> de </a:t>
            </a:r>
            <a:r>
              <a:rPr lang="es-ES" sz="1600" dirty="0" err="1"/>
              <a:t>Sorbitan</a:t>
            </a:r>
            <a:r>
              <a:rPr lang="es-ES" sz="1600" dirty="0"/>
              <a:t>; </a:t>
            </a:r>
            <a:r>
              <a:rPr lang="es-ES" sz="1600" dirty="0" err="1"/>
              <a:t>Polisorbato</a:t>
            </a:r>
            <a:r>
              <a:rPr lang="es-ES" sz="1600" dirty="0"/>
              <a:t>; </a:t>
            </a:r>
            <a:r>
              <a:rPr lang="es-ES" sz="1600" dirty="0" err="1"/>
              <a:t>Sorbato</a:t>
            </a:r>
            <a:r>
              <a:rPr lang="es-ES" sz="1600" dirty="0"/>
              <a:t> de Potasio</a:t>
            </a:r>
            <a:r>
              <a:rPr lang="es-ES" sz="1600" b="1" dirty="0"/>
              <a:t>; Acido Benzoico</a:t>
            </a:r>
            <a:r>
              <a:rPr lang="es-ES" sz="1600" dirty="0"/>
              <a:t>; Acido </a:t>
            </a:r>
            <a:r>
              <a:rPr lang="es-ES" sz="1600" dirty="0" err="1"/>
              <a:t>Sórbico</a:t>
            </a:r>
            <a:r>
              <a:rPr lang="es-ES" sz="1600" dirty="0"/>
              <a:t>; Emulsión de </a:t>
            </a:r>
            <a:r>
              <a:rPr lang="es-ES" sz="1600" dirty="0" err="1"/>
              <a:t>Dimetilpolisiloxano</a:t>
            </a:r>
            <a:r>
              <a:rPr lang="es-ES" sz="1600" dirty="0"/>
              <a:t> con Sílice Libre Sabor Mango Plátano; Sacarina Sódica; Agua Purificada.</a:t>
            </a:r>
          </a:p>
          <a:p>
            <a:pPr fontAlgn="base"/>
            <a:r>
              <a:rPr lang="es-ES" sz="1600" dirty="0"/>
              <a:t>· </a:t>
            </a:r>
            <a:r>
              <a:rPr lang="es-ES" sz="1600" b="1" dirty="0"/>
              <a:t>TRICOXANE (ITF FARMA CHILE)</a:t>
            </a:r>
            <a:endParaRPr lang="es-ES" sz="1600" dirty="0"/>
          </a:p>
          <a:p>
            <a:pPr fontAlgn="base"/>
            <a:r>
              <a:rPr lang="es-ES" sz="1600" dirty="0"/>
              <a:t>Cada 100ml de solución contiene: </a:t>
            </a:r>
            <a:r>
              <a:rPr lang="es-ES" sz="1600" dirty="0" err="1"/>
              <a:t>minoxidil</a:t>
            </a:r>
            <a:r>
              <a:rPr lang="es-ES" sz="1600" dirty="0"/>
              <a:t> 5g. Excipientes: vitamina E acetato, </a:t>
            </a:r>
            <a:r>
              <a:rPr lang="es-ES" sz="1600" dirty="0" err="1"/>
              <a:t>edetato</a:t>
            </a:r>
            <a:r>
              <a:rPr lang="es-ES" sz="1600" dirty="0"/>
              <a:t> </a:t>
            </a:r>
            <a:r>
              <a:rPr lang="es-ES" sz="1600" dirty="0" err="1"/>
              <a:t>disódico</a:t>
            </a:r>
            <a:r>
              <a:rPr lang="es-ES" sz="1600" dirty="0"/>
              <a:t>, </a:t>
            </a:r>
            <a:r>
              <a:rPr lang="es-ES" sz="1600" dirty="0" err="1"/>
              <a:t>monooleato</a:t>
            </a:r>
            <a:r>
              <a:rPr lang="es-ES" sz="1600" dirty="0"/>
              <a:t> de </a:t>
            </a:r>
            <a:r>
              <a:rPr lang="es-ES" sz="1600" dirty="0" err="1"/>
              <a:t>sorbitán</a:t>
            </a:r>
            <a:r>
              <a:rPr lang="es-ES" sz="1600" dirty="0"/>
              <a:t> </a:t>
            </a:r>
            <a:r>
              <a:rPr lang="es-ES" sz="1600" dirty="0" err="1"/>
              <a:t>polioxietileno</a:t>
            </a:r>
            <a:r>
              <a:rPr lang="es-ES" sz="1600" dirty="0"/>
              <a:t>, </a:t>
            </a:r>
            <a:r>
              <a:rPr lang="es-ES" sz="1600" dirty="0" err="1"/>
              <a:t>propilenglicol</a:t>
            </a:r>
            <a:r>
              <a:rPr lang="es-ES" sz="1600" dirty="0"/>
              <a:t>, etanol, </a:t>
            </a:r>
            <a:r>
              <a:rPr lang="es-ES" sz="1600" b="1" dirty="0"/>
              <a:t>ácido benzoico</a:t>
            </a:r>
            <a:r>
              <a:rPr lang="es-ES" sz="1600" dirty="0"/>
              <a:t>, bisulfito de sodio, agua.</a:t>
            </a:r>
          </a:p>
          <a:p>
            <a:endParaRPr lang="es-E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2238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843808" y="1844824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ácidos succínicos y </a:t>
            </a:r>
            <a:r>
              <a:rPr lang="es-ES" dirty="0" err="1"/>
              <a:t>fumáricos</a:t>
            </a:r>
            <a:r>
              <a:rPr lang="es-ES" dirty="0"/>
              <a:t> son sustancias cruciales en el metabolismo del alcohol y muy importantes en el ciclo de </a:t>
            </a:r>
            <a:r>
              <a:rPr lang="es-ES" dirty="0" err="1"/>
              <a:t>Krebs</a:t>
            </a:r>
            <a:r>
              <a:rPr lang="es-ES" dirty="0"/>
              <a:t>. El ácido succínico y </a:t>
            </a:r>
            <a:r>
              <a:rPr lang="es-ES" dirty="0" err="1"/>
              <a:t>fumárico</a:t>
            </a:r>
            <a:r>
              <a:rPr lang="es-ES" dirty="0"/>
              <a:t> estimulan el proceso </a:t>
            </a:r>
            <a:r>
              <a:rPr lang="es-ES" dirty="0" err="1"/>
              <a:t>oxidativo</a:t>
            </a:r>
            <a:r>
              <a:rPr lang="es-ES" dirty="0"/>
              <a:t> de la mitocondria activando la segunda mitad del ciclo de los ácidos </a:t>
            </a:r>
            <a:r>
              <a:rPr lang="es-ES" dirty="0" err="1"/>
              <a:t>tricarboxílicos</a:t>
            </a:r>
            <a:r>
              <a:rPr lang="es-ES" dirty="0"/>
              <a:t>. 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RU-21</a:t>
            </a:r>
            <a:r>
              <a:rPr lang="es-ES" b="1" dirty="0"/>
              <a:t>  Regula el Metabolismo del Alcohol</a:t>
            </a:r>
            <a:r>
              <a:rPr lang="es-ES" b="1" dirty="0" smtClean="0"/>
              <a:t>.</a:t>
            </a:r>
          </a:p>
          <a:p>
            <a:r>
              <a:rPr lang="es-ES" dirty="0"/>
              <a:t>La ingesta de 2 pastillas reduce los efectos de la resaca en tan sólo unos 30 minutos.</a:t>
            </a:r>
          </a:p>
          <a:p>
            <a:r>
              <a:rPr lang="es-ES" dirty="0"/>
              <a:t>Bloquea los acetaldehídos.</a:t>
            </a:r>
          </a:p>
          <a:p>
            <a:r>
              <a:rPr lang="es-ES" dirty="0"/>
              <a:t>Reduce el volumen de alcohol en sangre, acelerando el metabolismo y evitando la resaca.</a:t>
            </a:r>
          </a:p>
          <a:p>
            <a:r>
              <a:rPr lang="es-ES" dirty="0"/>
              <a:t>Ayuda a la reparación del ADN celular.</a:t>
            </a:r>
          </a:p>
          <a:p>
            <a:r>
              <a:rPr lang="es-ES" dirty="0"/>
              <a:t>Ayuda al sistema nervioso central.</a:t>
            </a:r>
          </a:p>
          <a:p>
            <a:r>
              <a:rPr lang="es-ES" dirty="0"/>
              <a:t>Protege la piel de los daños derivados del alcohol.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23928" y="141277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ácido </a:t>
            </a:r>
            <a:r>
              <a:rPr lang="es-ES" dirty="0" err="1" smtClean="0"/>
              <a:t>hialurónico</a:t>
            </a:r>
            <a:endParaRPr lang="es-ES" dirty="0"/>
          </a:p>
          <a:p>
            <a:r>
              <a:rPr lang="es-ES" b="1" dirty="0"/>
              <a:t>*Tratamientos tópicos, para rejuvenecer, mejorar el estado de la piel y de las líneas de expresión, los surcos, las marcas de acné e hidratar en profundidad.</a:t>
            </a:r>
            <a:endParaRPr lang="es-ES" dirty="0"/>
          </a:p>
          <a:p>
            <a:r>
              <a:rPr lang="es-ES" b="1" dirty="0" smtClean="0"/>
              <a:t>*</a:t>
            </a:r>
            <a:r>
              <a:rPr lang="es-ES" b="1" dirty="0"/>
              <a:t>También </a:t>
            </a:r>
            <a:r>
              <a:rPr lang="es-ES" b="1" dirty="0" smtClean="0"/>
              <a:t>se </a:t>
            </a:r>
            <a:r>
              <a:rPr lang="es-ES" b="1" dirty="0"/>
              <a:t>utiliza en infiltraciones para los pliegues de la cara, concretamente el surco naso-geniano y para el aumento de labios.</a:t>
            </a:r>
            <a:endParaRPr lang="es-ES" dirty="0"/>
          </a:p>
          <a:p>
            <a:r>
              <a:rPr lang="es-ES" b="1" dirty="0" smtClean="0"/>
              <a:t>su </a:t>
            </a:r>
            <a:r>
              <a:rPr lang="es-ES" b="1" dirty="0"/>
              <a:t>uso </a:t>
            </a:r>
            <a:r>
              <a:rPr lang="es-ES" b="1" dirty="0" smtClean="0"/>
              <a:t>tópico </a:t>
            </a:r>
            <a:r>
              <a:rPr lang="es-ES" dirty="0" smtClean="0"/>
              <a:t>su </a:t>
            </a:r>
            <a:r>
              <a:rPr lang="es-ES" dirty="0"/>
              <a:t>potente efecto hidratante, antiarrugas y suavizador de las marcas profundas del acné.</a:t>
            </a:r>
          </a:p>
          <a:p>
            <a:endParaRPr lang="es-ES" dirty="0"/>
          </a:p>
        </p:txBody>
      </p:sp>
      <p:pic>
        <p:nvPicPr>
          <p:cNvPr id="23554" name="Picture 2" descr="http://www.edicionesmedicas.com.ar/var/edicionesmedicas_com_ar/storage/images/media/images/acido_hialuronico._wikipedia._edgar181/65206-1-esl-AR/Acido_hialuronico._Wikipedia._Edgar1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314340" cy="15121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3568" y="6093296"/>
            <a:ext cx="820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http://profesionseg.blogspot.com/2007/08/usos-acidos-organicos-cido-succnico.html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Farmacéutico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355976" y="1340768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Acido </a:t>
            </a:r>
            <a:r>
              <a:rPr lang="es-ES" dirty="0" err="1" smtClean="0"/>
              <a:t>propionico</a:t>
            </a:r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/>
              <a:t>usa en la fabricación de perfumes, resinas </a:t>
            </a:r>
            <a:r>
              <a:rPr lang="es-ES" dirty="0" err="1"/>
              <a:t>alquídicas</a:t>
            </a:r>
            <a:r>
              <a:rPr lang="es-ES" dirty="0"/>
              <a:t>, fármacos y </a:t>
            </a:r>
            <a:r>
              <a:rPr lang="es-ES" dirty="0" smtClean="0"/>
              <a:t>colorantes.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b="1" i="1" dirty="0"/>
              <a:t>Ácido </a:t>
            </a:r>
            <a:r>
              <a:rPr lang="es-ES" b="1" i="1" dirty="0" err="1" smtClean="0"/>
              <a:t>Octanoico</a:t>
            </a:r>
            <a:r>
              <a:rPr lang="es-ES" b="1" i="1" dirty="0" smtClean="0"/>
              <a:t> o acido </a:t>
            </a:r>
            <a:r>
              <a:rPr lang="es-ES" b="1" i="1" dirty="0" err="1" smtClean="0"/>
              <a:t>caplilico</a:t>
            </a:r>
            <a:endParaRPr lang="es-ES" b="1" i="1" dirty="0" smtClean="0"/>
          </a:p>
          <a:p>
            <a:r>
              <a:rPr lang="es-ES" dirty="0" smtClean="0"/>
              <a:t>Acido </a:t>
            </a:r>
            <a:r>
              <a:rPr lang="es-ES" dirty="0" err="1" smtClean="0"/>
              <a:t>antimicotico</a:t>
            </a:r>
            <a:r>
              <a:rPr lang="es-ES" dirty="0" smtClean="0"/>
              <a:t>, </a:t>
            </a:r>
            <a:r>
              <a:rPr lang="es-ES" dirty="0"/>
              <a:t> fórmula CH3(CH2)4COOH, con olor a rancio característico, de actividad fungicida contra diversos hongos. El ácido </a:t>
            </a:r>
            <a:r>
              <a:rPr lang="es-ES" dirty="0" err="1"/>
              <a:t>caprílico</a:t>
            </a:r>
            <a:r>
              <a:rPr lang="es-ES" dirty="0"/>
              <a:t> y sus sales presentan acción </a:t>
            </a:r>
            <a:r>
              <a:rPr lang="es-ES" dirty="0" err="1" smtClean="0"/>
              <a:t>dermatomicótica</a:t>
            </a:r>
            <a:r>
              <a:rPr lang="es-ES" dirty="0" smtClean="0"/>
              <a:t>, Especies </a:t>
            </a:r>
            <a:r>
              <a:rPr lang="es-ES" dirty="0"/>
              <a:t>de bacterias que se pueden eliminar usando </a:t>
            </a:r>
            <a:r>
              <a:rPr lang="es-ES" dirty="0" smtClean="0"/>
              <a:t>este ácido </a:t>
            </a:r>
            <a:r>
              <a:rPr lang="es-ES" dirty="0" err="1"/>
              <a:t>caprílico</a:t>
            </a:r>
            <a:r>
              <a:rPr lang="es-ES" dirty="0"/>
              <a:t>: </a:t>
            </a:r>
            <a:r>
              <a:rPr lang="es-ES" i="1" dirty="0" err="1"/>
              <a:t>Streptomyces</a:t>
            </a:r>
            <a:r>
              <a:rPr lang="es-ES" i="1" dirty="0"/>
              <a:t>. </a:t>
            </a:r>
            <a:r>
              <a:rPr lang="es-ES" i="1" dirty="0" err="1"/>
              <a:t>agalactiae</a:t>
            </a:r>
            <a:r>
              <a:rPr lang="es-ES" dirty="0" smtClean="0"/>
              <a:t>, </a:t>
            </a:r>
            <a:r>
              <a:rPr lang="es-ES" dirty="0"/>
              <a:t> </a:t>
            </a:r>
            <a:r>
              <a:rPr lang="es-ES" i="1" dirty="0" err="1"/>
              <a:t>S.dysgalactiae</a:t>
            </a:r>
            <a:r>
              <a:rPr lang="es-ES" dirty="0"/>
              <a:t>, </a:t>
            </a:r>
            <a:r>
              <a:rPr lang="es-ES" i="1" dirty="0"/>
              <a:t>S. </a:t>
            </a:r>
            <a:r>
              <a:rPr lang="es-ES" i="1" dirty="0" err="1"/>
              <a:t>uberis</a:t>
            </a:r>
            <a:r>
              <a:rPr lang="es-ES" dirty="0"/>
              <a:t>, </a:t>
            </a:r>
            <a:r>
              <a:rPr lang="es-ES" i="1" dirty="0" err="1"/>
              <a:t>Staph</a:t>
            </a:r>
            <a:r>
              <a:rPr lang="es-ES" i="1" dirty="0"/>
              <a:t>. </a:t>
            </a:r>
            <a:r>
              <a:rPr lang="es-ES" i="1" dirty="0" err="1"/>
              <a:t>aureus</a:t>
            </a:r>
            <a:r>
              <a:rPr lang="es-ES" dirty="0"/>
              <a:t>, y </a:t>
            </a:r>
            <a:r>
              <a:rPr lang="es-ES" i="1" dirty="0"/>
              <a:t>E. </a:t>
            </a:r>
            <a:r>
              <a:rPr lang="es-ES" i="1" dirty="0" err="1"/>
              <a:t>coli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152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2171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  <p:pic>
        <p:nvPicPr>
          <p:cNvPr id="21506" name="Picture 2" descr="Ácido ascórb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1905000" cy="1428750"/>
          </a:xfrm>
          <a:prstGeom prst="rect">
            <a:avLst/>
          </a:prstGeom>
          <a:noFill/>
        </p:spPr>
      </p:pic>
      <p:pic>
        <p:nvPicPr>
          <p:cNvPr id="21508" name="Picture 4" descr="Molécula 3D del ácido ascórb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1905000" cy="177165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987824" y="2132856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 </a:t>
            </a:r>
            <a:r>
              <a:rPr lang="es-ES" b="1" dirty="0"/>
              <a:t>ácido ascórbico</a:t>
            </a:r>
            <a:r>
              <a:rPr lang="es-ES" dirty="0"/>
              <a:t> </a:t>
            </a:r>
            <a:endParaRPr lang="es-ES" dirty="0" smtClean="0"/>
          </a:p>
          <a:p>
            <a:r>
              <a:rPr lang="es-ES" dirty="0" smtClean="0"/>
              <a:t>es </a:t>
            </a:r>
            <a:r>
              <a:rPr lang="es-ES" dirty="0"/>
              <a:t>un ácido de azúcar con propiedades antioxidantes. Su aspecto es de polvo o cristales de color blanco-amarillento. Es soluble en agua. El </a:t>
            </a:r>
            <a:r>
              <a:rPr lang="es-ES" dirty="0" err="1"/>
              <a:t>enantiómero</a:t>
            </a:r>
            <a:r>
              <a:rPr lang="es-ES" dirty="0"/>
              <a:t> L- del ácido ascórbico se conoce popularmente como </a:t>
            </a:r>
            <a:r>
              <a:rPr lang="es-ES" dirty="0">
                <a:hlinkClick r:id="rId4"/>
              </a:rPr>
              <a:t>vitamina C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707904" y="1988840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El</a:t>
            </a:r>
            <a:r>
              <a:rPr lang="es-ES" dirty="0"/>
              <a:t> </a:t>
            </a:r>
            <a:r>
              <a:rPr lang="es-ES" b="1" dirty="0"/>
              <a:t>ácido málico</a:t>
            </a:r>
            <a:r>
              <a:rPr lang="es-ES" dirty="0"/>
              <a:t>, o su </a:t>
            </a:r>
            <a:r>
              <a:rPr lang="es-ES" dirty="0" smtClean="0"/>
              <a:t>forma, </a:t>
            </a:r>
            <a:r>
              <a:rPr lang="es-ES" dirty="0"/>
              <a:t>el </a:t>
            </a:r>
            <a:r>
              <a:rPr lang="es-ES" b="1" dirty="0"/>
              <a:t>malato</a:t>
            </a:r>
            <a:r>
              <a:rPr lang="es-ES" dirty="0"/>
              <a:t> (C</a:t>
            </a:r>
            <a:r>
              <a:rPr lang="es-ES" baseline="-25000" dirty="0"/>
              <a:t>4</a:t>
            </a:r>
            <a:r>
              <a:rPr lang="es-ES" dirty="0"/>
              <a:t>H</a:t>
            </a:r>
            <a:r>
              <a:rPr lang="es-ES" baseline="-25000" dirty="0"/>
              <a:t>6</a:t>
            </a:r>
            <a:r>
              <a:rPr lang="es-ES" dirty="0"/>
              <a:t>0</a:t>
            </a:r>
            <a:r>
              <a:rPr lang="es-ES" baseline="-25000" dirty="0"/>
              <a:t>5</a:t>
            </a:r>
            <a:r>
              <a:rPr lang="es-ES" dirty="0"/>
              <a:t>)  </a:t>
            </a:r>
            <a:r>
              <a:rPr lang="es-ES" dirty="0" smtClean="0"/>
              <a:t>Se </a:t>
            </a:r>
            <a:r>
              <a:rPr lang="es-ES" dirty="0"/>
              <a:t>utiliza como aditivo alimentario por su acción antibacteriana y su agradable aroma. También se emplea en medicina, en la fabricación de ciertos laxantes y para tratar afecciones de </a:t>
            </a:r>
            <a:r>
              <a:rPr lang="es-ES" dirty="0" smtClean="0"/>
              <a:t>garganta y del aparato respiratorio.</a:t>
            </a:r>
          </a:p>
          <a:p>
            <a:endParaRPr lang="es-ES" dirty="0"/>
          </a:p>
          <a:p>
            <a:r>
              <a:rPr lang="es-ES" b="1" dirty="0"/>
              <a:t>El ácido tartárico</a:t>
            </a:r>
            <a:r>
              <a:rPr lang="es-ES" dirty="0"/>
              <a:t>, en sus dos formas </a:t>
            </a:r>
            <a:r>
              <a:rPr lang="es-ES" dirty="0" err="1"/>
              <a:t>racémico</a:t>
            </a:r>
            <a:r>
              <a:rPr lang="es-ES" dirty="0"/>
              <a:t> y </a:t>
            </a:r>
            <a:r>
              <a:rPr lang="es-ES" dirty="0" err="1"/>
              <a:t>dextrorrotatorio</a:t>
            </a:r>
            <a:r>
              <a:rPr lang="es-ES" dirty="0"/>
              <a:t>, se emplea como aderezo en alimentos y bebidas. También se utiliza en fotografía y barnices, y como tartrato de sodio y de potasio (conocido como sal de </a:t>
            </a:r>
            <a:r>
              <a:rPr lang="es-ES" dirty="0" err="1"/>
              <a:t>Rochelle</a:t>
            </a:r>
            <a:r>
              <a:rPr lang="es-ES" dirty="0"/>
              <a:t>) constituye un suave laxante.</a:t>
            </a:r>
          </a:p>
        </p:txBody>
      </p:sp>
      <p:pic>
        <p:nvPicPr>
          <p:cNvPr id="20482" name="Picture 2" descr="Malic aci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1905000" cy="1009650"/>
          </a:xfrm>
          <a:prstGeom prst="rect">
            <a:avLst/>
          </a:prstGeom>
          <a:noFill/>
        </p:spPr>
      </p:pic>
      <p:pic>
        <p:nvPicPr>
          <p:cNvPr id="20484" name="Picture 4" descr="ta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824740" cy="198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Interés </a:t>
            </a:r>
            <a:r>
              <a:rPr lang="es-ES" dirty="0" err="1" smtClean="0"/>
              <a:t>Farmaceutico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Generalidades</a:t>
            </a:r>
            <a:endParaRPr lang="es-E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822960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Los ácidos de </a:t>
            </a:r>
            <a:r>
              <a:rPr lang="es-ES" dirty="0" smtClean="0"/>
              <a:t>masa </a:t>
            </a:r>
            <a:r>
              <a:rPr lang="es-ES" dirty="0"/>
              <a:t>molar baja (hasta diez átomos de carbono) son líquidos incoloros, de olor muy </a:t>
            </a:r>
            <a:r>
              <a:rPr lang="es-ES" dirty="0" smtClean="0"/>
              <a:t>desagradable, </a:t>
            </a:r>
            <a:r>
              <a:rPr lang="es-ES" dirty="0" smtClean="0"/>
              <a:t>son solubles en agua; su solubilidad decrece a partir del ácido butírico con el aumento del carácter hidrocarbonato de la molécula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El olor del vinagre se debe de al ácido acético; el de la mantequilla rancia al ácido </a:t>
            </a:r>
            <a:r>
              <a:rPr lang="es-ES" dirty="0" smtClean="0"/>
              <a:t>butírico. </a:t>
            </a:r>
            <a:r>
              <a:rPr lang="es-ES" dirty="0"/>
              <a:t>El ácido </a:t>
            </a:r>
            <a:r>
              <a:rPr lang="es-ES" dirty="0" err="1" smtClean="0"/>
              <a:t>caproico</a:t>
            </a:r>
            <a:r>
              <a:rPr lang="es-ES" dirty="0" smtClean="0"/>
              <a:t> </a:t>
            </a:r>
            <a:r>
              <a:rPr lang="es-ES" dirty="0"/>
              <a:t>se encuentra en el cabello y secreciones del ganado cabruno. Los ácidos C5 a C10 poseen olores a “cabra”. </a:t>
            </a:r>
            <a:endParaRPr lang="es-ES" dirty="0" smtClean="0"/>
          </a:p>
          <a:p>
            <a:r>
              <a:rPr lang="es-ES" dirty="0" smtClean="0"/>
              <a:t>Los de masa molar  elevada son </a:t>
            </a:r>
            <a:r>
              <a:rPr lang="es-ES" dirty="0"/>
              <a:t>sólidos cerosos e inodoros a temperatura ambiente. Sus puntos de fusión y ebullición crecen al aumentar la </a:t>
            </a:r>
            <a:r>
              <a:rPr lang="es-ES" dirty="0" smtClean="0"/>
              <a:t>masa molar</a:t>
            </a:r>
            <a:r>
              <a:rPr lang="es-ES" dirty="0"/>
              <a:t>.</a:t>
            </a:r>
          </a:p>
          <a:p>
            <a:r>
              <a:rPr lang="es-ES" dirty="0" smtClean="0"/>
              <a:t>Todos </a:t>
            </a:r>
            <a:r>
              <a:rPr lang="es-ES" dirty="0"/>
              <a:t>los ácidos son solubles en solventes orgánicos.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192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1526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19672" y="32849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Acido </a:t>
            </a:r>
            <a:r>
              <a:rPr lang="es-ES" dirty="0" err="1" smtClean="0"/>
              <a:t>etanoico</a:t>
            </a:r>
            <a:r>
              <a:rPr lang="es-ES" dirty="0" smtClean="0"/>
              <a:t> </a:t>
            </a:r>
          </a:p>
          <a:p>
            <a:r>
              <a:rPr lang="es-ES" dirty="0" smtClean="0"/>
              <a:t>o </a:t>
            </a:r>
            <a:r>
              <a:rPr lang="es-ES" dirty="0" err="1" smtClean="0"/>
              <a:t>Acetico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2962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220072" y="40770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Acido 2-metil </a:t>
            </a:r>
            <a:r>
              <a:rPr lang="es-ES" dirty="0" err="1" smtClean="0"/>
              <a:t>Butanoico</a:t>
            </a:r>
            <a:endParaRPr lang="es-E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48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1600" y="5301208"/>
            <a:ext cx="300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Acido 5- etoxi-3-nitrobenzoico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676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364088" y="4437112"/>
            <a:ext cx="18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Acido </a:t>
            </a:r>
            <a:r>
              <a:rPr lang="es-ES" dirty="0" err="1" smtClean="0"/>
              <a:t>Propanoico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19282"/>
            <a:ext cx="8229600" cy="24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96" y="1600200"/>
            <a:ext cx="7446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432</Words>
  <Application>Microsoft Office PowerPoint</Application>
  <PresentationFormat>Presentación en pantalla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Ácidos Carboxilos Formula General R-COOH</vt:lpstr>
      <vt:lpstr>Generalidades</vt:lpstr>
      <vt:lpstr>Generalidades</vt:lpstr>
      <vt:lpstr>Propiedades</vt:lpstr>
      <vt:lpstr>Ejemplos</vt:lpstr>
      <vt:lpstr>Nomenclatura</vt:lpstr>
      <vt:lpstr>Nomenclatura</vt:lpstr>
      <vt:lpstr>Nomenclatura</vt:lpstr>
      <vt:lpstr>Nomenclatura</vt:lpstr>
      <vt:lpstr>Nomeclatura</vt:lpstr>
      <vt:lpstr>Nomenclatura</vt:lpstr>
      <vt:lpstr>Obtención</vt:lpstr>
      <vt:lpstr>Obtención</vt:lpstr>
      <vt:lpstr>Obtención</vt:lpstr>
      <vt:lpstr>Obtención</vt:lpstr>
      <vt:lpstr>Obtención</vt:lpstr>
      <vt:lpstr>Ejemplos de Interés Farmaceutico</vt:lpstr>
      <vt:lpstr>Ejemplos de Interés Farmaceutico</vt:lpstr>
      <vt:lpstr>Ejemplos de Interés Farmaceutico</vt:lpstr>
      <vt:lpstr>Ejemplos de Interés Farmaceutico</vt:lpstr>
      <vt:lpstr>Ejemplos de Interés Farmaceutico</vt:lpstr>
      <vt:lpstr>Ejemplos de Interés Farmaceutico</vt:lpstr>
      <vt:lpstr>Ejemplos de Interés Farmacéutico</vt:lpstr>
      <vt:lpstr>Ejemplos de Interés Farmaceutico</vt:lpstr>
      <vt:lpstr>Ejemplos de Interés Farmaceutico</vt:lpstr>
      <vt:lpstr>Ejemplos de Interés Farmaceutico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Carboxilos</dc:title>
  <dc:creator>JAMES</dc:creator>
  <cp:lastModifiedBy>JAMES</cp:lastModifiedBy>
  <cp:revision>21</cp:revision>
  <dcterms:created xsi:type="dcterms:W3CDTF">2011-10-04T20:13:47Z</dcterms:created>
  <dcterms:modified xsi:type="dcterms:W3CDTF">2011-10-04T23:49:46Z</dcterms:modified>
</cp:coreProperties>
</file>