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9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0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>
    <p:circle/>
    <p:sndAc>
      <p:stSnd>
        <p:snd r:embed="rId1" name="las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9BB844-55D0-4978-9E10-F0E7CA830F37}" type="datetimeFigureOut">
              <a:rPr lang="es-ES" smtClean="0"/>
              <a:pPr/>
              <a:t>03/12/2011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8846AA4-3E31-4866-A4A1-FF84952BCFA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circle/>
    <p:sndAc>
      <p:stSnd>
        <p:snd r:embed="rId13" name="laser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ooks.google.com.co/books?id=Iw_z2TPXvZgC&amp;pg=PA203&amp;dq=aminoacidos+esenciales&amp;hl=es&amp;ei=K13YTpjPFMrKgQec6I3nDg&amp;sa=X&amp;oi=book_result&amp;ct=result&amp;resnum=2&amp;ved=0CC8Q6AEwAQ#v=onepage&amp;q=aminoacidos%20esenciales&amp;f=false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rdnattural.es/plantas-y-nutrientes-para-el-organismo/aminoacidos/treonin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Archivo:L-Glutamin_-_L-Glutamine.sv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://es.wikipedia.org/wiki/Archivo:L-Isoleucin_-_L-Isoleucine.svg" TargetMode="Externa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es.wikipedia.org/wiki/Archivo:L-leucine-skeletal.png" TargetMode="External"/><Relationship Id="rId7" Type="http://schemas.openxmlformats.org/officeDocument/2006/relationships/hyperlink" Target="http://es.wikipedia.org/wiki/Archivo:L-proline-skeletal.png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hyperlink" Target="http://es.wikipedia.org/wiki/Archivo:L-methionine-skeletal.png" TargetMode="Externa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AMINOACIDOS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400" dirty="0" smtClean="0"/>
              <a:t>TEMA EXPUESTO POR:</a:t>
            </a:r>
          </a:p>
          <a:p>
            <a:pPr algn="ctr"/>
            <a:r>
              <a:rPr lang="en-US" sz="1400" dirty="0" smtClean="0"/>
              <a:t>NELSON PEDRAZA</a:t>
            </a:r>
          </a:p>
          <a:p>
            <a:pPr algn="ctr"/>
            <a:r>
              <a:rPr lang="en-US" sz="1400" dirty="0" smtClean="0"/>
              <a:t>WILLIAM RODRIGUEZ</a:t>
            </a:r>
          </a:p>
          <a:p>
            <a:pPr algn="ctr"/>
            <a:r>
              <a:rPr lang="en-US" sz="1400" dirty="0" smtClean="0"/>
              <a:t>DEISY RUBIANO</a:t>
            </a:r>
          </a:p>
          <a:p>
            <a:pPr algn="ctr"/>
            <a:r>
              <a:rPr lang="en-US" sz="1400" dirty="0" smtClean="0"/>
              <a:t>JOHNY BERBEO</a:t>
            </a:r>
          </a:p>
          <a:p>
            <a:pPr algn="ctr"/>
            <a:endParaRPr lang="en-US" sz="1400" dirty="0" smtClean="0"/>
          </a:p>
          <a:p>
            <a:pPr algn="ctr"/>
            <a:r>
              <a:rPr lang="en-US" sz="1400" dirty="0" smtClean="0"/>
              <a:t>PROGRAMA</a:t>
            </a:r>
          </a:p>
          <a:p>
            <a:pPr algn="ctr"/>
            <a:r>
              <a:rPr lang="en-US" sz="1400" dirty="0" smtClean="0"/>
              <a:t>TECNOLOGIA EN REGENCIA DE FARMACIA</a:t>
            </a:r>
          </a:p>
          <a:p>
            <a:pPr algn="ctr">
              <a:buNone/>
            </a:pPr>
            <a:r>
              <a:rPr lang="en-US" sz="1400" dirty="0" smtClean="0"/>
              <a:t>SEMESTRE 2 GRUPO 1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smtClean="0"/>
              <a:t>PROFESOR</a:t>
            </a:r>
          </a:p>
          <a:p>
            <a:pPr algn="ctr">
              <a:buNone/>
            </a:pPr>
            <a:r>
              <a:rPr lang="en-US" sz="1400" dirty="0" smtClean="0"/>
              <a:t>HAMMES GARAVITO</a:t>
            </a:r>
          </a:p>
          <a:p>
            <a:pPr algn="ctr">
              <a:buNone/>
            </a:pPr>
            <a:r>
              <a:rPr lang="en-US" sz="1400" dirty="0" smtClean="0"/>
              <a:t>QUIMICA ORGANICA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smtClean="0"/>
              <a:t>UNIVERSIDAD DEL TOLIMA CREAD TUNAL</a:t>
            </a:r>
          </a:p>
          <a:p>
            <a:pPr algn="ctr">
              <a:buNone/>
            </a:pPr>
            <a:endParaRPr lang="es-ES" sz="1400" dirty="0"/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8001056" cy="4357718"/>
          </a:xfrm>
        </p:spPr>
        <p:txBody>
          <a:bodyPr/>
          <a:lstStyle/>
          <a:p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85720" y="285728"/>
          <a:ext cx="8643998" cy="6215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101"/>
                <a:gridCol w="2563897"/>
              </a:tblGrid>
              <a:tr h="205103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ACIDO</a:t>
                      </a:r>
                      <a:r>
                        <a:rPr lang="es-ES" b="1" baseline="0" dirty="0" smtClean="0"/>
                        <a:t> ASPÁRTICO </a:t>
                      </a:r>
                    </a:p>
                    <a:p>
                      <a:r>
                        <a:rPr lang="es-ES" b="0" baseline="0" dirty="0" smtClean="0"/>
                        <a:t>En su ausencia, se presenta la diabetes tipo 1.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Ayuda también a eliminar el amoníaco del organismo actúa (protegiendo así el sistema 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nervioso) y mejora la resistencia a la fatiga. 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es-ES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encuentra entres los no esenciales.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ESTRUCTURA</a:t>
                      </a:r>
                      <a:endParaRPr lang="es-ES" dirty="0"/>
                    </a:p>
                  </a:txBody>
                  <a:tcPr/>
                </a:tc>
              </a:tr>
              <a:tr h="2113046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ACIDO</a:t>
                      </a:r>
                      <a:r>
                        <a:rPr lang="es-ES" b="1" baseline="0" dirty="0" smtClean="0"/>
                        <a:t> GLUTAMÍNICO</a:t>
                      </a:r>
                    </a:p>
                    <a:p>
                      <a:r>
                        <a:rPr lang="es-ES" b="0" dirty="0" smtClean="0"/>
                        <a:t>En</a:t>
                      </a:r>
                      <a:r>
                        <a:rPr lang="es-ES" b="0" baseline="0" dirty="0" smtClean="0"/>
                        <a:t> su ausencia, se presenta acidosis, anemia hemolítica leve o moderada.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Sirve principalmente como "combustible" del cerebro  (neurotransmisor)</a:t>
                      </a:r>
                      <a:r>
                        <a:rPr kumimoji="0" lang="es-E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afecta a las funciones cerebrales. Ayuda a absorber el exceso de amoníaco.</a:t>
                      </a:r>
                      <a:r>
                        <a:rPr kumimoji="0" lang="es-E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Se encuentra entre los no esenciales.</a:t>
                      </a:r>
                      <a:endParaRPr kumimoji="0" lang="es-ES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ESTRUCTURA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2051030">
                <a:tc>
                  <a:txBody>
                    <a:bodyPr/>
                    <a:lstStyle/>
                    <a:p>
                      <a:r>
                        <a:rPr lang="es-ES" b="1" dirty="0" smtClean="0"/>
                        <a:t>ARGININA</a:t>
                      </a:r>
                      <a:r>
                        <a:rPr lang="es-ES" b="1" baseline="0" dirty="0" smtClean="0"/>
                        <a:t> </a:t>
                      </a:r>
                    </a:p>
                    <a:p>
                      <a:r>
                        <a:rPr lang="es-ES" b="0" dirty="0" smtClean="0"/>
                        <a:t>En su ausencia se presenta mala eliminación</a:t>
                      </a:r>
                      <a:r>
                        <a:rPr lang="es-ES" b="0" baseline="0" dirty="0" smtClean="0"/>
                        <a:t> de líquidos mediante la orina.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Estimula la producción y liberación de la hormona de crecimiento.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es-E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encuentra entre los no esenciales.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ESTRUCTURA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 descr="http://sebbm.es/BioROM/contenido/av_biomo/FigT2/As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714356"/>
            <a:ext cx="1643074" cy="1465076"/>
          </a:xfrm>
          <a:prstGeom prst="rect">
            <a:avLst/>
          </a:prstGeom>
          <a:noFill/>
        </p:spPr>
      </p:pic>
      <p:pic>
        <p:nvPicPr>
          <p:cNvPr id="8" name="7 Imagen" descr="http://sebbm.es/BioROM/contenido/av_biomo/FigT2/Glu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2643182"/>
            <a:ext cx="16430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72330" y="4857760"/>
            <a:ext cx="1285884" cy="15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57158" y="357166"/>
          <a:ext cx="8501122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2428892"/>
              </a:tblGrid>
              <a:tr h="3071834">
                <a:tc>
                  <a:txBody>
                    <a:bodyPr/>
                    <a:lstStyle/>
                    <a:p>
                      <a:r>
                        <a:rPr lang="es-ES" dirty="0" smtClean="0"/>
                        <a:t>HISTIDINA</a:t>
                      </a:r>
                      <a:r>
                        <a:rPr lang="es-ES" baseline="0" dirty="0" smtClean="0"/>
                        <a:t> </a:t>
                      </a:r>
                    </a:p>
                    <a:p>
                      <a:r>
                        <a:rPr lang="es-ES" b="0" baseline="0" dirty="0" smtClean="0"/>
                        <a:t>En su ausencia se presenta anemia y artritis.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Participa en el desarrollo y manutención de los tejidos sanos, particularmente en la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mielina</a:t>
                      </a:r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que cubre las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neuronas</a:t>
                      </a:r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Puede ayudar a mejorar en algunos casos la artritis reumatoidea, síntomas alérgicos y úlceras.</a:t>
                      </a:r>
                    </a:p>
                    <a:p>
                      <a:r>
                        <a:rPr lang="es-ES" b="0" dirty="0" smtClean="0"/>
                        <a:t>Se encuentra</a:t>
                      </a:r>
                      <a:r>
                        <a:rPr lang="es-ES" b="0" baseline="0" dirty="0" smtClean="0"/>
                        <a:t> entre los esenciales.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ESTRUCTURA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  <a:tr h="3071834">
                <a:tc>
                  <a:txBody>
                    <a:bodyPr/>
                    <a:lstStyle/>
                    <a:p>
                      <a:r>
                        <a:rPr lang="es-ES" b="1" dirty="0" smtClean="0"/>
                        <a:t>LISINA</a:t>
                      </a:r>
                    </a:p>
                    <a:p>
                      <a:r>
                        <a:rPr lang="es-ES" b="0" dirty="0" smtClean="0"/>
                        <a:t>En su ausencia se forman cálculos</a:t>
                      </a:r>
                      <a:r>
                        <a:rPr lang="es-ES" b="0" baseline="0" dirty="0" smtClean="0"/>
                        <a:t> renales y herpes labial.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Desempeña un papel central en la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absorción 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del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calcio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en la construcción de las proteínas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musculares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en la recuperación de las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intervenciones quirúrgicas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o de las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lesiones deportivas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y en la producción de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hormonas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enzimas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y </a:t>
                      </a:r>
                      <a:r>
                        <a:rPr kumimoji="0" lang="es-ES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anticuerpos</a:t>
                      </a:r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r>
                        <a:rPr kumimoji="0" lang="es-ES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r>
                        <a:rPr kumimoji="0" lang="es-ES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encuentra entre los esenciales. </a:t>
                      </a:r>
                      <a:endParaRPr lang="es-E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b="1" dirty="0" smtClean="0"/>
                        <a:t>ESTRUCTURA</a:t>
                      </a:r>
                    </a:p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857232"/>
            <a:ext cx="1753855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3857628"/>
            <a:ext cx="1619814" cy="2100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CONCLUSIONES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LOS AMINOACIDOS SON PARTE FUNDAMENTAL EN PROCESOS DEL SISTEMA NERVIOSO CENTRAL EN LA CONDUCCION DE IMPULSOS NERVIOSOS</a:t>
            </a:r>
          </a:p>
          <a:p>
            <a:r>
              <a:rPr lang="en-US" sz="1800" dirty="0" smtClean="0"/>
              <a:t>DENTRO DE LA QUIMICA DE LOS AROMATICOS CABE DESTACAR TRES AMINOACIDOS FENILALANINA TIROSINA Y TRIPTOFANO</a:t>
            </a:r>
          </a:p>
          <a:p>
            <a:r>
              <a:rPr lang="en-US" sz="1800" dirty="0" smtClean="0"/>
              <a:t>LOS AMINOACIDOS SE CARACTERIZAN POR TENER UN GRUPO AMINO Y UN GRUPO ACIDO Y TAMBIEN SE CATALOGAN COMO ANFOTEROS</a:t>
            </a:r>
          </a:p>
          <a:p>
            <a:endParaRPr lang="en-US" sz="1800" dirty="0" smtClean="0"/>
          </a:p>
          <a:p>
            <a:endParaRPr lang="es-ES" sz="1800" dirty="0"/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BIBLIOGRAFIA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hlinkClick r:id="rId3"/>
              </a:rPr>
              <a:t>http://books.google.com.co/books?id=Iw_z2TPXvZgC&amp;pg=PA203&amp;dq=aminoacidos+esenciales&amp;hl=es&amp;ei=K13YTpjPFMrKgQec6I3nDg&amp;sa=X&amp;oi=book_result&amp;ct=result&amp;resnum=2&amp;ved=0CC8Q6AEwAQ#v=onepage&amp;q=aminoacidos%20esenciales&amp;f=false</a:t>
            </a:r>
            <a:endParaRPr lang="es-ES" sz="12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John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Mcmurry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quimica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organica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7a 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edicion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ed. </a:t>
            </a:r>
            <a:r>
              <a:rPr lang="en-US" sz="1200" dirty="0" err="1" smtClean="0">
                <a:solidFill>
                  <a:schemeClr val="bg2">
                    <a:lumMod val="50000"/>
                  </a:schemeClr>
                </a:solidFill>
              </a:rPr>
              <a:t>Cengage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 learning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2008</a:t>
            </a:r>
          </a:p>
          <a:p>
            <a:endParaRPr lang="en-US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s-ES" sz="1200" dirty="0" smtClean="0">
                <a:hlinkClick r:id="rId4"/>
              </a:rPr>
              <a:t>http://www.rdnattural.es/plantas-y-nutrientes-para-el-organismo/aminoacidos/treonina/</a:t>
            </a:r>
            <a:endParaRPr lang="es-ES" sz="12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OBJETIVOS</a:t>
            </a:r>
            <a:endParaRPr lang="es-ES" dirty="0"/>
          </a:p>
        </p:txBody>
      </p:sp>
      <p:sp>
        <p:nvSpPr>
          <p:cNvPr id="2" name="1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IDENTIFICAR LOS DIFERENTES AMINOACIDOS PRESENTES EN UN SER VIVO</a:t>
            </a:r>
          </a:p>
          <a:p>
            <a:r>
              <a:rPr lang="en-US" sz="2000" dirty="0" smtClean="0"/>
              <a:t>APLICAR LOS CONOCIMIENTOS DE QUIMICA ORGANICA EN EL RECONICIMIENTO DE LAS ESTRUCTURA QUIMICA DE LOS AMINOACIDOS</a:t>
            </a:r>
          </a:p>
          <a:p>
            <a:r>
              <a:rPr lang="en-US" sz="2000" dirty="0" smtClean="0"/>
              <a:t>CONOCER LAS FUNCIONES DE LOS AMINOACIDOS Y SU IMPORTACIA EN LOS PROCESOS BIOLOGICOS DEL SER VIVO</a:t>
            </a:r>
          </a:p>
          <a:p>
            <a:r>
              <a:rPr lang="en-US" sz="2000" dirty="0" smtClean="0"/>
              <a:t>CONCEPTUALIZAR SOBRE LA CLASIFICACION DE LOS AMINOACIDOS Y SU DIFERENCIA ESTREUCTURAL EN CADA GRUPO</a:t>
            </a:r>
            <a:endParaRPr lang="es-ES" sz="2000" dirty="0"/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 smtClean="0"/>
              <a:t>INTRODUCCION</a:t>
            </a:r>
            <a:br>
              <a:rPr lang="es-MX" sz="2000" dirty="0" smtClean="0"/>
            </a:br>
            <a:r>
              <a:rPr lang="es-MX" sz="2000" dirty="0" smtClean="0"/>
              <a:t>IMPORTANCIA DE LOS AMINOACIDOS</a:t>
            </a:r>
            <a:br>
              <a:rPr lang="es-MX" sz="2000" dirty="0" smtClean="0"/>
            </a:b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organismo necesita aminoácidos como elementos de constitución y se sabe que un aporte insuficiente de los mismos se relaciona con la deficiencia de crecimiento y trastornos de salud  impidiendo la formación de proteínas que los contienen y por lo tanto el tejido que la requiere  no puede ser mantenido; de los 23 aminoácidos solo 8 son esenciales para el ser humano y son adquiridos por medio de dieta.</a:t>
            </a:r>
            <a:endParaRPr lang="es-MX" dirty="0"/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4" name="33 Tabla"/>
          <p:cNvGraphicFramePr>
            <a:graphicFrameLocks noGrp="1"/>
          </p:cNvGraphicFramePr>
          <p:nvPr/>
        </p:nvGraphicFramePr>
        <p:xfrm>
          <a:off x="179511" y="188640"/>
          <a:ext cx="8640960" cy="6264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872209"/>
                <a:gridCol w="1584175"/>
                <a:gridCol w="1728192"/>
                <a:gridCol w="1728192"/>
              </a:tblGrid>
              <a:tr h="699662">
                <a:tc>
                  <a:txBody>
                    <a:bodyPr/>
                    <a:lstStyle/>
                    <a:p>
                      <a:r>
                        <a:rPr kumimoji="0" lang="es-E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NOMBRE DELAMINOACIDO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ESTRUCTURA QUIMICA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FUNCION VITAL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ALTERACIONES FISIOLOGICAS</a:t>
                      </a:r>
                      <a:endParaRPr lang="es-E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CLASIFICACION</a:t>
                      </a:r>
                      <a:endParaRPr lang="es-ES" sz="1100" dirty="0"/>
                    </a:p>
                  </a:txBody>
                  <a:tcPr/>
                </a:tc>
              </a:tr>
              <a:tr h="2782517">
                <a:tc>
                  <a:txBody>
                    <a:bodyPr/>
                    <a:lstStyle/>
                    <a:p>
                      <a:r>
                        <a:rPr lang="en-US" dirty="0" smtClean="0"/>
                        <a:t>ALANINA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s-E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tiene un grupo metilo como cadena lateral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Interviene en el metabolismo de la glucosa. La glucosa es un carbohidrato simple que el organismo utiliza como fuente de energía.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 la deficiencia hereditaria de las enzimas involucradas en su metabolismo generan un conjunto de problemas conocidos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como</a:t>
                      </a:r>
                      <a:r>
                        <a:rPr lang="es-ES" sz="1100" i="1" dirty="0" err="1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desórdenes</a:t>
                      </a:r>
                      <a:r>
                        <a:rPr lang="es-ES" sz="1100" i="1" dirty="0">
                          <a:solidFill>
                            <a:srgbClr val="000000"/>
                          </a:solidFill>
                          <a:latin typeface="Arial"/>
                          <a:ea typeface="Calibri"/>
                          <a:cs typeface="Times New Roman"/>
                        </a:rPr>
                        <a:t> del metabolismo de la leucina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AMINOACIDOS ALIFATICOS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NO ESENCIAL</a:t>
                      </a:r>
                    </a:p>
                  </a:txBody>
                  <a:tcPr marL="68580" marR="68580" marT="0" marB="0"/>
                </a:tc>
              </a:tr>
              <a:tr h="2782517">
                <a:tc>
                  <a:txBody>
                    <a:bodyPr/>
                    <a:lstStyle/>
                    <a:p>
                      <a:r>
                        <a:rPr lang="en-US" dirty="0" smtClean="0"/>
                        <a:t>ASPARAGINA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ES" sz="1000" b="1" dirty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la versión amida derivada del ácido </a:t>
                      </a:r>
                      <a:r>
                        <a:rPr lang="es-ES" sz="1000" b="1" dirty="0" err="1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aspártico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Interviene específicamente en los procesos metabólicos del Sistema Nervioso Central (SNC).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50"/>
                        </a:lnSpc>
                        <a:spcAft>
                          <a:spcPts val="1000"/>
                        </a:spcAft>
                      </a:pPr>
                      <a:r>
                        <a:rPr lang="es-ES" sz="1200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Su carencia puede ocasionar una serie de trastornos en el organismo, estos son algunos de ellos: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lnSpc>
                          <a:spcPts val="13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200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Alteraciones en el </a:t>
                      </a:r>
                      <a:r>
                        <a:rPr lang="es-ES" sz="1000" b="1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sistema nervioso.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lnSpc>
                          <a:spcPts val="13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200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Alteraciones </a:t>
                      </a:r>
                      <a:r>
                        <a:rPr lang="es-ES" sz="1000" b="1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metabólicas.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l" fontAlgn="base">
                        <a:lnSpc>
                          <a:spcPts val="135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s-ES" sz="1200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Alteraciones en las </a:t>
                      </a:r>
                      <a:r>
                        <a:rPr lang="es-ES" sz="1000" b="1" dirty="0">
                          <a:solidFill>
                            <a:srgbClr val="6F6F6F"/>
                          </a:solidFill>
                          <a:latin typeface="Helvetica"/>
                          <a:ea typeface="Times New Roman"/>
                          <a:cs typeface="Times New Roman"/>
                        </a:rPr>
                        <a:t>funciones cerebrales.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AMINOACIDOS ACIDOS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NO ESENCIAL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5" name="34 Imagen" descr="ala.gif (429 bytes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348880"/>
            <a:ext cx="1190625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35 Imagen" descr="asn.gif (604 bytes)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4941168"/>
            <a:ext cx="1728192" cy="867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-1620689" y="1"/>
          <a:ext cx="12385378" cy="7173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0807"/>
                <a:gridCol w="2813343"/>
                <a:gridCol w="2477076"/>
                <a:gridCol w="2477076"/>
                <a:gridCol w="2477076"/>
              </a:tblGrid>
              <a:tr h="79598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NOMBRE DEL AMINOACIDO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ESTRUCTURA QUIMICA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FUNCION VITAL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ALTERACIONES FISIOLOGICAS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CLASIFICACION</a:t>
                      </a:r>
                      <a:endParaRPr lang="es-ES" sz="1200" dirty="0"/>
                    </a:p>
                  </a:txBody>
                  <a:tcPr/>
                </a:tc>
              </a:tr>
              <a:tr h="2701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CISTEINA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 contiene un grupo </a:t>
                      </a:r>
                      <a:r>
                        <a:rPr lang="es-ES" sz="1000" b="1" dirty="0" err="1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sulfihdrilo</a:t>
                      </a:r>
                      <a:r>
                        <a:rPr lang="es-ES" sz="1000" b="1" dirty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 (-SH). Es extremadamente reactivo y puede formar puentes de </a:t>
                      </a:r>
                      <a:r>
                        <a:rPr lang="es-ES" sz="1000" b="1" dirty="0" smtClean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hidrógeno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000" b="1" dirty="0" smtClean="0">
                          <a:solidFill>
                            <a:srgbClr val="000080"/>
                          </a:solidFill>
                          <a:latin typeface="Verdana"/>
                          <a:ea typeface="Calibri"/>
                          <a:cs typeface="Times New Roman"/>
                        </a:rPr>
                        <a:t>. 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Junto con la L- cistina, la L- Cisteina está implicada en la desintoxicación, principalmente como antagonista de los radicales libres. También contribuye a mantener la salud de los cabellos por su elevado contenido de azufre.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kumimoji="0" lang="es-E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Alteraciones cardiovasculares provocadas por </a:t>
                      </a:r>
                      <a:r>
                        <a:rPr kumimoji="0" lang="es-E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ateromas de colesterol.</a:t>
                      </a:r>
                      <a:endParaRPr kumimoji="0" lang="es-ES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kumimoji="0" lang="es-E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Mayor predisposición a </a:t>
                      </a:r>
                      <a:r>
                        <a:rPr kumimoji="0" lang="es-E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alteraciones hepáticas.</a:t>
                      </a:r>
                      <a:endParaRPr kumimoji="0" lang="es-ES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kumimoji="0" lang="es-E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Mayor </a:t>
                      </a:r>
                      <a:r>
                        <a:rPr kumimoji="0" lang="es-E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predisposición a infecciones.</a:t>
                      </a:r>
                      <a:endParaRPr kumimoji="0" lang="es-ES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kumimoji="0" lang="es-E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Mayor predisposición a </a:t>
                      </a:r>
                      <a:r>
                        <a:rPr kumimoji="0" lang="es-E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intoxicaciones orgánicas.</a:t>
                      </a:r>
                      <a:endParaRPr kumimoji="0" lang="es-ES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kumimoji="0" lang="es-ES" sz="12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Mayor predisposición a </a:t>
                      </a:r>
                      <a:r>
                        <a:rPr kumimoji="0" lang="es-ES" sz="12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enfermedades degenerativas.</a:t>
                      </a:r>
                      <a:endParaRPr kumimoji="0" lang="es-ES" sz="12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AMINOACIDOS AZUFRADOS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NO ESENCIAL</a:t>
                      </a:r>
                    </a:p>
                  </a:txBody>
                  <a:tcPr marL="68580" marR="68580" marT="0" marB="0"/>
                </a:tc>
              </a:tr>
              <a:tr h="2025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FENILALANINA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contiene un anillo bencénico unido al carbono alfa a través de un </a:t>
                      </a:r>
                      <a:r>
                        <a:rPr lang="es-ES" sz="1000" b="1" dirty="0" smtClean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grupo </a:t>
                      </a:r>
                      <a:r>
                        <a:rPr lang="es-ES" sz="1000" b="1" dirty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metilo</a:t>
                      </a:r>
                      <a:r>
                        <a:rPr lang="es-ES" sz="1000" b="1" dirty="0" smtClean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Interviene en la producción del Colágeno, fundamentalmente en la estructura de la piel y el tejido conectivo, y también en la formación de diversas neurohormonas.</a:t>
                      </a:r>
                      <a:endParaRPr lang="es-E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Su ausencia o déficit ocasiona la acumulación de la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fenilalanina</a:t>
                      </a:r>
                      <a:r>
                        <a:rPr lang="es-ES" sz="11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 en </a:t>
                      </a:r>
                      <a:r>
                        <a:rPr lang="es-ES" sz="1100" dirty="0" err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sangre.FENILCETONURIA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AMINOACIDOS AROMATICOS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ESENCIAL</a:t>
                      </a:r>
                    </a:p>
                  </a:txBody>
                  <a:tcPr marL="68580" marR="68580" marT="0" marB="0"/>
                </a:tc>
              </a:tr>
              <a:tr h="16506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GLICINA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ES" sz="1000" b="1" dirty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Su cadena lateral es un átomo de </a:t>
                      </a:r>
                      <a:r>
                        <a:rPr lang="es-ES" sz="1000" b="1" dirty="0" smtClean="0">
                          <a:solidFill>
                            <a:srgbClr val="000080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hidrógeno.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35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 En combinación con muchos otros aminoácidos, es un componente de numerosos tejidos del organismo.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9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En el caso de la glicina, que también es un neurotransmisor inhibitorio, el bloqueo de sus receptores o una deficiencia de glicina tiene unas claras consecuencias </a:t>
                      </a:r>
                      <a:r>
                        <a:rPr lang="es-ES" sz="900" dirty="0" err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convulsivantes</a:t>
                      </a:r>
                      <a:r>
                        <a:rPr lang="es-ES" sz="9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, por lo que sus agonistas son, lógicamente, </a:t>
                      </a:r>
                      <a:r>
                        <a:rPr lang="es-ES" sz="900" dirty="0" err="1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anticonvulsivantes</a:t>
                      </a:r>
                      <a:r>
                        <a:rPr lang="es-ES" sz="900" dirty="0">
                          <a:solidFill>
                            <a:srgbClr val="000000"/>
                          </a:solidFill>
                          <a:latin typeface="Verdana"/>
                          <a:ea typeface="Calibri"/>
                          <a:cs typeface="Times New Roman"/>
                        </a:rPr>
                        <a:t>.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AMINOACIDOS ALIFATICOS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100" dirty="0">
                          <a:latin typeface="Calibri"/>
                          <a:ea typeface="Calibri"/>
                          <a:cs typeface="Times New Roman"/>
                        </a:rPr>
                        <a:t>NO ESENCIAL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" name="2 Imagen" descr="cys.gif (495 bytes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348880"/>
            <a:ext cx="1573530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phe.gif (636 bytes)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4653136"/>
            <a:ext cx="1728192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gly.gif (396 bytes)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6134735"/>
            <a:ext cx="1512168" cy="723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285728"/>
          <a:ext cx="8429683" cy="6261876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13300"/>
                <a:gridCol w="1964241"/>
                <a:gridCol w="1853249"/>
                <a:gridCol w="1401037"/>
                <a:gridCol w="1997856"/>
              </a:tblGrid>
              <a:tr h="5039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NOMBRE</a:t>
                      </a:r>
                      <a:endParaRPr lang="es-E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ESTRUCTURA </a:t>
                      </a:r>
                      <a:endParaRPr lang="es-E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APLICACION</a:t>
                      </a:r>
                      <a:endParaRPr lang="es-E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ORIGEN</a:t>
                      </a:r>
                      <a:endParaRPr lang="es-E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400" b="1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ENFERMEDADPOR </a:t>
                      </a:r>
                      <a:r>
                        <a:rPr lang="es-MX" sz="14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DEFICIENCIA</a:t>
                      </a:r>
                      <a:endParaRPr lang="es-ES" sz="14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212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GLUTAMINA</a:t>
                      </a:r>
                      <a:endParaRPr lang="es-ES" sz="1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Proporciona nitrógeno a las actividades metabólicas del cuerpo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Se encuentra en grandes cantidades en los músculos utilizado para la fabricación de fibras musculares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Mejora el sistema inmune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latin typeface="Lucida Sans" pitchFamily="34" charset="0"/>
                          <a:ea typeface="Calibri"/>
                          <a:cs typeface="Times New Roman"/>
                        </a:rPr>
                        <a:t>Coayudante</a:t>
                      </a: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 en la adicción al alcohol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Molécula sintetizada encontrada en alimentos </a:t>
                      </a:r>
                      <a:r>
                        <a:rPr lang="es-MX" sz="1200" dirty="0" smtClean="0">
                          <a:latin typeface="Lucida Sans" pitchFamily="34" charset="0"/>
                          <a:ea typeface="Calibri"/>
                          <a:cs typeface="Times New Roman"/>
                        </a:rPr>
                        <a:t>animales </a:t>
                      </a: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y vegetales con alto contenido proteico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latin typeface="Lucida Sans" pitchFamily="34" charset="0"/>
                          <a:ea typeface="Calibri"/>
                          <a:cs typeface="Times New Roman"/>
                        </a:rPr>
                        <a:t>Catabolisis</a:t>
                      </a: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 muscular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Dolores musculares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Artritis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415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Lucida Sans" pitchFamily="34" charset="0"/>
                          <a:ea typeface="Calibri"/>
                          <a:cs typeface="Times New Roman"/>
                        </a:rPr>
                        <a:t>ISOLEUCINA </a:t>
                      </a:r>
                      <a:endParaRPr lang="es-ES" sz="1200" b="1" dirty="0">
                        <a:solidFill>
                          <a:schemeClr val="bg1">
                            <a:lumMod val="95000"/>
                          </a:schemeClr>
                        </a:solidFill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latin typeface="Lucida Sans" pitchFamily="34" charset="0"/>
                          <a:ea typeface="Calibri"/>
                          <a:cs typeface="Times New Roman"/>
                        </a:rPr>
                        <a:t>Es </a:t>
                      </a: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un aminoácido esencial de cadena </a:t>
                      </a:r>
                      <a:r>
                        <a:rPr lang="es-MX" sz="1200" dirty="0" smtClean="0">
                          <a:latin typeface="Lucida Sans" pitchFamily="34" charset="0"/>
                          <a:ea typeface="Calibri"/>
                          <a:cs typeface="Times New Roman"/>
                        </a:rPr>
                        <a:t>ramificada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Lucida Sans" pitchFamily="34" charset="0"/>
                          <a:ea typeface="Calibri"/>
                          <a:cs typeface="Times New Roman"/>
                        </a:rPr>
                        <a:t>No sintetizada por el organismo es aplicada en la curación de traumatismos y heridas evita las lesiones hepáticas ayudan en la formación de tejido muscular.</a:t>
                      </a:r>
                      <a:endParaRPr lang="es-ES" sz="120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Animal y vegetal se encuentra en legumbres carnes pescados y huevos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Mala cicatrización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Alteración de conducta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Alteración de glucosa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Dolor de cabeza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Fatiga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Depresión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Lucida Sans" pitchFamily="34" charset="0"/>
                          <a:ea typeface="Calibri"/>
                          <a:cs typeface="Times New Roman"/>
                        </a:rPr>
                        <a:t>   </a:t>
                      </a:r>
                      <a:endParaRPr lang="es-ES" sz="1200" dirty="0">
                        <a:latin typeface="Lucida Sans" pitchFamily="34" charset="0"/>
                        <a:ea typeface="Calibri"/>
                        <a:cs typeface="Times New Roman"/>
                      </a:endParaRPr>
                    </a:p>
                  </a:txBody>
                  <a:tcPr marL="41630" marR="416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6" name="Imagen 1" descr="Estructura química">
            <a:hlinkClick r:id="rId3" tooltip="&quot;Estructura química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286256"/>
            <a:ext cx="1733422" cy="785818"/>
          </a:xfrm>
          <a:prstGeom prst="rect">
            <a:avLst/>
          </a:prstGeom>
          <a:noFill/>
        </p:spPr>
      </p:pic>
      <p:pic>
        <p:nvPicPr>
          <p:cNvPr id="1025" name="Imagen 4" descr="Estructura química">
            <a:hlinkClick r:id="rId5" tooltip="&quot;Estructura química&quot;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1857364"/>
            <a:ext cx="1714500" cy="904875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85720" y="214290"/>
          <a:ext cx="8572559" cy="6500858"/>
        </p:xfrm>
        <a:graphic>
          <a:graphicData uri="http://schemas.openxmlformats.org/drawingml/2006/table">
            <a:tbl>
              <a:tblPr/>
              <a:tblGrid>
                <a:gridCol w="1376719"/>
                <a:gridCol w="1540246"/>
                <a:gridCol w="1919755"/>
                <a:gridCol w="1487177"/>
                <a:gridCol w="2248662"/>
              </a:tblGrid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NOMBRE </a:t>
                      </a:r>
                      <a:endParaRPr lang="es-ES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ESTRUCTURA</a:t>
                      </a:r>
                      <a:endParaRPr lang="es-ES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APLICACIÓN</a:t>
                      </a:r>
                      <a:endParaRPr lang="es-ES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ORIGEN</a:t>
                      </a:r>
                      <a:endParaRPr lang="es-ES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ENFRMEDAD POR DEFICIENCIA</a:t>
                      </a:r>
                      <a:endParaRPr lang="es-ES" sz="14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0002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LEUCINA</a:t>
                      </a:r>
                      <a:endParaRPr lang="es-ES" sz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ES" sz="700" b="1" u="none" strike="noStrike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  <a:hlinkClick r:id="rId3" tooltip="&quot;Estructura química&quot; "/>
                        </a:rPr>
                        <a:t> </a:t>
                      </a:r>
                      <a:endParaRPr lang="es-ES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Utilizado en hígado y tejido adiposo formación de esteroides con función hormonal productividad en la hormona de crecimiento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Animal vegetal y frutos secos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Mala cicatrización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Lesiones de hígado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Alteración de conducta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Alteración de glucosa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Deficiencia de crecimiento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500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METIONINA</a:t>
                      </a:r>
                      <a:endParaRPr lang="es-ES" sz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Calibri"/>
                          <a:cs typeface="Times New Roman"/>
                        </a:rPr>
                        <a:t>Buena fuente de azufre tratamientos contra la depresión disminuye la acumulación de metales pesados trastorno de cabello y uñas 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Calibri"/>
                          <a:cs typeface="Times New Roman"/>
                        </a:rPr>
                        <a:t>Excreción de estrógenos 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Animal se encuentra en las carnes pez y vegetales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Propenso a infecciones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Acumulación de colesterol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Propensos a anemias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Esquizofrenia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Fiebre reumática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Arteriosclerosis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 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00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dirty="0" smtClean="0">
                        <a:solidFill>
                          <a:schemeClr val="bg1">
                            <a:lumMod val="95000"/>
                          </a:schemeClr>
                        </a:solidFill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  <a:latin typeface="Arial"/>
                          <a:ea typeface="Calibri"/>
                          <a:cs typeface="Times New Roman"/>
                        </a:rPr>
                        <a:t>PROLINA </a:t>
                      </a:r>
                      <a:endParaRPr lang="es-ES" sz="1200" dirty="0">
                        <a:solidFill>
                          <a:schemeClr val="bg1">
                            <a:lumMod val="9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900"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Calibri"/>
                          <a:cs typeface="Times New Roman"/>
                        </a:rPr>
                        <a:t>Tejido abundante en la estructura de colágeno cicatrización tisular protección cardiovascular y disminuye la hipertens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>
                          <a:latin typeface="Arial"/>
                          <a:ea typeface="Calibri"/>
                          <a:cs typeface="Times New Roman"/>
                        </a:rPr>
                        <a:t>Animal carne pescado y lácteos </a:t>
                      </a:r>
                      <a:endParaRPr lang="es-E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Envejecimiento cutáneo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Efectos negativos en el cerebro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Alteración de la tención arterial 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latin typeface="Arial"/>
                          <a:ea typeface="Calibri"/>
                          <a:cs typeface="Times New Roman"/>
                        </a:rPr>
                        <a:t>Enfermedades cardiacas</a:t>
                      </a:r>
                      <a:endParaRPr lang="es-E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688" marR="436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9" name="Imagen 7" descr="Estructura química">
            <a:hlinkClick r:id="rId3" tooltip="&quot;Estructura química&quot;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785794"/>
            <a:ext cx="1428750" cy="1514475"/>
          </a:xfrm>
          <a:prstGeom prst="rect">
            <a:avLst/>
          </a:prstGeom>
          <a:noFill/>
        </p:spPr>
      </p:pic>
      <p:pic>
        <p:nvPicPr>
          <p:cNvPr id="4098" name="Imagen 10" descr="Estructura química">
            <a:hlinkClick r:id="rId5" tooltip="&quot;Estructura química&quot;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14480" y="3357562"/>
            <a:ext cx="1428750" cy="1209675"/>
          </a:xfrm>
          <a:prstGeom prst="rect">
            <a:avLst/>
          </a:prstGeom>
          <a:noFill/>
        </p:spPr>
      </p:pic>
      <p:pic>
        <p:nvPicPr>
          <p:cNvPr id="4097" name="Imagen 13" descr="Estructura química">
            <a:hlinkClick r:id="rId7" tooltip="&quot;Estructura química&quot;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14480" y="5467372"/>
            <a:ext cx="1428750" cy="1104900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1214422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4400" dirty="0" smtClean="0"/>
          </a:p>
          <a:p>
            <a:endParaRPr lang="es-CO" sz="4400" dirty="0"/>
          </a:p>
          <a:p>
            <a:endParaRPr lang="es-CO" sz="4400" dirty="0"/>
          </a:p>
        </p:txBody>
      </p:sp>
      <p:cxnSp>
        <p:nvCxnSpPr>
          <p:cNvPr id="6" name="5 Conector recto"/>
          <p:cNvCxnSpPr/>
          <p:nvPr/>
        </p:nvCxnSpPr>
        <p:spPr>
          <a:xfrm>
            <a:off x="3857620" y="857232"/>
            <a:ext cx="57150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4857752" y="428604"/>
            <a:ext cx="57150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16200000" flipH="1">
            <a:off x="5429256" y="428604"/>
            <a:ext cx="428628" cy="428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rot="5400000" flipH="1" flipV="1">
            <a:off x="4429124" y="428604"/>
            <a:ext cx="428628" cy="428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 rot="5400000">
            <a:off x="5464975" y="892951"/>
            <a:ext cx="428628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 rot="10800000">
            <a:off x="4857752" y="1285860"/>
            <a:ext cx="64294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 rot="16200000" flipV="1">
            <a:off x="4429124" y="857232"/>
            <a:ext cx="428628" cy="428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"/>
          <p:cNvCxnSpPr/>
          <p:nvPr/>
        </p:nvCxnSpPr>
        <p:spPr>
          <a:xfrm>
            <a:off x="4857752" y="571480"/>
            <a:ext cx="50006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/>
          <p:nvPr/>
        </p:nvCxnSpPr>
        <p:spPr>
          <a:xfrm rot="5400000">
            <a:off x="5429256" y="857232"/>
            <a:ext cx="285752" cy="2857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 rot="16200000" flipH="1">
            <a:off x="4643438" y="857232"/>
            <a:ext cx="285752" cy="2857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5857884" y="857232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CuadroTexto"/>
          <p:cNvSpPr txBox="1"/>
          <p:nvPr/>
        </p:nvSpPr>
        <p:spPr>
          <a:xfrm>
            <a:off x="6000728" y="500042"/>
            <a:ext cx="31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CH2CHCO</a:t>
            </a:r>
            <a:endParaRPr lang="es-CO" sz="2800" dirty="0"/>
          </a:p>
        </p:txBody>
      </p:sp>
      <p:cxnSp>
        <p:nvCxnSpPr>
          <p:cNvPr id="37" name="36 Conector recto"/>
          <p:cNvCxnSpPr/>
          <p:nvPr/>
        </p:nvCxnSpPr>
        <p:spPr>
          <a:xfrm rot="5400000">
            <a:off x="6679421" y="1035827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6643702" y="114298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NH3</a:t>
            </a:r>
            <a:endParaRPr lang="es-CO" sz="2800" dirty="0"/>
          </a:p>
        </p:txBody>
      </p:sp>
      <p:cxnSp>
        <p:nvCxnSpPr>
          <p:cNvPr id="40" name="39 Conector recto"/>
          <p:cNvCxnSpPr/>
          <p:nvPr/>
        </p:nvCxnSpPr>
        <p:spPr>
          <a:xfrm rot="5400000" flipH="1" flipV="1">
            <a:off x="7286644" y="50004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5400000" flipH="1" flipV="1">
            <a:off x="7215206" y="50004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42 CuadroTexto"/>
          <p:cNvSpPr txBox="1"/>
          <p:nvPr/>
        </p:nvSpPr>
        <p:spPr>
          <a:xfrm>
            <a:off x="7215206" y="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O</a:t>
            </a:r>
            <a:endParaRPr lang="es-CO" sz="2800" dirty="0"/>
          </a:p>
        </p:txBody>
      </p:sp>
      <p:sp>
        <p:nvSpPr>
          <p:cNvPr id="44" name="43 CuadroTexto"/>
          <p:cNvSpPr txBox="1"/>
          <p:nvPr/>
        </p:nvSpPr>
        <p:spPr>
          <a:xfrm>
            <a:off x="3214678" y="500042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HO</a:t>
            </a:r>
            <a:endParaRPr lang="es-CO" sz="28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0" y="285728"/>
            <a:ext cx="478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Tirosina</a:t>
            </a:r>
            <a:endParaRPr lang="es-CO" sz="4400" dirty="0"/>
          </a:p>
        </p:txBody>
      </p:sp>
      <p:sp>
        <p:nvSpPr>
          <p:cNvPr id="36" name="3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B3BB-E0D9-477C-872B-62F1C99F5F4D}" type="slidenum">
              <a:rPr lang="es-CO" smtClean="0"/>
              <a:pPr/>
              <a:t>8</a:t>
            </a:fld>
            <a:endParaRPr lang="es-CO"/>
          </a:p>
        </p:txBody>
      </p:sp>
      <p:sp>
        <p:nvSpPr>
          <p:cNvPr id="39" name="38 CuadroTexto"/>
          <p:cNvSpPr txBox="1"/>
          <p:nvPr/>
        </p:nvSpPr>
        <p:spPr>
          <a:xfrm>
            <a:off x="142844" y="1857364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/>
          </a:p>
        </p:txBody>
      </p:sp>
      <p:sp>
        <p:nvSpPr>
          <p:cNvPr id="24" name="23 CuadroTexto"/>
          <p:cNvSpPr txBox="1"/>
          <p:nvPr/>
        </p:nvSpPr>
        <p:spPr>
          <a:xfrm>
            <a:off x="214282" y="1357298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La tirosina es utilizada en casos de depresión y estrés. También se usa en pacientes  esquizofrénicos.</a:t>
            </a:r>
            <a:endParaRPr lang="es-CO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14282" y="2143116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Serina</a:t>
            </a:r>
            <a:endParaRPr lang="es-CO" sz="44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5500694" y="2571744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HOCH2CHCO</a:t>
            </a:r>
            <a:endParaRPr lang="es-CO" sz="2800" dirty="0"/>
          </a:p>
        </p:txBody>
      </p:sp>
      <p:cxnSp>
        <p:nvCxnSpPr>
          <p:cNvPr id="32" name="31 Conector recto"/>
          <p:cNvCxnSpPr/>
          <p:nvPr/>
        </p:nvCxnSpPr>
        <p:spPr>
          <a:xfrm rot="5400000">
            <a:off x="6750859" y="3107529"/>
            <a:ext cx="357984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 rot="5400000" flipH="1" flipV="1">
            <a:off x="7287438" y="249951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54 Conector recto"/>
          <p:cNvCxnSpPr/>
          <p:nvPr/>
        </p:nvCxnSpPr>
        <p:spPr>
          <a:xfrm rot="5400000" flipH="1" flipV="1">
            <a:off x="7358876" y="2499512"/>
            <a:ext cx="285752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CuadroTexto"/>
          <p:cNvSpPr txBox="1"/>
          <p:nvPr/>
        </p:nvSpPr>
        <p:spPr>
          <a:xfrm>
            <a:off x="7286644" y="2000240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O</a:t>
            </a:r>
            <a:endParaRPr lang="es-CO" sz="28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6715140" y="3143248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NH3</a:t>
            </a:r>
            <a:endParaRPr lang="es-CO" sz="2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285720" y="3000372"/>
            <a:ext cx="55007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Son importantes en la supervivencia y el desarrollo  de las neuronas  del sistema nervioso central. Ayuda a la producción de anticuerpos  y la inmuglobulina .</a:t>
            </a:r>
          </a:p>
          <a:p>
            <a:pPr algn="just"/>
            <a:endParaRPr lang="es-CO" dirty="0" smtClean="0"/>
          </a:p>
          <a:p>
            <a:pPr algn="just"/>
            <a:r>
              <a:rPr lang="es-CO" dirty="0" smtClean="0"/>
              <a:t>-importante en el funcionamiento del ARN y ADN formación de células .   </a:t>
            </a:r>
            <a:endParaRPr lang="es-CO" dirty="0"/>
          </a:p>
        </p:txBody>
      </p:sp>
      <p:sp>
        <p:nvSpPr>
          <p:cNvPr id="59" name="58 CuadroTexto"/>
          <p:cNvSpPr txBox="1"/>
          <p:nvPr/>
        </p:nvSpPr>
        <p:spPr>
          <a:xfrm>
            <a:off x="285720" y="4786322"/>
            <a:ext cx="27860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Treonina</a:t>
            </a:r>
            <a:endParaRPr lang="es-CO" sz="4400" dirty="0"/>
          </a:p>
        </p:txBody>
      </p:sp>
      <p:sp>
        <p:nvSpPr>
          <p:cNvPr id="60" name="59 CuadroTexto"/>
          <p:cNvSpPr txBox="1"/>
          <p:nvPr/>
        </p:nvSpPr>
        <p:spPr>
          <a:xfrm>
            <a:off x="5715008" y="5000636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CH3CHCHCO</a:t>
            </a:r>
            <a:endParaRPr lang="es-CO" sz="2800" dirty="0"/>
          </a:p>
        </p:txBody>
      </p:sp>
      <p:cxnSp>
        <p:nvCxnSpPr>
          <p:cNvPr id="62" name="61 Conector recto"/>
          <p:cNvCxnSpPr/>
          <p:nvPr/>
        </p:nvCxnSpPr>
        <p:spPr>
          <a:xfrm rot="5400000" flipH="1" flipV="1">
            <a:off x="6394463" y="4964917"/>
            <a:ext cx="356396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 rot="5400000">
            <a:off x="6928660" y="5572140"/>
            <a:ext cx="429422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rot="5400000" flipH="1" flipV="1">
            <a:off x="7393801" y="4964917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/>
          <p:nvPr/>
        </p:nvCxnSpPr>
        <p:spPr>
          <a:xfrm rot="5400000" flipH="1" flipV="1">
            <a:off x="7465239" y="4964917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71 CuadroTexto"/>
          <p:cNvSpPr txBox="1"/>
          <p:nvPr/>
        </p:nvSpPr>
        <p:spPr>
          <a:xfrm>
            <a:off x="6357950" y="442913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OH</a:t>
            </a:r>
            <a:endParaRPr lang="es-CO" sz="2800" dirty="0"/>
          </a:p>
        </p:txBody>
      </p:sp>
      <p:sp>
        <p:nvSpPr>
          <p:cNvPr id="73" name="72 CuadroTexto"/>
          <p:cNvSpPr txBox="1"/>
          <p:nvPr/>
        </p:nvSpPr>
        <p:spPr>
          <a:xfrm>
            <a:off x="6929454" y="564357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NH3</a:t>
            </a:r>
            <a:endParaRPr lang="es-CO" sz="2800" dirty="0"/>
          </a:p>
        </p:txBody>
      </p:sp>
      <p:sp>
        <p:nvSpPr>
          <p:cNvPr id="74" name="73 CuadroTexto"/>
          <p:cNvSpPr txBox="1"/>
          <p:nvPr/>
        </p:nvSpPr>
        <p:spPr>
          <a:xfrm>
            <a:off x="7429520" y="4429132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O</a:t>
            </a:r>
            <a:endParaRPr lang="es-CO" sz="2800" dirty="0"/>
          </a:p>
        </p:txBody>
      </p:sp>
      <p:sp>
        <p:nvSpPr>
          <p:cNvPr id="75" name="74 CuadroTexto"/>
          <p:cNvSpPr txBox="1"/>
          <p:nvPr/>
        </p:nvSpPr>
        <p:spPr>
          <a:xfrm>
            <a:off x="357158" y="5572140"/>
            <a:ext cx="6215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Se requiere en el cuerpo humano para la desintoxicación del hígado. Y el buen desempeño del sistema hepático. Y formación del esmalte, la elastina y el colágeno de los dientes.  </a:t>
            </a:r>
            <a:endParaRPr lang="es-CO" dirty="0"/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282" y="285728"/>
            <a:ext cx="3857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Triptofano</a:t>
            </a:r>
            <a:endParaRPr lang="es-CO" sz="4400" dirty="0"/>
          </a:p>
        </p:txBody>
      </p:sp>
      <p:sp>
        <p:nvSpPr>
          <p:cNvPr id="48" name="47 CuadroTexto"/>
          <p:cNvSpPr txBox="1"/>
          <p:nvPr/>
        </p:nvSpPr>
        <p:spPr>
          <a:xfrm>
            <a:off x="5643570" y="207167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</a:t>
            </a:r>
            <a:endParaRPr lang="es-CO" sz="28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6429388" y="2928934"/>
            <a:ext cx="428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H</a:t>
            </a:r>
            <a:endParaRPr lang="es-CO" sz="2800" dirty="0"/>
          </a:p>
        </p:txBody>
      </p:sp>
      <p:sp>
        <p:nvSpPr>
          <p:cNvPr id="61" name="60 CuadroTexto"/>
          <p:cNvSpPr txBox="1"/>
          <p:nvPr/>
        </p:nvSpPr>
        <p:spPr>
          <a:xfrm>
            <a:off x="6286512" y="714356"/>
            <a:ext cx="371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CH2CHCO</a:t>
            </a:r>
            <a:endParaRPr lang="es-CO" sz="2800" dirty="0"/>
          </a:p>
        </p:txBody>
      </p:sp>
      <p:cxnSp>
        <p:nvCxnSpPr>
          <p:cNvPr id="63" name="62 Conector recto"/>
          <p:cNvCxnSpPr/>
          <p:nvPr/>
        </p:nvCxnSpPr>
        <p:spPr>
          <a:xfrm rot="5400000">
            <a:off x="6930248" y="1285066"/>
            <a:ext cx="428628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63 CuadroTexto"/>
          <p:cNvSpPr txBox="1"/>
          <p:nvPr/>
        </p:nvSpPr>
        <p:spPr>
          <a:xfrm>
            <a:off x="6929454" y="1357298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NH3</a:t>
            </a:r>
            <a:endParaRPr lang="es-CO" sz="2800" dirty="0"/>
          </a:p>
        </p:txBody>
      </p:sp>
      <p:cxnSp>
        <p:nvCxnSpPr>
          <p:cNvPr id="66" name="65 Conector recto"/>
          <p:cNvCxnSpPr/>
          <p:nvPr/>
        </p:nvCxnSpPr>
        <p:spPr>
          <a:xfrm rot="5400000" flipH="1" flipV="1">
            <a:off x="7466033" y="606405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 rot="5400000" flipH="1" flipV="1">
            <a:off x="7537471" y="606405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68 CuadroTexto"/>
          <p:cNvSpPr txBox="1"/>
          <p:nvPr/>
        </p:nvSpPr>
        <p:spPr>
          <a:xfrm>
            <a:off x="7500958" y="0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O</a:t>
            </a:r>
            <a:endParaRPr lang="es-CO" sz="2800" dirty="0"/>
          </a:p>
        </p:txBody>
      </p:sp>
      <p:cxnSp>
        <p:nvCxnSpPr>
          <p:cNvPr id="28" name="27 Conector recto"/>
          <p:cNvCxnSpPr/>
          <p:nvPr/>
        </p:nvCxnSpPr>
        <p:spPr>
          <a:xfrm rot="5400000">
            <a:off x="3501224" y="1785132"/>
            <a:ext cx="857256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Conector recto"/>
          <p:cNvCxnSpPr/>
          <p:nvPr/>
        </p:nvCxnSpPr>
        <p:spPr>
          <a:xfrm flipV="1">
            <a:off x="3929058" y="1000108"/>
            <a:ext cx="642942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Conector recto"/>
          <p:cNvCxnSpPr/>
          <p:nvPr/>
        </p:nvCxnSpPr>
        <p:spPr>
          <a:xfrm>
            <a:off x="4572000" y="1000108"/>
            <a:ext cx="500066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/>
          <p:nvPr/>
        </p:nvCxnSpPr>
        <p:spPr>
          <a:xfrm rot="5400000">
            <a:off x="4644232" y="1785132"/>
            <a:ext cx="856462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"/>
          <p:cNvCxnSpPr/>
          <p:nvPr/>
        </p:nvCxnSpPr>
        <p:spPr>
          <a:xfrm rot="10800000" flipV="1">
            <a:off x="4572000" y="2214554"/>
            <a:ext cx="500066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 rot="10800000">
            <a:off x="3929058" y="2214554"/>
            <a:ext cx="642942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 flipV="1">
            <a:off x="5072066" y="1214422"/>
            <a:ext cx="928694" cy="1428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rot="16200000" flipH="1">
            <a:off x="5929322" y="1285860"/>
            <a:ext cx="571504" cy="42862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 rot="5400000">
            <a:off x="6036479" y="1821645"/>
            <a:ext cx="428628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/>
          <p:nvPr/>
        </p:nvCxnSpPr>
        <p:spPr>
          <a:xfrm rot="10800000">
            <a:off x="5072066" y="2214554"/>
            <a:ext cx="571504" cy="7143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V="1">
            <a:off x="6000760" y="1000108"/>
            <a:ext cx="357190" cy="2143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75 Conector recto"/>
          <p:cNvCxnSpPr>
            <a:stCxn id="48" idx="3"/>
          </p:cNvCxnSpPr>
          <p:nvPr/>
        </p:nvCxnSpPr>
        <p:spPr>
          <a:xfrm>
            <a:off x="6000760" y="2333288"/>
            <a:ext cx="500066" cy="66708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357158" y="1071546"/>
            <a:ext cx="35004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Esencial ayuda a que el organismo elabore sus propias proteínas. Es esencial para  el cerebro segregue la serotonina que es un neurotransmisor cerebral. Ayuda a que la serotonina controle el apetito evitando así la ansiedad por la comida.</a:t>
            </a:r>
          </a:p>
        </p:txBody>
      </p:sp>
      <p:cxnSp>
        <p:nvCxnSpPr>
          <p:cNvPr id="81" name="80 Conector recto"/>
          <p:cNvCxnSpPr/>
          <p:nvPr/>
        </p:nvCxnSpPr>
        <p:spPr>
          <a:xfrm flipV="1">
            <a:off x="4143372" y="1214422"/>
            <a:ext cx="357190" cy="2143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 rot="5400000">
            <a:off x="4643438" y="1785926"/>
            <a:ext cx="571504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/>
          <p:nvPr/>
        </p:nvCxnSpPr>
        <p:spPr>
          <a:xfrm rot="10800000">
            <a:off x="4143372" y="2143116"/>
            <a:ext cx="428628" cy="2143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/>
          <p:nvPr/>
        </p:nvCxnSpPr>
        <p:spPr>
          <a:xfrm rot="16200000" flipH="1">
            <a:off x="5929322" y="1428736"/>
            <a:ext cx="428628" cy="28575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88 CuadroTexto"/>
          <p:cNvSpPr txBox="1"/>
          <p:nvPr/>
        </p:nvSpPr>
        <p:spPr>
          <a:xfrm>
            <a:off x="357158" y="3929066"/>
            <a:ext cx="3571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4400" dirty="0" smtClean="0"/>
              <a:t>Valina</a:t>
            </a:r>
            <a:endParaRPr lang="es-CO" sz="4400" dirty="0"/>
          </a:p>
        </p:txBody>
      </p:sp>
      <p:sp>
        <p:nvSpPr>
          <p:cNvPr id="90" name="89 CuadroTexto"/>
          <p:cNvSpPr txBox="1"/>
          <p:nvPr/>
        </p:nvSpPr>
        <p:spPr>
          <a:xfrm>
            <a:off x="5715008" y="5072074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CH3CHCHCO</a:t>
            </a:r>
            <a:endParaRPr lang="es-CO" sz="2800" dirty="0"/>
          </a:p>
        </p:txBody>
      </p:sp>
      <p:cxnSp>
        <p:nvCxnSpPr>
          <p:cNvPr id="92" name="91 Conector recto"/>
          <p:cNvCxnSpPr/>
          <p:nvPr/>
        </p:nvCxnSpPr>
        <p:spPr>
          <a:xfrm rot="5400000" flipH="1" flipV="1">
            <a:off x="6394463" y="5035561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98 Conector recto"/>
          <p:cNvCxnSpPr/>
          <p:nvPr/>
        </p:nvCxnSpPr>
        <p:spPr>
          <a:xfrm rot="5400000">
            <a:off x="6965967" y="5607065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100 Conector recto"/>
          <p:cNvCxnSpPr/>
          <p:nvPr/>
        </p:nvCxnSpPr>
        <p:spPr>
          <a:xfrm rot="5400000" flipH="1" flipV="1">
            <a:off x="7393801" y="5036355"/>
            <a:ext cx="357984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104 Conector recto"/>
          <p:cNvCxnSpPr/>
          <p:nvPr/>
        </p:nvCxnSpPr>
        <p:spPr>
          <a:xfrm rot="5400000" flipH="1" flipV="1">
            <a:off x="7465239" y="5036355"/>
            <a:ext cx="357984" cy="79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108 CuadroTexto"/>
          <p:cNvSpPr txBox="1"/>
          <p:nvPr/>
        </p:nvSpPr>
        <p:spPr>
          <a:xfrm>
            <a:off x="6357950" y="450057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CH3</a:t>
            </a:r>
            <a:endParaRPr lang="es-CO" sz="2800" dirty="0"/>
          </a:p>
        </p:txBody>
      </p:sp>
      <p:sp>
        <p:nvSpPr>
          <p:cNvPr id="110" name="109 CuadroTexto"/>
          <p:cNvSpPr txBox="1"/>
          <p:nvPr/>
        </p:nvSpPr>
        <p:spPr>
          <a:xfrm>
            <a:off x="6929454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NH3</a:t>
            </a:r>
            <a:endParaRPr lang="es-CO" sz="2800" dirty="0"/>
          </a:p>
        </p:txBody>
      </p:sp>
      <p:sp>
        <p:nvSpPr>
          <p:cNvPr id="111" name="110 CuadroTexto"/>
          <p:cNvSpPr txBox="1"/>
          <p:nvPr/>
        </p:nvSpPr>
        <p:spPr>
          <a:xfrm>
            <a:off x="7429520" y="4429132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800" dirty="0" smtClean="0"/>
              <a:t>O</a:t>
            </a:r>
            <a:endParaRPr lang="es-CO" sz="2800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428596" y="4643446"/>
            <a:ext cx="49292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/>
              <a:t>- Imprescindible para la curación traumatismos y heridas.</a:t>
            </a:r>
          </a:p>
          <a:p>
            <a:pPr algn="just"/>
            <a:r>
              <a:rPr lang="es-CO" dirty="0" smtClean="0"/>
              <a:t>- Ayuda en la formación de tejido muscular .</a:t>
            </a:r>
          </a:p>
          <a:p>
            <a:pPr algn="just"/>
            <a:r>
              <a:rPr lang="es-CO" dirty="0" smtClean="0"/>
              <a:t>- Ayuda a evitar las lesiones hepáticas y de vesícula biliar.</a:t>
            </a:r>
          </a:p>
          <a:p>
            <a:pPr algn="just"/>
            <a:r>
              <a:rPr lang="es-CO" dirty="0" smtClean="0"/>
              <a:t>- Ayuda a mantener equilibrados los niveles de azúcar en la sangre.</a:t>
            </a:r>
          </a:p>
          <a:p>
            <a:pPr algn="just"/>
            <a:r>
              <a:rPr lang="es-CO" dirty="0" smtClean="0"/>
              <a:t>- Peor cicatrización de heridas y traumatismos.</a:t>
            </a:r>
            <a:endParaRPr lang="es-CO" dirty="0"/>
          </a:p>
        </p:txBody>
      </p:sp>
    </p:spTree>
  </p:cSld>
  <p:clrMapOvr>
    <a:masterClrMapping/>
  </p:clrMapOvr>
  <p:transition>
    <p:circle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200</TotalTime>
  <Words>1032</Words>
  <Application>Microsoft Office PowerPoint</Application>
  <PresentationFormat>Presentación en pantalla (4:3)</PresentationFormat>
  <Paragraphs>241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Civil</vt:lpstr>
      <vt:lpstr>AMINOACIDOS</vt:lpstr>
      <vt:lpstr>OBJETIVOS</vt:lpstr>
      <vt:lpstr> INTRODUCCION IMPORTANCIA DE LOS AMINOACIDOS 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CONCLUSIONES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AMINOACIDOS</dc:title>
  <dc:creator>inicio</dc:creator>
  <cp:lastModifiedBy>inicio</cp:lastModifiedBy>
  <cp:revision>21</cp:revision>
  <dcterms:created xsi:type="dcterms:W3CDTF">2011-12-01T03:58:40Z</dcterms:created>
  <dcterms:modified xsi:type="dcterms:W3CDTF">2011-12-03T15:34:23Z</dcterms:modified>
</cp:coreProperties>
</file>