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349" r:id="rId3"/>
    <p:sldId id="337" r:id="rId4"/>
    <p:sldId id="338" r:id="rId5"/>
    <p:sldId id="334" r:id="rId6"/>
    <p:sldId id="335" r:id="rId7"/>
    <p:sldId id="261" r:id="rId8"/>
    <p:sldId id="348" r:id="rId9"/>
    <p:sldId id="262" r:id="rId10"/>
    <p:sldId id="264" r:id="rId11"/>
    <p:sldId id="265" r:id="rId12"/>
    <p:sldId id="268" r:id="rId13"/>
    <p:sldId id="267" r:id="rId14"/>
    <p:sldId id="269" r:id="rId15"/>
    <p:sldId id="270" r:id="rId16"/>
    <p:sldId id="336" r:id="rId17"/>
    <p:sldId id="271" r:id="rId18"/>
    <p:sldId id="272" r:id="rId19"/>
    <p:sldId id="273" r:id="rId20"/>
    <p:sldId id="274" r:id="rId21"/>
    <p:sldId id="275" r:id="rId22"/>
    <p:sldId id="276" r:id="rId23"/>
    <p:sldId id="277" r:id="rId24"/>
    <p:sldId id="278" r:id="rId25"/>
    <p:sldId id="279" r:id="rId26"/>
    <p:sldId id="280" r:id="rId27"/>
    <p:sldId id="282" r:id="rId28"/>
    <p:sldId id="281" r:id="rId29"/>
    <p:sldId id="283" r:id="rId30"/>
    <p:sldId id="284" r:id="rId31"/>
    <p:sldId id="285" r:id="rId32"/>
    <p:sldId id="286" r:id="rId33"/>
    <p:sldId id="287" r:id="rId34"/>
    <p:sldId id="288" r:id="rId35"/>
    <p:sldId id="339" r:id="rId36"/>
    <p:sldId id="340" r:id="rId37"/>
    <p:sldId id="341" r:id="rId38"/>
    <p:sldId id="342" r:id="rId39"/>
    <p:sldId id="343" r:id="rId40"/>
    <p:sldId id="344" r:id="rId41"/>
    <p:sldId id="345" r:id="rId42"/>
    <p:sldId id="346" r:id="rId43"/>
    <p:sldId id="347" r:id="rId44"/>
    <p:sldId id="350" r:id="rId45"/>
    <p:sldId id="351" r:id="rId46"/>
    <p:sldId id="352" r:id="rId47"/>
    <p:sldId id="353" r:id="rId4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AE2AE728-D826-4EEC-BBDA-CB4BB6FEC4B0}" type="datetimeFigureOut">
              <a:rPr lang="es-ES" smtClean="0"/>
              <a:pPr/>
              <a:t>28/11/2011</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5C7655F6-724E-4894-AB23-C83B8EAF5C2F}"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E2AE728-D826-4EEC-BBDA-CB4BB6FEC4B0}" type="datetimeFigureOut">
              <a:rPr lang="es-ES" smtClean="0"/>
              <a:pPr/>
              <a:t>28/11/2011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C7655F6-724E-4894-AB23-C83B8EAF5C2F}"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E2AE728-D826-4EEC-BBDA-CB4BB6FEC4B0}" type="datetimeFigureOut">
              <a:rPr lang="es-ES" smtClean="0"/>
              <a:pPr/>
              <a:t>28/11/2011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C7655F6-724E-4894-AB23-C83B8EAF5C2F}"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E2AE728-D826-4EEC-BBDA-CB4BB6FEC4B0}" type="datetimeFigureOut">
              <a:rPr lang="es-ES" smtClean="0"/>
              <a:pPr/>
              <a:t>28/11/2011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C7655F6-724E-4894-AB23-C83B8EAF5C2F}"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AE2AE728-D826-4EEC-BBDA-CB4BB6FEC4B0}" type="datetimeFigureOut">
              <a:rPr lang="es-ES" smtClean="0"/>
              <a:pPr/>
              <a:t>28/11/2011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C7655F6-724E-4894-AB23-C83B8EAF5C2F}"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AE2AE728-D826-4EEC-BBDA-CB4BB6FEC4B0}" type="datetimeFigureOut">
              <a:rPr lang="es-ES" smtClean="0"/>
              <a:pPr/>
              <a:t>28/11/2011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C7655F6-724E-4894-AB23-C83B8EAF5C2F}"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AE2AE728-D826-4EEC-BBDA-CB4BB6FEC4B0}" type="datetimeFigureOut">
              <a:rPr lang="es-ES" smtClean="0"/>
              <a:pPr/>
              <a:t>28/11/2011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5C7655F6-724E-4894-AB23-C83B8EAF5C2F}"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AE2AE728-D826-4EEC-BBDA-CB4BB6FEC4B0}" type="datetimeFigureOut">
              <a:rPr lang="es-ES" smtClean="0"/>
              <a:pPr/>
              <a:t>28/11/2011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5C7655F6-724E-4894-AB23-C83B8EAF5C2F}"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E2AE728-D826-4EEC-BBDA-CB4BB6FEC4B0}" type="datetimeFigureOut">
              <a:rPr lang="es-ES" smtClean="0"/>
              <a:pPr/>
              <a:t>28/11/2011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5C7655F6-724E-4894-AB23-C83B8EAF5C2F}"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AE2AE728-D826-4EEC-BBDA-CB4BB6FEC4B0}" type="datetimeFigureOut">
              <a:rPr lang="es-ES" smtClean="0"/>
              <a:pPr/>
              <a:t>28/11/2011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C7655F6-724E-4894-AB23-C83B8EAF5C2F}"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AE2AE728-D826-4EEC-BBDA-CB4BB6FEC4B0}" type="datetimeFigureOut">
              <a:rPr lang="es-ES" smtClean="0"/>
              <a:pPr/>
              <a:t>28/11/2011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5C7655F6-724E-4894-AB23-C83B8EAF5C2F}" type="slidenum">
              <a:rPr lang="es-ES" smtClean="0"/>
              <a:pPr/>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E2AE728-D826-4EEC-BBDA-CB4BB6FEC4B0}" type="datetimeFigureOut">
              <a:rPr lang="es-ES" smtClean="0"/>
              <a:pPr/>
              <a:t>28/11/2011</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C7655F6-724E-4894-AB23-C83B8EAF5C2F}" type="slidenum">
              <a:rPr lang="es-ES" smtClean="0"/>
              <a:pPr/>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es.wikipedia.org/wiki/Archivo:AA-structure.pn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es.wikipedia.org/wiki/Archivo:L-lysine-skeletal.png"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www.rdnattural.es/wp-content/uploads/2010/05/Tript%C3%B3fano.gif"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hyperlink" Target="http://es.wikipedia.org/wiki/Archivo:L-Glutamin_-_L-Glutamine.svg"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5.gi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hyperlink" Target="http://es.wikipedia.org/wiki/Archivo:L-Tyrosin_-_L-Tyrosine.svg"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hyperlink" Target="http://es.wikipedia.org/wiki/Archivo:Amino_Acids_Venn_Diagram2.png"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co/imgres?imgurl=http://recetasdelujo.com/wp-content/uploads/2010/06/huevosss.jpg&amp;imgrefurl=http://recetasdelujo.com/5000/leche-de-monja/&amp;h=307&amp;w=320&amp;sz=21&amp;tbnid=HmXiYow87nyfRM:&amp;tbnh=113&amp;tbnw=118&amp;prev=/search?q=imagenes+de+huevos&amp;tbm=isch&amp;tbo=u&amp;zoom=1&amp;q=imagenes+de+huevos&amp;hl=es&amp;usg=__K_jCfXDZxGqZqoPqDd9SSn1ME2M=&amp;sa=X&amp;ei=g6HRTqG-G9KTtwe2vYmyDQ&amp;ved=0CBcQ9QEwAw"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upload.wikimedia.org/wikipedia/commons/2/25/Estructura_prote%C3%ADnas.pn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7158" y="428604"/>
            <a:ext cx="8515352" cy="5895996"/>
          </a:xfrm>
        </p:spPr>
        <p:txBody>
          <a:bodyPr>
            <a:normAutofit/>
          </a:bodyPr>
          <a:lstStyle/>
          <a:p>
            <a:pPr algn="ctr">
              <a:buNone/>
            </a:pPr>
            <a:r>
              <a:rPr lang="es-ES" sz="2800" dirty="0" smtClean="0">
                <a:solidFill>
                  <a:srgbClr val="002060"/>
                </a:solidFill>
                <a:latin typeface="Arial" pitchFamily="34" charset="0"/>
                <a:cs typeface="Arial" pitchFamily="34" charset="0"/>
              </a:rPr>
              <a:t>PROTEINAS Y AMINOACIDOS</a:t>
            </a:r>
          </a:p>
          <a:p>
            <a:pPr algn="ctr">
              <a:buNone/>
            </a:pPr>
            <a:endParaRPr lang="es-ES" sz="3200" dirty="0" smtClean="0">
              <a:solidFill>
                <a:srgbClr val="002060"/>
              </a:solidFill>
              <a:latin typeface="Arial" pitchFamily="34" charset="0"/>
              <a:cs typeface="Arial" pitchFamily="34" charset="0"/>
            </a:endParaRPr>
          </a:p>
          <a:p>
            <a:pPr algn="ctr">
              <a:buNone/>
            </a:pPr>
            <a:r>
              <a:rPr lang="es-ES" sz="2800" dirty="0" smtClean="0">
                <a:solidFill>
                  <a:srgbClr val="002060"/>
                </a:solidFill>
                <a:latin typeface="Arial" pitchFamily="34" charset="0"/>
                <a:cs typeface="Arial" pitchFamily="34" charset="0"/>
              </a:rPr>
              <a:t>YANET AVILA</a:t>
            </a:r>
          </a:p>
          <a:p>
            <a:pPr algn="ctr">
              <a:buNone/>
            </a:pPr>
            <a:r>
              <a:rPr lang="es-ES" sz="2800" dirty="0" smtClean="0">
                <a:solidFill>
                  <a:srgbClr val="002060"/>
                </a:solidFill>
                <a:latin typeface="Arial" pitchFamily="34" charset="0"/>
                <a:cs typeface="Arial" pitchFamily="34" charset="0"/>
              </a:rPr>
              <a:t>YORLENY ARIZA</a:t>
            </a:r>
          </a:p>
          <a:p>
            <a:pPr algn="ctr">
              <a:buNone/>
            </a:pPr>
            <a:r>
              <a:rPr lang="es-ES" sz="2800" dirty="0" smtClean="0">
                <a:solidFill>
                  <a:srgbClr val="002060"/>
                </a:solidFill>
                <a:latin typeface="Arial" pitchFamily="34" charset="0"/>
                <a:cs typeface="Arial" pitchFamily="34" charset="0"/>
              </a:rPr>
              <a:t>SINDY COMBITA</a:t>
            </a:r>
          </a:p>
          <a:p>
            <a:pPr algn="ctr">
              <a:buNone/>
            </a:pPr>
            <a:r>
              <a:rPr lang="es-ES" sz="2800" dirty="0" smtClean="0">
                <a:solidFill>
                  <a:srgbClr val="002060"/>
                </a:solidFill>
                <a:latin typeface="Arial" pitchFamily="34" charset="0"/>
                <a:cs typeface="Arial" pitchFamily="34" charset="0"/>
              </a:rPr>
              <a:t>TUTOR: JAMES GARAVITO</a:t>
            </a:r>
          </a:p>
          <a:p>
            <a:pPr algn="ctr">
              <a:buNone/>
            </a:pPr>
            <a:endParaRPr lang="es-ES" sz="2800" dirty="0" smtClean="0">
              <a:solidFill>
                <a:srgbClr val="002060"/>
              </a:solidFill>
              <a:latin typeface="Arial" pitchFamily="34" charset="0"/>
              <a:cs typeface="Arial" pitchFamily="34" charset="0"/>
            </a:endParaRPr>
          </a:p>
          <a:p>
            <a:pPr algn="ctr">
              <a:buNone/>
            </a:pPr>
            <a:r>
              <a:rPr lang="es-ES" sz="2800" dirty="0" smtClean="0">
                <a:solidFill>
                  <a:srgbClr val="002060"/>
                </a:solidFill>
                <a:latin typeface="Arial" pitchFamily="34" charset="0"/>
                <a:cs typeface="Arial" pitchFamily="34" charset="0"/>
              </a:rPr>
              <a:t>UNIVERSIDAD DEL TOLIMA</a:t>
            </a:r>
          </a:p>
          <a:p>
            <a:pPr algn="ctr">
              <a:buNone/>
            </a:pPr>
            <a:r>
              <a:rPr lang="es-ES" sz="2800" dirty="0" smtClean="0">
                <a:solidFill>
                  <a:srgbClr val="002060"/>
                </a:solidFill>
                <a:latin typeface="Arial" pitchFamily="34" charset="0"/>
                <a:cs typeface="Arial" pitchFamily="34" charset="0"/>
              </a:rPr>
              <a:t>TECNOLOGIA EN REGENCIA DE FARMACIA</a:t>
            </a:r>
          </a:p>
          <a:p>
            <a:pPr algn="ctr">
              <a:buNone/>
            </a:pPr>
            <a:r>
              <a:rPr lang="es-ES" sz="2800" smtClean="0">
                <a:solidFill>
                  <a:srgbClr val="002060"/>
                </a:solidFill>
                <a:latin typeface="Arial" pitchFamily="34" charset="0"/>
                <a:cs typeface="Arial" pitchFamily="34" charset="0"/>
              </a:rPr>
              <a:t>CREAD KENNEDY-DOMINGOS</a:t>
            </a:r>
            <a:endParaRPr lang="es-ES" sz="2800" dirty="0" smtClean="0">
              <a:solidFill>
                <a:srgbClr val="002060"/>
              </a:solidFill>
              <a:latin typeface="Arial" pitchFamily="34" charset="0"/>
              <a:cs typeface="Arial" pitchFamily="34" charset="0"/>
            </a:endParaRPr>
          </a:p>
          <a:p>
            <a:pPr algn="ctr">
              <a:buNone/>
            </a:pPr>
            <a:endParaRPr lang="es-ES" sz="3200" dirty="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3600" dirty="0" smtClean="0">
                <a:latin typeface="Algerian" pitchFamily="82" charset="0"/>
              </a:rPr>
              <a:t>Funciones principales de las proteínas en el organismo</a:t>
            </a:r>
            <a:endParaRPr lang="es-ES" sz="3600" dirty="0">
              <a:latin typeface="Algerian" pitchFamily="82" charset="0"/>
            </a:endParaRPr>
          </a:p>
        </p:txBody>
      </p:sp>
      <p:sp>
        <p:nvSpPr>
          <p:cNvPr id="3" name="2 Marcador de contenido"/>
          <p:cNvSpPr>
            <a:spLocks noGrp="1"/>
          </p:cNvSpPr>
          <p:nvPr>
            <p:ph idx="1"/>
          </p:nvPr>
        </p:nvSpPr>
        <p:spPr/>
        <p:txBody>
          <a:bodyPr>
            <a:noAutofit/>
          </a:bodyPr>
          <a:lstStyle/>
          <a:p>
            <a:pPr lvl="0" algn="just"/>
            <a:r>
              <a:rPr lang="es-ES" sz="1600" dirty="0" smtClean="0">
                <a:latin typeface="Arial" pitchFamily="34" charset="0"/>
                <a:cs typeface="Arial" pitchFamily="34" charset="0"/>
              </a:rPr>
              <a:t>Ser esenciales para el crecimiento. Las grasas y carbohidratos no las pueden sustituir, por no contener nitrógeno.</a:t>
            </a:r>
            <a:endParaRPr lang="es-CO" sz="1600" dirty="0" smtClean="0">
              <a:latin typeface="Arial" pitchFamily="34" charset="0"/>
              <a:cs typeface="Arial" pitchFamily="34" charset="0"/>
            </a:endParaRPr>
          </a:p>
          <a:p>
            <a:pPr lvl="0" algn="just"/>
            <a:r>
              <a:rPr lang="es-ES" sz="1600" dirty="0" smtClean="0">
                <a:latin typeface="Arial" pitchFamily="34" charset="0"/>
                <a:cs typeface="Arial" pitchFamily="34" charset="0"/>
              </a:rPr>
              <a:t>Proporcionan los aminoácidos esenciales fundamentales para la síntesis tisular.</a:t>
            </a:r>
            <a:endParaRPr lang="es-CO" sz="1600" dirty="0" smtClean="0">
              <a:latin typeface="Arial" pitchFamily="34" charset="0"/>
              <a:cs typeface="Arial" pitchFamily="34" charset="0"/>
            </a:endParaRPr>
          </a:p>
          <a:p>
            <a:pPr lvl="0" algn="just"/>
            <a:r>
              <a:rPr lang="es-ES" sz="1600" dirty="0" smtClean="0">
                <a:latin typeface="Arial" pitchFamily="34" charset="0"/>
                <a:cs typeface="Arial" pitchFamily="34" charset="0"/>
              </a:rPr>
              <a:t>Son materia prima para la formación de los jugos digestivos, hormonas, proteínas plasmáticas, hemoglobina, vitaminas y enzimas.</a:t>
            </a:r>
            <a:endParaRPr lang="es-CO" sz="1600" dirty="0" smtClean="0">
              <a:latin typeface="Arial" pitchFamily="34" charset="0"/>
              <a:cs typeface="Arial" pitchFamily="34" charset="0"/>
            </a:endParaRPr>
          </a:p>
          <a:p>
            <a:pPr lvl="0" algn="just"/>
            <a:r>
              <a:rPr lang="es-ES" sz="1600" dirty="0" smtClean="0">
                <a:latin typeface="Arial" pitchFamily="34" charset="0"/>
                <a:cs typeface="Arial" pitchFamily="34" charset="0"/>
              </a:rPr>
              <a:t>Funcionan como amortiguadores, ayudando a mantener la reacción de diversos medios como el plasma.</a:t>
            </a:r>
            <a:endParaRPr lang="es-CO" sz="1600" dirty="0" smtClean="0">
              <a:latin typeface="Arial" pitchFamily="34" charset="0"/>
              <a:cs typeface="Arial" pitchFamily="34" charset="0"/>
            </a:endParaRPr>
          </a:p>
          <a:p>
            <a:pPr lvl="0" algn="just"/>
            <a:r>
              <a:rPr lang="es-ES" sz="1600" dirty="0" smtClean="0">
                <a:latin typeface="Arial" pitchFamily="34" charset="0"/>
                <a:cs typeface="Arial" pitchFamily="34" charset="0"/>
              </a:rPr>
              <a:t>Actúan como catalizadores biológicos acelerando la velocidad de las reacciones químicas del metabolismo. Son las enzimas.</a:t>
            </a:r>
            <a:br>
              <a:rPr lang="es-ES" sz="1600" dirty="0" smtClean="0">
                <a:latin typeface="Arial" pitchFamily="34" charset="0"/>
                <a:cs typeface="Arial" pitchFamily="34" charset="0"/>
              </a:rPr>
            </a:br>
            <a:r>
              <a:rPr lang="es-ES" sz="1600" dirty="0" smtClean="0">
                <a:latin typeface="Arial" pitchFamily="34" charset="0"/>
                <a:cs typeface="Arial" pitchFamily="34" charset="0"/>
              </a:rPr>
              <a:t>Actúan como transporte de gases como oxígeno y dióxido de carbono en sangre. (hemoglobina).</a:t>
            </a:r>
            <a:endParaRPr lang="es-CO" sz="1600" dirty="0" smtClean="0">
              <a:latin typeface="Arial" pitchFamily="34" charset="0"/>
              <a:cs typeface="Arial" pitchFamily="34" charset="0"/>
            </a:endParaRPr>
          </a:p>
          <a:p>
            <a:pPr lvl="0" algn="just"/>
            <a:r>
              <a:rPr lang="es-ES" sz="1600" dirty="0" smtClean="0">
                <a:latin typeface="Arial" pitchFamily="34" charset="0"/>
                <a:cs typeface="Arial" pitchFamily="34" charset="0"/>
              </a:rPr>
              <a:t>Actúan como defensa, los anticuerpos son proteínas de defensa natural contra infecciones o agentes extraños.</a:t>
            </a:r>
            <a:br>
              <a:rPr lang="es-ES" sz="1600" dirty="0" smtClean="0">
                <a:latin typeface="Arial" pitchFamily="34" charset="0"/>
                <a:cs typeface="Arial" pitchFamily="34" charset="0"/>
              </a:rPr>
            </a:br>
            <a:r>
              <a:rPr lang="es-ES" sz="1600" dirty="0" smtClean="0">
                <a:latin typeface="Arial" pitchFamily="34" charset="0"/>
                <a:cs typeface="Arial" pitchFamily="34" charset="0"/>
              </a:rPr>
              <a:t>Permiten el movimiento celular a través de la miosina y actina (proteínas contráctiles musculares).</a:t>
            </a:r>
            <a:endParaRPr lang="es-CO" sz="1600" dirty="0" smtClean="0">
              <a:latin typeface="Arial" pitchFamily="34" charset="0"/>
              <a:cs typeface="Arial" pitchFamily="34" charset="0"/>
            </a:endParaRPr>
          </a:p>
          <a:p>
            <a:endParaRPr lang="es-ES"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t/>
            </a:r>
            <a:br>
              <a:rPr lang="es-ES" dirty="0" smtClean="0"/>
            </a:br>
            <a:r>
              <a:rPr lang="es-ES" dirty="0" smtClean="0">
                <a:latin typeface="Algerian" pitchFamily="82" charset="0"/>
              </a:rPr>
              <a:t>propiedades de las proteínas</a:t>
            </a:r>
            <a:endParaRPr lang="es-ES" dirty="0"/>
          </a:p>
        </p:txBody>
      </p:sp>
      <p:sp>
        <p:nvSpPr>
          <p:cNvPr id="4" name="3 Marcador de contenido"/>
          <p:cNvSpPr>
            <a:spLocks noGrp="1"/>
          </p:cNvSpPr>
          <p:nvPr>
            <p:ph idx="1"/>
          </p:nvPr>
        </p:nvSpPr>
        <p:spPr/>
        <p:txBody>
          <a:bodyPr>
            <a:normAutofit/>
          </a:bodyPr>
          <a:lstStyle/>
          <a:p>
            <a:pPr lvl="0" algn="just"/>
            <a:r>
              <a:rPr lang="es-ES" sz="2000" b="1" dirty="0" smtClean="0">
                <a:latin typeface="Arial" pitchFamily="34" charset="0"/>
                <a:cs typeface="Arial" pitchFamily="34" charset="0"/>
              </a:rPr>
              <a:t>Solubilidad:</a:t>
            </a:r>
            <a:r>
              <a:rPr lang="es-ES" sz="2000" dirty="0" smtClean="0">
                <a:latin typeface="Arial" pitchFamily="34" charset="0"/>
                <a:cs typeface="Arial" pitchFamily="34" charset="0"/>
              </a:rPr>
              <a:t> Se mantiene siempre y cuando los enlaces fuertes y débiles estén presentes. Si se aumenta la temperatura y el pH, se pierde la solubilidad.</a:t>
            </a:r>
            <a:endParaRPr lang="es-CO" sz="2000" dirty="0" smtClean="0">
              <a:latin typeface="Arial" pitchFamily="34" charset="0"/>
              <a:cs typeface="Arial" pitchFamily="34" charset="0"/>
            </a:endParaRPr>
          </a:p>
          <a:p>
            <a:pPr lvl="0" algn="just"/>
            <a:r>
              <a:rPr lang="es-ES" sz="2000" b="1" dirty="0" smtClean="0">
                <a:latin typeface="Arial" pitchFamily="34" charset="0"/>
                <a:cs typeface="Arial" pitchFamily="34" charset="0"/>
              </a:rPr>
              <a:t>Capacidad electrolítica:</a:t>
            </a:r>
            <a:r>
              <a:rPr lang="es-ES" sz="2000" dirty="0" smtClean="0">
                <a:latin typeface="Arial" pitchFamily="34" charset="0"/>
                <a:cs typeface="Arial" pitchFamily="34" charset="0"/>
              </a:rPr>
              <a:t> Se determina a través de la electroforesis, técnica analítica en la cual si las proteínas se trasladan al polo positivo es porque su molécula tiene carga negativa y viceversa.</a:t>
            </a:r>
            <a:endParaRPr lang="es-CO" sz="2000" dirty="0" smtClean="0">
              <a:latin typeface="Arial" pitchFamily="34" charset="0"/>
              <a:cs typeface="Arial" pitchFamily="34" charset="0"/>
            </a:endParaRPr>
          </a:p>
          <a:p>
            <a:pPr lvl="0" algn="just"/>
            <a:r>
              <a:rPr lang="es-ES" sz="2000" b="1" dirty="0" smtClean="0">
                <a:latin typeface="Arial" pitchFamily="34" charset="0"/>
                <a:cs typeface="Arial" pitchFamily="34" charset="0"/>
              </a:rPr>
              <a:t>Especificidad:</a:t>
            </a:r>
            <a:r>
              <a:rPr lang="es-ES" sz="2000" dirty="0" smtClean="0">
                <a:latin typeface="Arial" pitchFamily="34" charset="0"/>
                <a:cs typeface="Arial" pitchFamily="34" charset="0"/>
              </a:rPr>
              <a:t> Cada proteína tiene una función específica que está determinada por su estructura primaria.</a:t>
            </a:r>
            <a:endParaRPr lang="es-CO" sz="2000" dirty="0" smtClean="0">
              <a:latin typeface="Arial" pitchFamily="34" charset="0"/>
              <a:cs typeface="Arial" pitchFamily="34" charset="0"/>
            </a:endParaRPr>
          </a:p>
          <a:p>
            <a:pPr lvl="0" algn="just"/>
            <a:r>
              <a:rPr lang="es-ES" sz="2000" b="1" dirty="0" smtClean="0">
                <a:latin typeface="Arial" pitchFamily="34" charset="0"/>
                <a:cs typeface="Arial" pitchFamily="34" charset="0"/>
              </a:rPr>
              <a:t>Amortiguador de pH</a:t>
            </a:r>
            <a:r>
              <a:rPr lang="es-ES" sz="2000" dirty="0" smtClean="0">
                <a:latin typeface="Arial" pitchFamily="34" charset="0"/>
                <a:cs typeface="Arial" pitchFamily="34" charset="0"/>
              </a:rPr>
              <a:t> (conocido como efecto tampón): Actúan como amortiguadores de pH debido a su carácter anfótero, es decir, pueden comportarse como ácidos (donando electrones) o como bases (aceptando electrones).</a:t>
            </a:r>
            <a:endParaRPr lang="es-CO" sz="2000" dirty="0" smtClean="0">
              <a:latin typeface="Arial" pitchFamily="34" charset="0"/>
              <a:cs typeface="Arial" pitchFamily="34" charset="0"/>
            </a:endParaRPr>
          </a:p>
          <a:p>
            <a:pPr algn="just"/>
            <a:endParaRPr lang="es-CO"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3600" dirty="0" smtClean="0">
                <a:latin typeface="Algerian" pitchFamily="82" charset="0"/>
                <a:cs typeface="Arial" pitchFamily="34" charset="0"/>
              </a:rPr>
              <a:t>las proteínas se clasifican según su estructura química</a:t>
            </a:r>
            <a:endParaRPr lang="es-ES" sz="3600" dirty="0">
              <a:latin typeface="Algerian" pitchFamily="82" charset="0"/>
              <a:cs typeface="Arial" pitchFamily="34" charset="0"/>
            </a:endParaRPr>
          </a:p>
        </p:txBody>
      </p:sp>
      <p:sp>
        <p:nvSpPr>
          <p:cNvPr id="3" name="2 Marcador de contenido"/>
          <p:cNvSpPr>
            <a:spLocks noGrp="1"/>
          </p:cNvSpPr>
          <p:nvPr>
            <p:ph idx="1"/>
          </p:nvPr>
        </p:nvSpPr>
        <p:spPr/>
        <p:txBody>
          <a:bodyPr>
            <a:normAutofit fontScale="70000" lnSpcReduction="20000"/>
          </a:bodyPr>
          <a:lstStyle/>
          <a:p>
            <a:pPr algn="just"/>
            <a:r>
              <a:rPr lang="es-ES" b="1" dirty="0" smtClean="0">
                <a:latin typeface="Arial" pitchFamily="34" charset="0"/>
                <a:cs typeface="Arial" pitchFamily="34" charset="0"/>
              </a:rPr>
              <a:t>Proteínas simples</a:t>
            </a:r>
            <a:r>
              <a:rPr lang="es-ES" dirty="0" smtClean="0">
                <a:latin typeface="Arial" pitchFamily="34" charset="0"/>
                <a:cs typeface="Arial" pitchFamily="34" charset="0"/>
              </a:rPr>
              <a:t>: Producen solo aminoácidos al ser hidrolizados.</a:t>
            </a:r>
            <a:br>
              <a:rPr lang="es-ES" dirty="0" smtClean="0">
                <a:latin typeface="Arial" pitchFamily="34" charset="0"/>
                <a:cs typeface="Arial" pitchFamily="34" charset="0"/>
              </a:rPr>
            </a:br>
            <a:r>
              <a:rPr lang="es-ES" b="1" dirty="0" smtClean="0">
                <a:latin typeface="Arial" pitchFamily="34" charset="0"/>
                <a:cs typeface="Arial" pitchFamily="34" charset="0"/>
              </a:rPr>
              <a:t>Albúminas y globulinas</a:t>
            </a:r>
            <a:r>
              <a:rPr lang="es-ES" dirty="0" smtClean="0">
                <a:latin typeface="Arial" pitchFamily="34" charset="0"/>
                <a:cs typeface="Arial" pitchFamily="34" charset="0"/>
              </a:rPr>
              <a:t>: Son solubles en agua y soluciones salinas diluidas (ej.: lactoalbumina de la leche).</a:t>
            </a:r>
            <a:br>
              <a:rPr lang="es-ES" dirty="0" smtClean="0">
                <a:latin typeface="Arial" pitchFamily="34" charset="0"/>
                <a:cs typeface="Arial" pitchFamily="34" charset="0"/>
              </a:rPr>
            </a:br>
            <a:r>
              <a:rPr lang="es-ES" b="1" dirty="0" smtClean="0">
                <a:latin typeface="Arial" pitchFamily="34" charset="0"/>
                <a:cs typeface="Arial" pitchFamily="34" charset="0"/>
              </a:rPr>
              <a:t>Glutelinas y prolaninas</a:t>
            </a:r>
            <a:r>
              <a:rPr lang="es-ES" dirty="0" smtClean="0">
                <a:latin typeface="Arial" pitchFamily="34" charset="0"/>
                <a:cs typeface="Arial" pitchFamily="34" charset="0"/>
              </a:rPr>
              <a:t>: Son solubles en ácidos y álcalis, se encuentran en cereales fundamentalmente el trigo. El gluten se forma a partir de una mezcla de gluteninas y gliadinas con agua.</a:t>
            </a:r>
            <a:br>
              <a:rPr lang="es-ES" dirty="0" smtClean="0">
                <a:latin typeface="Arial" pitchFamily="34" charset="0"/>
                <a:cs typeface="Arial" pitchFamily="34" charset="0"/>
              </a:rPr>
            </a:br>
            <a:r>
              <a:rPr lang="es-ES" b="1" dirty="0" smtClean="0">
                <a:latin typeface="Arial" pitchFamily="34" charset="0"/>
                <a:cs typeface="Arial" pitchFamily="34" charset="0"/>
              </a:rPr>
              <a:t>Albuminoides</a:t>
            </a:r>
            <a:r>
              <a:rPr lang="es-ES" dirty="0" smtClean="0">
                <a:latin typeface="Arial" pitchFamily="34" charset="0"/>
                <a:cs typeface="Arial" pitchFamily="34" charset="0"/>
              </a:rPr>
              <a:t>: Son insolubles en agua, son fibrosas, incluyen la queratina del cabello, el colágeno del tejido conectivo y la fibrina del coagulo sanguíneo.</a:t>
            </a:r>
            <a:br>
              <a:rPr lang="es-ES" dirty="0" smtClean="0">
                <a:latin typeface="Arial" pitchFamily="34" charset="0"/>
                <a:cs typeface="Arial" pitchFamily="34" charset="0"/>
              </a:rPr>
            </a:br>
            <a:r>
              <a:rPr lang="es-ES" b="1" dirty="0" smtClean="0">
                <a:latin typeface="Arial" pitchFamily="34" charset="0"/>
                <a:cs typeface="Arial" pitchFamily="34" charset="0"/>
              </a:rPr>
              <a:t>Proteínas conjugadas</a:t>
            </a:r>
            <a:r>
              <a:rPr lang="es-ES" dirty="0" smtClean="0">
                <a:latin typeface="Arial" pitchFamily="34" charset="0"/>
                <a:cs typeface="Arial" pitchFamily="34" charset="0"/>
              </a:rPr>
              <a:t>: Son las que contienen partes no proteicas. Ej.: nucleoproteínas.</a:t>
            </a:r>
            <a:br>
              <a:rPr lang="es-ES" dirty="0" smtClean="0">
                <a:latin typeface="Arial" pitchFamily="34" charset="0"/>
                <a:cs typeface="Arial" pitchFamily="34" charset="0"/>
              </a:rPr>
            </a:br>
            <a:r>
              <a:rPr lang="es-ES" b="1" dirty="0" smtClean="0">
                <a:latin typeface="Arial" pitchFamily="34" charset="0"/>
                <a:cs typeface="Arial" pitchFamily="34" charset="0"/>
              </a:rPr>
              <a:t>Nucleoproteína</a:t>
            </a:r>
            <a:r>
              <a:rPr lang="es-ES" dirty="0" smtClean="0">
                <a:latin typeface="Arial" pitchFamily="34" charset="0"/>
                <a:cs typeface="Arial" pitchFamily="34" charset="0"/>
              </a:rPr>
              <a:t>: es una proteína que está estructuralmente asociada con un ácido nucleico (que puede ser ARN o ADN). ejemplos serían la Telomerasa, una ribonucleoproteína (complejo de ARN/proteína) y la Protamina. Su característica fundamental es que forman complejos estables con los ácidos nucleicos, a diferencia de otras proteínas que sólo se unen a éstos de manera transitoria, como las que intervienen en la regulación, síntesis y degradación del ADN.</a:t>
            </a:r>
            <a:endParaRPr lang="es-CO" dirty="0" smtClean="0">
              <a:latin typeface="Arial" pitchFamily="34" charset="0"/>
              <a:cs typeface="Arial" pitchFamily="34" charset="0"/>
            </a:endParaRPr>
          </a:p>
          <a:p>
            <a:endParaRPr lang="es-E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smtClean="0">
                <a:latin typeface="Algerian" pitchFamily="82" charset="0"/>
              </a:rPr>
              <a:t>clasificación</a:t>
            </a:r>
            <a:endParaRPr lang="es-ES" dirty="0">
              <a:latin typeface="Algerian" pitchFamily="82" charset="0"/>
            </a:endParaRPr>
          </a:p>
        </p:txBody>
      </p:sp>
      <p:sp>
        <p:nvSpPr>
          <p:cNvPr id="4" name="3 Marcador de contenido"/>
          <p:cNvSpPr>
            <a:spLocks noGrp="1"/>
          </p:cNvSpPr>
          <p:nvPr>
            <p:ph idx="1"/>
          </p:nvPr>
        </p:nvSpPr>
        <p:spPr>
          <a:xfrm>
            <a:off x="467544" y="1935480"/>
            <a:ext cx="8219256" cy="4517856"/>
          </a:xfrm>
        </p:spPr>
        <p:txBody>
          <a:bodyPr>
            <a:noAutofit/>
          </a:bodyPr>
          <a:lstStyle/>
          <a:p>
            <a:pPr algn="just"/>
            <a:r>
              <a:rPr lang="es-ES" sz="1800" b="1" dirty="0" smtClean="0">
                <a:latin typeface="Arial" pitchFamily="34" charset="0"/>
                <a:cs typeface="Arial" pitchFamily="34" charset="0"/>
              </a:rPr>
              <a:t>Según su forma:</a:t>
            </a:r>
          </a:p>
          <a:p>
            <a:pPr algn="just"/>
            <a:r>
              <a:rPr lang="es-ES" sz="1800" b="1" dirty="0" smtClean="0">
                <a:latin typeface="Arial" pitchFamily="34" charset="0"/>
                <a:cs typeface="Arial" pitchFamily="34" charset="0"/>
              </a:rPr>
              <a:t>Fibrosas</a:t>
            </a:r>
            <a:r>
              <a:rPr lang="es-ES" sz="1800" dirty="0" smtClean="0">
                <a:latin typeface="Arial" pitchFamily="34" charset="0"/>
                <a:cs typeface="Arial" pitchFamily="34" charset="0"/>
              </a:rPr>
              <a:t>: presentan cadenas polipeptídicas largas y una estructura secundaria atípica. Son insolubles en agua y en disoluciones acuosas. Algunos ejemplos de éstas son queratina, colágeno y fibrina </a:t>
            </a:r>
            <a:r>
              <a:rPr lang="es-ES" sz="1800" b="1" dirty="0" smtClean="0">
                <a:latin typeface="Arial" pitchFamily="34" charset="0"/>
                <a:cs typeface="Arial" pitchFamily="34" charset="0"/>
              </a:rPr>
              <a:t>Globulares:</a:t>
            </a:r>
            <a:r>
              <a:rPr lang="es-ES" sz="1800" dirty="0" smtClean="0">
                <a:latin typeface="Arial" pitchFamily="34" charset="0"/>
                <a:cs typeface="Arial" pitchFamily="34" charset="0"/>
              </a:rPr>
              <a:t> se caracterizan por doblar sus cadenas en una forma esférica apretada o compacta dejando grupos hidrófobos hacia adentro de la proteína y grupos hidrófilos hacia afuera, lo que hace que sean solubles en disolventes polares como el agua. La mayoría de las enzimas, anticuerpos, algunas hormonas y proteínas de transporte, son ejemplos de proteínas globulares. </a:t>
            </a:r>
            <a:r>
              <a:rPr lang="es-ES" sz="1800" b="1" dirty="0" smtClean="0">
                <a:latin typeface="Arial" pitchFamily="34" charset="0"/>
                <a:cs typeface="Arial" pitchFamily="34" charset="0"/>
              </a:rPr>
              <a:t>Mixtas</a:t>
            </a:r>
            <a:r>
              <a:rPr lang="es-ES" sz="1800" dirty="0" smtClean="0">
                <a:latin typeface="Arial" pitchFamily="34" charset="0"/>
                <a:cs typeface="Arial" pitchFamily="34" charset="0"/>
              </a:rPr>
              <a:t>: posee una parte fibrilar (comúnmente en el centro de la proteína) y otra parte globular (en los extremos).</a:t>
            </a:r>
          </a:p>
          <a:p>
            <a:pPr algn="just"/>
            <a:r>
              <a:rPr lang="es-ES" sz="1800" dirty="0" smtClean="0">
                <a:latin typeface="Arial" pitchFamily="34" charset="0"/>
                <a:cs typeface="Arial" pitchFamily="34" charset="0"/>
              </a:rPr>
              <a:t> </a:t>
            </a:r>
            <a:r>
              <a:rPr lang="es-ES" sz="1800" b="1" dirty="0" smtClean="0">
                <a:latin typeface="Arial" pitchFamily="34" charset="0"/>
                <a:cs typeface="Arial" pitchFamily="34" charset="0"/>
              </a:rPr>
              <a:t>Según su composición química</a:t>
            </a:r>
          </a:p>
          <a:p>
            <a:pPr algn="just"/>
            <a:r>
              <a:rPr lang="es-ES" sz="1800" b="1" dirty="0" smtClean="0">
                <a:latin typeface="Arial" pitchFamily="34" charset="0"/>
                <a:cs typeface="Arial" pitchFamily="34" charset="0"/>
              </a:rPr>
              <a:t>Simples</a:t>
            </a:r>
            <a:r>
              <a:rPr lang="es-ES" sz="1800" dirty="0" smtClean="0">
                <a:latin typeface="Arial" pitchFamily="34" charset="0"/>
                <a:cs typeface="Arial" pitchFamily="34" charset="0"/>
              </a:rPr>
              <a:t>: su hidrólisis sólo produce aminoácidos. Ejemplos de estas son la insulina y el colágeno (globulares y fibrosas). Conjugadas o heteroproteínas: su hidrólisis produce aminoácidos y otras sustancias no proteicas con un grupo prostético. </a:t>
            </a:r>
            <a:endParaRPr lang="es-CO" sz="1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4400" dirty="0" smtClean="0">
                <a:solidFill>
                  <a:srgbClr val="0070C0"/>
                </a:solidFill>
                <a:latin typeface="Algerian" pitchFamily="82" charset="0"/>
                <a:cs typeface="Arial" pitchFamily="34" charset="0"/>
              </a:rPr>
              <a:t>aminoácidos</a:t>
            </a:r>
            <a:endParaRPr lang="es-ES" sz="4400" dirty="0">
              <a:solidFill>
                <a:srgbClr val="0070C0"/>
              </a:solidFill>
              <a:latin typeface="Algerian" pitchFamily="82" charset="0"/>
              <a:cs typeface="Arial" pitchFamily="34" charset="0"/>
            </a:endParaRPr>
          </a:p>
        </p:txBody>
      </p:sp>
      <p:sp>
        <p:nvSpPr>
          <p:cNvPr id="3" name="2 Marcador de contenido"/>
          <p:cNvSpPr>
            <a:spLocks noGrp="1"/>
          </p:cNvSpPr>
          <p:nvPr>
            <p:ph idx="1"/>
          </p:nvPr>
        </p:nvSpPr>
        <p:spPr/>
        <p:txBody>
          <a:bodyPr>
            <a:normAutofit/>
          </a:bodyPr>
          <a:lstStyle/>
          <a:p>
            <a:pPr algn="just"/>
            <a:r>
              <a:rPr lang="es-ES" sz="2400" dirty="0" smtClean="0">
                <a:latin typeface="Arial" pitchFamily="34" charset="0"/>
                <a:cs typeface="Arial" pitchFamily="34" charset="0"/>
              </a:rPr>
              <a:t>Son compuestos orgánicos, son las unidades químicas o "bloques de construcción" que se combinan para formar proteínas. Los aminoácidos y las proteínas son los pilares fundamentales de la vida. Las sustancias proteicas construidas gracias a estos </a:t>
            </a:r>
            <a:r>
              <a:rPr lang="es-ES" sz="2400" i="1" dirty="0" smtClean="0">
                <a:latin typeface="Arial" pitchFamily="34" charset="0"/>
                <a:cs typeface="Arial" pitchFamily="34" charset="0"/>
              </a:rPr>
              <a:t>20 aminoácidos</a:t>
            </a:r>
            <a:r>
              <a:rPr lang="es-ES" sz="2400" dirty="0" smtClean="0">
                <a:latin typeface="Arial" pitchFamily="34" charset="0"/>
                <a:cs typeface="Arial" pitchFamily="34" charset="0"/>
              </a:rPr>
              <a:t> forman los músculos, tendones, órganos, glándulas, las uñas y el pelo.</a:t>
            </a:r>
            <a:endParaRPr lang="es-CO" sz="2400" dirty="0" smtClean="0">
              <a:latin typeface="Arial" pitchFamily="34" charset="0"/>
              <a:cs typeface="Arial" pitchFamily="34" charset="0"/>
            </a:endParaRPr>
          </a:p>
          <a:p>
            <a:pPr algn="just"/>
            <a:r>
              <a:rPr lang="es-ES" sz="2400" dirty="0" smtClean="0">
                <a:latin typeface="Arial" pitchFamily="34" charset="0"/>
                <a:cs typeface="Arial" pitchFamily="34" charset="0"/>
              </a:rPr>
              <a:t>Son aquellos que el propio organismo no puede sintetizar por sí mismo. Esto implica que la única fuente de estos aminoácidos en esos organismos es la ingesta directa a través de la dieta. </a:t>
            </a:r>
            <a:endParaRPr lang="es-CO" sz="2400" dirty="0" smtClean="0">
              <a:latin typeface="Arial" pitchFamily="34" charset="0"/>
              <a:cs typeface="Arial" pitchFamily="34" charset="0"/>
            </a:endParaRPr>
          </a:p>
          <a:p>
            <a:pPr algn="just"/>
            <a:endParaRPr lang="es-E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t/>
            </a:r>
            <a:br>
              <a:rPr lang="es-ES" dirty="0" smtClean="0"/>
            </a:br>
            <a:r>
              <a:rPr lang="es-ES" sz="4900" dirty="0" smtClean="0">
                <a:latin typeface="Algerian" pitchFamily="82" charset="0"/>
              </a:rPr>
              <a:t>fuentes de aminoácidos</a:t>
            </a:r>
            <a:endParaRPr lang="es-ES" sz="4900" dirty="0"/>
          </a:p>
        </p:txBody>
      </p:sp>
      <p:sp>
        <p:nvSpPr>
          <p:cNvPr id="4" name="3 Marcador de contenido"/>
          <p:cNvSpPr>
            <a:spLocks noGrp="1"/>
          </p:cNvSpPr>
          <p:nvPr>
            <p:ph idx="1"/>
          </p:nvPr>
        </p:nvSpPr>
        <p:spPr/>
        <p:txBody>
          <a:bodyPr>
            <a:normAutofit/>
          </a:bodyPr>
          <a:lstStyle/>
          <a:p>
            <a:pPr algn="just"/>
            <a:r>
              <a:rPr lang="es-ES" sz="2400" dirty="0" smtClean="0">
                <a:latin typeface="Arial" pitchFamily="34" charset="0"/>
                <a:cs typeface="Arial" pitchFamily="34" charset="0"/>
              </a:rPr>
              <a:t>Algunos de los alimentos con todos los aminoácidos esenciales son: la carne, los huevos, los lácteos y algunos vegetales como la espelta, la soja y la quina. Combinaciones de alimentos que suman los aminoácidos esenciales son: garbanzos y avena, trigo y habichuelas, maíz y lentejas, arroz y maní (cacahuetes), etc. En definitiva, legumbres y cereales ingeridos diariamente, pero sin necesidad de que sea en la misma comida.</a:t>
            </a:r>
            <a:endParaRPr lang="es-CO" sz="2400" dirty="0" smtClean="0">
              <a:latin typeface="Arial" pitchFamily="34" charset="0"/>
              <a:cs typeface="Arial" pitchFamily="34" charset="0"/>
            </a:endParaRPr>
          </a:p>
          <a:p>
            <a:pPr algn="just"/>
            <a:endParaRPr lang="es-CO" sz="2400" dirty="0">
              <a:latin typeface="Arial" pitchFamily="34" charset="0"/>
              <a:cs typeface="Arial" pitchFamily="34" charset="0"/>
            </a:endParaRPr>
          </a:p>
        </p:txBody>
      </p:sp>
      <p:pic>
        <p:nvPicPr>
          <p:cNvPr id="5" name="4 Imagen" descr="http://img.over-blog.com/499x473/2/58/17/05/Derivados-lacteos-copia-2.png"/>
          <p:cNvPicPr/>
          <p:nvPr/>
        </p:nvPicPr>
        <p:blipFill>
          <a:blip r:embed="rId2" cstate="print"/>
          <a:srcRect/>
          <a:stretch>
            <a:fillRect/>
          </a:stretch>
        </p:blipFill>
        <p:spPr bwMode="auto">
          <a:xfrm>
            <a:off x="4932040" y="4941168"/>
            <a:ext cx="2592288" cy="162754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latin typeface="Algerian" pitchFamily="82" charset="0"/>
              </a:rPr>
              <a:t>aminoácidos</a:t>
            </a:r>
            <a:endParaRPr lang="es-ES" dirty="0">
              <a:latin typeface="Algerian" pitchFamily="82" charset="0"/>
            </a:endParaRPr>
          </a:p>
        </p:txBody>
      </p:sp>
      <p:sp>
        <p:nvSpPr>
          <p:cNvPr id="3" name="2 Marcador de contenido"/>
          <p:cNvSpPr>
            <a:spLocks noGrp="1"/>
          </p:cNvSpPr>
          <p:nvPr>
            <p:ph idx="1"/>
          </p:nvPr>
        </p:nvSpPr>
        <p:spPr/>
        <p:txBody>
          <a:bodyPr/>
          <a:lstStyle/>
          <a:p>
            <a:pPr algn="just"/>
            <a:r>
              <a:rPr lang="es-ES" sz="2400" dirty="0" smtClean="0">
                <a:latin typeface="Arial" pitchFamily="34" charset="0"/>
                <a:cs typeface="Arial" pitchFamily="34" charset="0"/>
              </a:rPr>
              <a:t>Cuando las proteínas se digieren o se descomponen, los aminoácidos se acaban. El cuerpo humano requiere de muchos aminoácidos para:</a:t>
            </a:r>
            <a:endParaRPr lang="es-CO" sz="2400" dirty="0" smtClean="0">
              <a:latin typeface="Arial" pitchFamily="34" charset="0"/>
              <a:cs typeface="Arial" pitchFamily="34" charset="0"/>
            </a:endParaRPr>
          </a:p>
          <a:p>
            <a:pPr lvl="0" algn="just"/>
            <a:r>
              <a:rPr lang="es-ES" sz="2400" dirty="0" smtClean="0">
                <a:latin typeface="Arial" pitchFamily="34" charset="0"/>
                <a:cs typeface="Arial" pitchFamily="34" charset="0"/>
              </a:rPr>
              <a:t>Descomponer los alimentos.</a:t>
            </a:r>
            <a:endParaRPr lang="es-CO" sz="2400" dirty="0" smtClean="0">
              <a:latin typeface="Arial" pitchFamily="34" charset="0"/>
              <a:cs typeface="Arial" pitchFamily="34" charset="0"/>
            </a:endParaRPr>
          </a:p>
          <a:p>
            <a:pPr lvl="0" algn="just"/>
            <a:r>
              <a:rPr lang="es-ES" sz="2400" dirty="0" smtClean="0">
                <a:latin typeface="Arial" pitchFamily="34" charset="0"/>
                <a:cs typeface="Arial" pitchFamily="34" charset="0"/>
              </a:rPr>
              <a:t>Crecer.</a:t>
            </a:r>
            <a:endParaRPr lang="es-CO" sz="2400" dirty="0" smtClean="0">
              <a:latin typeface="Arial" pitchFamily="34" charset="0"/>
              <a:cs typeface="Arial" pitchFamily="34" charset="0"/>
            </a:endParaRPr>
          </a:p>
          <a:p>
            <a:pPr lvl="0" algn="just"/>
            <a:r>
              <a:rPr lang="es-ES" sz="2400" dirty="0" smtClean="0">
                <a:latin typeface="Arial" pitchFamily="34" charset="0"/>
                <a:cs typeface="Arial" pitchFamily="34" charset="0"/>
              </a:rPr>
              <a:t>Reparar tejidos corporales.</a:t>
            </a:r>
            <a:endParaRPr lang="es-CO" sz="2400" dirty="0" smtClean="0">
              <a:latin typeface="Arial" pitchFamily="34" charset="0"/>
              <a:cs typeface="Arial" pitchFamily="34" charset="0"/>
            </a:endParaRPr>
          </a:p>
          <a:p>
            <a:pPr lvl="0" algn="just"/>
            <a:r>
              <a:rPr lang="es-ES" sz="2400" dirty="0" smtClean="0">
                <a:latin typeface="Arial" pitchFamily="34" charset="0"/>
                <a:cs typeface="Arial" pitchFamily="34" charset="0"/>
              </a:rPr>
              <a:t>Llevar a cabo muchas otras funciones corporales.</a:t>
            </a:r>
          </a:p>
          <a:p>
            <a:pPr lvl="0" algn="just"/>
            <a:endParaRPr lang="es-CO" sz="2400" dirty="0" smtClean="0">
              <a:latin typeface="Arial" pitchFamily="34" charset="0"/>
              <a:cs typeface="Arial" pitchFamily="34" charset="0"/>
            </a:endParaRPr>
          </a:p>
          <a:p>
            <a:endParaRPr lang="es-ES" dirty="0"/>
          </a:p>
        </p:txBody>
      </p:sp>
      <p:pic>
        <p:nvPicPr>
          <p:cNvPr id="4" name="3 Imagen" descr="Las proteínas están compuestas de aminoácidos"/>
          <p:cNvPicPr/>
          <p:nvPr/>
        </p:nvPicPr>
        <p:blipFill>
          <a:blip r:embed="rId2" cstate="print"/>
          <a:srcRect/>
          <a:stretch>
            <a:fillRect/>
          </a:stretch>
        </p:blipFill>
        <p:spPr bwMode="auto">
          <a:xfrm>
            <a:off x="6588224" y="4797152"/>
            <a:ext cx="1401305" cy="1476375"/>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latin typeface="Algerian" pitchFamily="82" charset="0"/>
              </a:rPr>
              <a:t>Estructura general de un aminoácido</a:t>
            </a:r>
            <a:endParaRPr lang="es-ES" dirty="0">
              <a:latin typeface="Algerian" pitchFamily="82" charset="0"/>
            </a:endParaRPr>
          </a:p>
        </p:txBody>
      </p:sp>
      <p:pic>
        <p:nvPicPr>
          <p:cNvPr id="6" name="5 Marcador de contenido" descr="AA-structure.png">
            <a:hlinkClick r:id="rId2"/>
          </p:cNvPr>
          <p:cNvPicPr>
            <a:picLocks noGrp="1"/>
          </p:cNvPicPr>
          <p:nvPr>
            <p:ph idx="1"/>
          </p:nvPr>
        </p:nvPicPr>
        <p:blipFill>
          <a:blip r:embed="rId3" cstate="print"/>
          <a:srcRect/>
          <a:stretch>
            <a:fillRect/>
          </a:stretch>
        </p:blipFill>
        <p:spPr bwMode="auto">
          <a:xfrm>
            <a:off x="4139952" y="2852936"/>
            <a:ext cx="4320480" cy="1944215"/>
          </a:xfrm>
          <a:prstGeom prst="rect">
            <a:avLst/>
          </a:prstGeom>
          <a:noFill/>
          <a:ln w="9525">
            <a:noFill/>
            <a:miter lim="800000"/>
            <a:headEnd/>
            <a:tailEnd/>
          </a:ln>
        </p:spPr>
      </p:pic>
      <p:sp>
        <p:nvSpPr>
          <p:cNvPr id="8" name="7 Rectángulo"/>
          <p:cNvSpPr/>
          <p:nvPr/>
        </p:nvSpPr>
        <p:spPr>
          <a:xfrm>
            <a:off x="827584" y="2348880"/>
            <a:ext cx="2736304" cy="2862322"/>
          </a:xfrm>
          <a:prstGeom prst="rect">
            <a:avLst/>
          </a:prstGeom>
        </p:spPr>
        <p:txBody>
          <a:bodyPr wrap="square">
            <a:spAutoFit/>
          </a:bodyPr>
          <a:lstStyle/>
          <a:p>
            <a:pPr algn="just"/>
            <a:r>
              <a:rPr lang="es-ES" dirty="0" smtClean="0">
                <a:latin typeface="Arial" pitchFamily="34" charset="0"/>
                <a:cs typeface="Arial" pitchFamily="34" charset="0"/>
              </a:rPr>
              <a:t>La estructura general de un aminoácido se establece por la presencia de un carbono central alfa unido a: un grupo carboxilo (rojo en la figura), un grupo amino (verde), un hidrógeno (en negro) y la cadena lateral (azul):</a:t>
            </a:r>
            <a:endParaRPr lang="es-E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latin typeface="Algerian" pitchFamily="82" charset="0"/>
              </a:rPr>
              <a:t>Clasificación de los aminoácidos</a:t>
            </a:r>
            <a:endParaRPr lang="es-ES" dirty="0">
              <a:latin typeface="Algerian" pitchFamily="82" charset="0"/>
            </a:endParaRPr>
          </a:p>
        </p:txBody>
      </p:sp>
      <p:sp>
        <p:nvSpPr>
          <p:cNvPr id="4" name="3 Marcador de contenido"/>
          <p:cNvSpPr>
            <a:spLocks noGrp="1"/>
          </p:cNvSpPr>
          <p:nvPr>
            <p:ph idx="1"/>
          </p:nvPr>
        </p:nvSpPr>
        <p:spPr/>
        <p:txBody>
          <a:bodyPr/>
          <a:lstStyle/>
          <a:p>
            <a:pPr algn="just"/>
            <a:r>
              <a:rPr lang="es-ES" sz="2400" b="1" dirty="0" smtClean="0">
                <a:latin typeface="Arial" pitchFamily="34" charset="0"/>
                <a:cs typeface="Arial" pitchFamily="34" charset="0"/>
              </a:rPr>
              <a:t>Los aminoácidos se clasifican en tres grupos:</a:t>
            </a:r>
            <a:endParaRPr lang="es-CO" sz="2400" dirty="0" smtClean="0">
              <a:latin typeface="Arial" pitchFamily="34" charset="0"/>
              <a:cs typeface="Arial" pitchFamily="34" charset="0"/>
            </a:endParaRPr>
          </a:p>
          <a:p>
            <a:pPr lvl="0" algn="just"/>
            <a:r>
              <a:rPr lang="es-ES" sz="2400" dirty="0" smtClean="0">
                <a:latin typeface="Arial" pitchFamily="34" charset="0"/>
                <a:cs typeface="Arial" pitchFamily="34" charset="0"/>
              </a:rPr>
              <a:t>Aminoácidos esenciales.</a:t>
            </a:r>
            <a:endParaRPr lang="es-CO" sz="2400" dirty="0" smtClean="0">
              <a:latin typeface="Arial" pitchFamily="34" charset="0"/>
              <a:cs typeface="Arial" pitchFamily="34" charset="0"/>
            </a:endParaRPr>
          </a:p>
          <a:p>
            <a:pPr lvl="0" algn="just"/>
            <a:r>
              <a:rPr lang="es-ES" sz="2400" dirty="0" smtClean="0">
                <a:latin typeface="Arial" pitchFamily="34" charset="0"/>
                <a:cs typeface="Arial" pitchFamily="34" charset="0"/>
              </a:rPr>
              <a:t>Aminoácidos no esenciales.</a:t>
            </a:r>
            <a:endParaRPr lang="es-CO" sz="2400" dirty="0" smtClean="0">
              <a:latin typeface="Arial" pitchFamily="34" charset="0"/>
              <a:cs typeface="Arial" pitchFamily="34" charset="0"/>
            </a:endParaRPr>
          </a:p>
          <a:p>
            <a:pPr lvl="0" algn="just"/>
            <a:r>
              <a:rPr lang="es-ES" sz="2400" dirty="0" smtClean="0">
                <a:latin typeface="Arial" pitchFamily="34" charset="0"/>
                <a:cs typeface="Arial" pitchFamily="34" charset="0"/>
              </a:rPr>
              <a:t>Aminoácidos condicionales.</a:t>
            </a:r>
            <a:endParaRPr lang="es-CO" sz="2400" dirty="0" smtClean="0">
              <a:latin typeface="Arial" pitchFamily="34" charset="0"/>
              <a:cs typeface="Arial" pitchFamily="34" charset="0"/>
            </a:endParaRPr>
          </a:p>
          <a:p>
            <a:pPr>
              <a:buNone/>
            </a:pPr>
            <a:endParaRPr lang="es-CO" dirty="0"/>
          </a:p>
        </p:txBody>
      </p:sp>
      <p:pic>
        <p:nvPicPr>
          <p:cNvPr id="5" name="4 Imagen" descr="http://www.definicionabc.com/wp-content/uploads/aminoacido.png"/>
          <p:cNvPicPr/>
          <p:nvPr/>
        </p:nvPicPr>
        <p:blipFill>
          <a:blip r:embed="rId2" cstate="print"/>
          <a:srcRect/>
          <a:stretch>
            <a:fillRect/>
          </a:stretch>
        </p:blipFill>
        <p:spPr bwMode="auto">
          <a:xfrm>
            <a:off x="4283968" y="3429000"/>
            <a:ext cx="3384376" cy="28083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latin typeface="Algerian" pitchFamily="82" charset="0"/>
              </a:rPr>
              <a:t>Clasificación de loa aminoácidos</a:t>
            </a:r>
            <a:endParaRPr lang="es-ES" dirty="0">
              <a:latin typeface="Algerian" pitchFamily="82" charset="0"/>
            </a:endParaRPr>
          </a:p>
        </p:txBody>
      </p:sp>
      <p:sp>
        <p:nvSpPr>
          <p:cNvPr id="4" name="3 Marcador de contenido"/>
          <p:cNvSpPr>
            <a:spLocks noGrp="1"/>
          </p:cNvSpPr>
          <p:nvPr>
            <p:ph idx="1"/>
          </p:nvPr>
        </p:nvSpPr>
        <p:spPr/>
        <p:txBody>
          <a:bodyPr>
            <a:normAutofit/>
          </a:bodyPr>
          <a:lstStyle/>
          <a:p>
            <a:pPr algn="just"/>
            <a:r>
              <a:rPr lang="es-ES" sz="2400" b="1" dirty="0" smtClean="0">
                <a:latin typeface="Arial" pitchFamily="34" charset="0"/>
                <a:cs typeface="Arial" pitchFamily="34" charset="0"/>
              </a:rPr>
              <a:t>Aminoácidos esenciales</a:t>
            </a:r>
            <a:r>
              <a:rPr lang="es-ES" sz="2400" dirty="0" smtClean="0">
                <a:latin typeface="Arial" pitchFamily="34" charset="0"/>
                <a:cs typeface="Arial" pitchFamily="34" charset="0"/>
              </a:rPr>
              <a:t>:</a:t>
            </a:r>
            <a:endParaRPr lang="es-CO" sz="2400" dirty="0" smtClean="0">
              <a:latin typeface="Arial" pitchFamily="34" charset="0"/>
              <a:cs typeface="Arial" pitchFamily="34" charset="0"/>
            </a:endParaRPr>
          </a:p>
          <a:p>
            <a:pPr lvl="0" algn="just"/>
            <a:r>
              <a:rPr lang="es-ES" sz="2400" dirty="0" smtClean="0">
                <a:latin typeface="Arial" pitchFamily="34" charset="0"/>
                <a:cs typeface="Arial" pitchFamily="34" charset="0"/>
              </a:rPr>
              <a:t>Los aminoácidos esenciales no los puede producir el cuerpo. En consecuencia, deben provenir de los alimentos.</a:t>
            </a:r>
            <a:endParaRPr lang="es-CO" sz="2400" dirty="0" smtClean="0">
              <a:latin typeface="Arial" pitchFamily="34" charset="0"/>
              <a:cs typeface="Arial" pitchFamily="34" charset="0"/>
            </a:endParaRPr>
          </a:p>
          <a:p>
            <a:pPr lvl="0" algn="just"/>
            <a:r>
              <a:rPr lang="es-ES" sz="2400" b="1" dirty="0" smtClean="0">
                <a:latin typeface="Arial" pitchFamily="34" charset="0"/>
                <a:cs typeface="Arial" pitchFamily="34" charset="0"/>
              </a:rPr>
              <a:t>Los nueve aminoácidos esenciales son: histidina, isoleucina, leucina, lisina, metionina, fenilalanina, treonina, triptófano y valina.</a:t>
            </a:r>
            <a:endParaRPr lang="es-CO" sz="2400" b="1" dirty="0" smtClean="0">
              <a:latin typeface="Arial" pitchFamily="34" charset="0"/>
              <a:cs typeface="Arial" pitchFamily="34" charset="0"/>
            </a:endParaRPr>
          </a:p>
          <a:p>
            <a:pPr algn="just"/>
            <a:endParaRPr lang="es-CO" sz="2400" dirty="0">
              <a:latin typeface="Arial" pitchFamily="34" charset="0"/>
              <a:cs typeface="Arial" pitchFamily="34" charset="0"/>
            </a:endParaRPr>
          </a:p>
        </p:txBody>
      </p:sp>
      <p:pic>
        <p:nvPicPr>
          <p:cNvPr id="5" name="4 Imagen" descr="http://www.alimentacion-sana.com.ar/Portal%20nuevo/imagenesplanillas/originales2/aminoacido.jpg"/>
          <p:cNvPicPr/>
          <p:nvPr/>
        </p:nvPicPr>
        <p:blipFill>
          <a:blip r:embed="rId2" cstate="print"/>
          <a:srcRect/>
          <a:stretch>
            <a:fillRect/>
          </a:stretch>
        </p:blipFill>
        <p:spPr bwMode="auto">
          <a:xfrm>
            <a:off x="5652120" y="4581128"/>
            <a:ext cx="1901825" cy="193865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latin typeface="Algerian" pitchFamily="82" charset="0"/>
              </a:rPr>
              <a:t>OBJETIVOS</a:t>
            </a:r>
            <a:endParaRPr lang="es-CO" dirty="0">
              <a:latin typeface="Algerian" pitchFamily="82" charset="0"/>
            </a:endParaRPr>
          </a:p>
        </p:txBody>
      </p:sp>
      <p:sp>
        <p:nvSpPr>
          <p:cNvPr id="3" name="2 Marcador de contenido"/>
          <p:cNvSpPr>
            <a:spLocks noGrp="1"/>
          </p:cNvSpPr>
          <p:nvPr>
            <p:ph idx="1"/>
          </p:nvPr>
        </p:nvSpPr>
        <p:spPr/>
        <p:txBody>
          <a:bodyPr>
            <a:normAutofit/>
          </a:bodyPr>
          <a:lstStyle/>
          <a:p>
            <a:pPr algn="just"/>
            <a:r>
              <a:rPr lang="es-CO" sz="2400" dirty="0" smtClean="0">
                <a:latin typeface="Arial" pitchFamily="34" charset="0"/>
                <a:cs typeface="Arial" pitchFamily="34" charset="0"/>
              </a:rPr>
              <a:t>1. Reconocer la presencia de algunos aminoácidos en las proteínas.</a:t>
            </a:r>
          </a:p>
          <a:p>
            <a:pPr algn="just"/>
            <a:endParaRPr lang="es-CO" sz="2400" dirty="0" smtClean="0">
              <a:latin typeface="Arial" pitchFamily="34" charset="0"/>
              <a:cs typeface="Arial" pitchFamily="34" charset="0"/>
            </a:endParaRPr>
          </a:p>
          <a:p>
            <a:pPr algn="just"/>
            <a:r>
              <a:rPr lang="es-CO" sz="2400" dirty="0" smtClean="0">
                <a:latin typeface="Arial" pitchFamily="34" charset="0"/>
                <a:cs typeface="Arial" pitchFamily="34" charset="0"/>
              </a:rPr>
              <a:t>2. Adquirir información sobre algunas propiedades físicas y químicas de aminoácidos </a:t>
            </a:r>
          </a:p>
          <a:p>
            <a:pPr algn="just"/>
            <a:endParaRPr lang="es-CO" sz="2400" dirty="0" smtClean="0">
              <a:latin typeface="Arial" pitchFamily="34" charset="0"/>
              <a:cs typeface="Arial" pitchFamily="34" charset="0"/>
            </a:endParaRPr>
          </a:p>
          <a:p>
            <a:pPr algn="just"/>
            <a:r>
              <a:rPr lang="es-CO" sz="2400" dirty="0" smtClean="0">
                <a:latin typeface="Arial" pitchFamily="34" charset="0"/>
                <a:cs typeface="Arial" pitchFamily="34" charset="0"/>
              </a:rPr>
              <a:t>3. Conocer algunas propiedades de las proteínas</a:t>
            </a:r>
          </a:p>
          <a:p>
            <a:endParaRPr lang="es-CO"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lstStyle/>
          <a:p>
            <a:pPr algn="ctr"/>
            <a:r>
              <a:rPr lang="es-CO" dirty="0" smtClean="0">
                <a:latin typeface="Algerian" pitchFamily="82" charset="0"/>
              </a:rPr>
              <a:t>histidina</a:t>
            </a:r>
            <a:endParaRPr lang="es-CO" dirty="0">
              <a:latin typeface="Algerian" pitchFamily="82" charset="0"/>
            </a:endParaRPr>
          </a:p>
        </p:txBody>
      </p:sp>
      <p:sp>
        <p:nvSpPr>
          <p:cNvPr id="3" name="2 Marcador de contenido"/>
          <p:cNvSpPr>
            <a:spLocks noGrp="1"/>
          </p:cNvSpPr>
          <p:nvPr>
            <p:ph idx="1"/>
          </p:nvPr>
        </p:nvSpPr>
        <p:spPr/>
        <p:txBody>
          <a:bodyPr>
            <a:normAutofit lnSpcReduction="10000"/>
          </a:bodyPr>
          <a:lstStyle/>
          <a:p>
            <a:pPr lvl="0" algn="just"/>
            <a:r>
              <a:rPr lang="es-ES" dirty="0" smtClean="0">
                <a:latin typeface="Arial" pitchFamily="34" charset="0"/>
                <a:cs typeface="Arial" pitchFamily="34" charset="0"/>
              </a:rPr>
              <a:t>Este aminoácido se encuentra abundantemente en la hemoglobina y se utiliza en el tratamiento de la artritis reumatoide, alergias, úlceras y anemia. Es esencial para el crecimiento y la reparación de los tejidos. La Histidina, también es importante para el mantenimiento de las vainas de mielina que protegen las células nerviosas, es necesario para la producción tanto de glóbulos rojos y blancos en la sangre, protege al organismo de los daños por radiación, reduce la presión arterial, ayuda en la eliminación de metales pesados del cuerpo y ayuda a la excitación sexual.</a:t>
            </a:r>
            <a:endParaRPr lang="es-CO" dirty="0" smtClean="0">
              <a:latin typeface="Arial" pitchFamily="34" charset="0"/>
              <a:cs typeface="Arial" pitchFamily="34" charset="0"/>
            </a:endParaRPr>
          </a:p>
          <a:p>
            <a:endParaRPr lang="es-ES" dirty="0"/>
          </a:p>
        </p:txBody>
      </p:sp>
      <p:pic>
        <p:nvPicPr>
          <p:cNvPr id="6" name="5 Imagen" descr="http://www.rdnattural.es/wp-content/uploads/2010/05/Histidina.png"/>
          <p:cNvPicPr/>
          <p:nvPr/>
        </p:nvPicPr>
        <p:blipFill>
          <a:blip r:embed="rId2" cstate="print"/>
          <a:srcRect/>
          <a:stretch>
            <a:fillRect/>
          </a:stretch>
        </p:blipFill>
        <p:spPr bwMode="auto">
          <a:xfrm>
            <a:off x="6588225" y="476672"/>
            <a:ext cx="1512168" cy="155342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57166"/>
            <a:ext cx="8229600" cy="1489922"/>
          </a:xfrm>
        </p:spPr>
        <p:txBody>
          <a:bodyPr>
            <a:normAutofit/>
          </a:bodyPr>
          <a:lstStyle/>
          <a:p>
            <a:pPr algn="ctr"/>
            <a:r>
              <a:rPr lang="es-ES" dirty="0" smtClean="0">
                <a:latin typeface="Algerian" pitchFamily="82" charset="0"/>
              </a:rPr>
              <a:t>isoleucina</a:t>
            </a:r>
            <a:endParaRPr lang="es-ES" dirty="0">
              <a:latin typeface="Algerian" pitchFamily="82" charset="0"/>
            </a:endParaRPr>
          </a:p>
        </p:txBody>
      </p:sp>
      <p:sp>
        <p:nvSpPr>
          <p:cNvPr id="3" name="2 Marcador de contenido"/>
          <p:cNvSpPr>
            <a:spLocks noGrp="1"/>
          </p:cNvSpPr>
          <p:nvPr>
            <p:ph idx="1"/>
          </p:nvPr>
        </p:nvSpPr>
        <p:spPr/>
        <p:txBody>
          <a:bodyPr>
            <a:normAutofit/>
          </a:bodyPr>
          <a:lstStyle/>
          <a:p>
            <a:pPr lvl="0" algn="just">
              <a:buFont typeface="Arial" pitchFamily="34" charset="0"/>
              <a:buChar char="•"/>
            </a:pPr>
            <a:endParaRPr lang="es-ES" sz="2400" dirty="0" smtClean="0">
              <a:latin typeface="Arial" pitchFamily="34" charset="0"/>
              <a:cs typeface="Arial" pitchFamily="34" charset="0"/>
            </a:endParaRPr>
          </a:p>
          <a:p>
            <a:pPr lvl="0" algn="just">
              <a:buFont typeface="Arial" pitchFamily="34" charset="0"/>
              <a:buChar char="•"/>
            </a:pPr>
            <a:r>
              <a:rPr lang="es-ES" sz="2400" dirty="0" smtClean="0">
                <a:latin typeface="Arial" pitchFamily="34" charset="0"/>
                <a:cs typeface="Arial" pitchFamily="34" charset="0"/>
              </a:rPr>
              <a:t>La Isoleucina es necesaria para la formación de hemoglobina, estabiliza y regula el azúcar en la sangre y los niveles de energía. Este aminoácido es valioso para los deportistas porque ayuda a la curación y la reparación del tejido muscular, piel y huesos. La cantidad de este aminoácido se ha visto que es insuficiente en personas que sufren de ciertos trastornos mentales y físicos.</a:t>
            </a:r>
            <a:endParaRPr lang="es-CO" dirty="0" smtClean="0"/>
          </a:p>
          <a:p>
            <a:endParaRPr lang="es-ES" dirty="0"/>
          </a:p>
        </p:txBody>
      </p:sp>
      <p:pic>
        <p:nvPicPr>
          <p:cNvPr id="4" name="3 Imagen" descr="http://www.rdnattural.es/wp-content/uploads/2010/05/Isoleucina-220x155.png"/>
          <p:cNvPicPr/>
          <p:nvPr/>
        </p:nvPicPr>
        <p:blipFill>
          <a:blip r:embed="rId2" cstate="print"/>
          <a:srcRect/>
          <a:stretch>
            <a:fillRect/>
          </a:stretch>
        </p:blipFill>
        <p:spPr bwMode="auto">
          <a:xfrm>
            <a:off x="6516216" y="764704"/>
            <a:ext cx="2094230" cy="147193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latin typeface="Algerian" pitchFamily="82" charset="0"/>
              </a:rPr>
              <a:t>leucina</a:t>
            </a:r>
            <a:endParaRPr lang="es-ES" dirty="0">
              <a:latin typeface="Algerian" pitchFamily="82" charset="0"/>
            </a:endParaRPr>
          </a:p>
        </p:txBody>
      </p:sp>
      <p:sp>
        <p:nvSpPr>
          <p:cNvPr id="4" name="3 Marcador de contenido"/>
          <p:cNvSpPr>
            <a:spLocks noGrp="1"/>
          </p:cNvSpPr>
          <p:nvPr>
            <p:ph idx="1"/>
          </p:nvPr>
        </p:nvSpPr>
        <p:spPr/>
        <p:txBody>
          <a:bodyPr/>
          <a:lstStyle/>
          <a:p>
            <a:pPr lvl="0" algn="just"/>
            <a:endParaRPr lang="es-ES" sz="2400" dirty="0" smtClean="0">
              <a:latin typeface="Arial" pitchFamily="34" charset="0"/>
              <a:cs typeface="Arial" pitchFamily="34" charset="0"/>
            </a:endParaRPr>
          </a:p>
          <a:p>
            <a:pPr lvl="0" algn="just"/>
            <a:endParaRPr lang="es-ES" sz="2400" dirty="0" smtClean="0">
              <a:latin typeface="Arial" pitchFamily="34" charset="0"/>
              <a:cs typeface="Arial" pitchFamily="34" charset="0"/>
            </a:endParaRPr>
          </a:p>
          <a:p>
            <a:pPr lvl="0" algn="just"/>
            <a:r>
              <a:rPr lang="es-ES" sz="2400" dirty="0" smtClean="0">
                <a:latin typeface="Arial" pitchFamily="34" charset="0"/>
                <a:cs typeface="Arial" pitchFamily="34" charset="0"/>
              </a:rPr>
              <a:t>La leucina interactúa con los aminoácidos isoleucina y valina para promover la cicatrización del tejido muscular, la piel y los huesos y se recomienda para quienes se recuperan de la cirugía. Este aminoácido reduce los niveles de azúcar en la sangre y ayuda a aumentar la producción de la hormona del crecimiento.</a:t>
            </a:r>
            <a:endParaRPr lang="es-CO" sz="2400" dirty="0" smtClean="0">
              <a:latin typeface="Arial" pitchFamily="34" charset="0"/>
              <a:cs typeface="Arial" pitchFamily="34" charset="0"/>
            </a:endParaRPr>
          </a:p>
          <a:p>
            <a:pPr algn="just"/>
            <a:endParaRPr lang="es-CO" sz="2400" dirty="0" smtClean="0">
              <a:latin typeface="Arial" pitchFamily="34" charset="0"/>
              <a:cs typeface="Arial" pitchFamily="34" charset="0"/>
            </a:endParaRPr>
          </a:p>
        </p:txBody>
      </p:sp>
      <p:pic>
        <p:nvPicPr>
          <p:cNvPr id="5" name="4 Imagen" descr="http://www.luventicus.org/articles/02DB001/iiib.gif"/>
          <p:cNvPicPr/>
          <p:nvPr/>
        </p:nvPicPr>
        <p:blipFill>
          <a:blip r:embed="rId2" cstate="print"/>
          <a:srcRect/>
          <a:stretch>
            <a:fillRect/>
          </a:stretch>
        </p:blipFill>
        <p:spPr bwMode="auto">
          <a:xfrm>
            <a:off x="6012160" y="908720"/>
            <a:ext cx="2423160" cy="142621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latin typeface="Algerian" pitchFamily="82" charset="0"/>
              </a:rPr>
              <a:t>lisina</a:t>
            </a:r>
            <a:endParaRPr lang="es-ES" dirty="0">
              <a:latin typeface="Algerian" pitchFamily="82" charset="0"/>
            </a:endParaRPr>
          </a:p>
        </p:txBody>
      </p:sp>
      <p:sp>
        <p:nvSpPr>
          <p:cNvPr id="4" name="3 Marcador de contenido"/>
          <p:cNvSpPr>
            <a:spLocks noGrp="1"/>
          </p:cNvSpPr>
          <p:nvPr>
            <p:ph idx="1"/>
          </p:nvPr>
        </p:nvSpPr>
        <p:spPr/>
        <p:txBody>
          <a:bodyPr/>
          <a:lstStyle/>
          <a:p>
            <a:pPr lvl="0" algn="just"/>
            <a:endParaRPr lang="es-ES" sz="2400" dirty="0" smtClean="0">
              <a:latin typeface="Arial" pitchFamily="34" charset="0"/>
              <a:cs typeface="Arial" pitchFamily="34" charset="0"/>
            </a:endParaRPr>
          </a:p>
          <a:p>
            <a:pPr lvl="0" algn="just"/>
            <a:r>
              <a:rPr lang="es-ES" sz="2400" dirty="0" smtClean="0">
                <a:latin typeface="Arial" pitchFamily="34" charset="0"/>
                <a:cs typeface="Arial" pitchFamily="34" charset="0"/>
              </a:rPr>
              <a:t>Funciones de este aminoácido son garantizar la absorción adecuada de calcio y mantiene un equilibrio adecuado de nitrógeno en los adultos. Además, la lisina ayuda a formar colágeno que constituye el cartílago y tejido conectivo. La Lisina también ayuda a la producción de anticuerpos que tienen la capacidad para luchar contra el herpes labial y los brotes de herpes y reduce los niveles elevados de triglicéridos en suero.</a:t>
            </a:r>
            <a:endParaRPr lang="es-CO" sz="2400" dirty="0" smtClean="0">
              <a:latin typeface="Arial" pitchFamily="34" charset="0"/>
              <a:cs typeface="Arial" pitchFamily="34" charset="0"/>
            </a:endParaRPr>
          </a:p>
          <a:p>
            <a:endParaRPr lang="es-CO" dirty="0"/>
          </a:p>
        </p:txBody>
      </p:sp>
      <p:pic>
        <p:nvPicPr>
          <p:cNvPr id="6" name="5 Imagen" descr="Estructura química">
            <a:hlinkClick r:id="rId2" tooltip="&quot;Estructura química&quot;"/>
          </p:cNvPr>
          <p:cNvPicPr/>
          <p:nvPr/>
        </p:nvPicPr>
        <p:blipFill>
          <a:blip r:embed="rId3" cstate="print"/>
          <a:srcRect/>
          <a:stretch>
            <a:fillRect/>
          </a:stretch>
        </p:blipFill>
        <p:spPr bwMode="auto">
          <a:xfrm>
            <a:off x="6228184" y="764704"/>
            <a:ext cx="1872208" cy="14401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latin typeface="Algerian" pitchFamily="82" charset="0"/>
              </a:rPr>
              <a:t>metionina</a:t>
            </a:r>
            <a:endParaRPr lang="es-ES" dirty="0">
              <a:latin typeface="Algerian" pitchFamily="82" charset="0"/>
            </a:endParaRPr>
          </a:p>
        </p:txBody>
      </p:sp>
      <p:sp>
        <p:nvSpPr>
          <p:cNvPr id="3" name="2 Marcador de contenido"/>
          <p:cNvSpPr>
            <a:spLocks noGrp="1"/>
          </p:cNvSpPr>
          <p:nvPr>
            <p:ph idx="1"/>
          </p:nvPr>
        </p:nvSpPr>
        <p:spPr/>
        <p:txBody>
          <a:bodyPr>
            <a:normAutofit fontScale="85000" lnSpcReduction="10000"/>
          </a:bodyPr>
          <a:lstStyle/>
          <a:p>
            <a:pPr lvl="0" algn="just"/>
            <a:r>
              <a:rPr lang="es-ES" dirty="0" smtClean="0">
                <a:latin typeface="Arial" pitchFamily="34" charset="0"/>
                <a:cs typeface="Arial" pitchFamily="34" charset="0"/>
              </a:rPr>
              <a:t>La Metionina es un antioxidante de gran alcance y una buena fuente de azufre, lo que evita trastornos del cabello, piel y uñas, ayuda a la descomposición de las grasas, ayudando así a prevenir la acumulación de grasa en el hígado y las arterias, que pueden obstruir el flujo sanguíneo a el cerebro, el corazón y los riñones, ayuda a desintoxicar los agentes nocivos como el plomo y otros metales pesados, ayuda a disminuir la debilidad muscular, previene el cabello quebradizo, protege contra los efectos de las radiaciones, es beneficioso para las mujeres que toman anticonceptivos orales, ya que promueve la excreción de los estrógenos, reduce el nivel de histamina en el cuerpo que puede causar que el cerebro transmita mensajes equivocados, por lo que es útil a las personas que sufren de esquizofrenia.</a:t>
            </a:r>
            <a:endParaRPr lang="es-CO" dirty="0" smtClean="0">
              <a:latin typeface="Arial" pitchFamily="34" charset="0"/>
              <a:cs typeface="Arial" pitchFamily="34" charset="0"/>
            </a:endParaRPr>
          </a:p>
          <a:p>
            <a:pPr algn="just"/>
            <a:endParaRPr lang="es-ES" dirty="0">
              <a:latin typeface="Arial" pitchFamily="34" charset="0"/>
              <a:cs typeface="Arial" pitchFamily="34" charset="0"/>
            </a:endParaRPr>
          </a:p>
        </p:txBody>
      </p:sp>
      <p:pic>
        <p:nvPicPr>
          <p:cNvPr id="24578" name="Picture 2" descr="http://www.rdnattural.es/wp-content/uploads/2010/05/metionina.gif"/>
          <p:cNvPicPr>
            <a:picLocks noChangeAspect="1" noChangeArrowheads="1"/>
          </p:cNvPicPr>
          <p:nvPr/>
        </p:nvPicPr>
        <p:blipFill>
          <a:blip r:embed="rId2" cstate="print"/>
          <a:srcRect/>
          <a:stretch>
            <a:fillRect/>
          </a:stretch>
        </p:blipFill>
        <p:spPr bwMode="auto">
          <a:xfrm>
            <a:off x="6660232" y="692696"/>
            <a:ext cx="2000250" cy="1181100"/>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4400" dirty="0" smtClean="0">
                <a:latin typeface="Algerian" pitchFamily="82" charset="0"/>
              </a:rPr>
              <a:t>fenilalamina</a:t>
            </a:r>
            <a:endParaRPr lang="es-ES" sz="4400" dirty="0">
              <a:latin typeface="Algerian" pitchFamily="82" charset="0"/>
            </a:endParaRPr>
          </a:p>
        </p:txBody>
      </p:sp>
      <p:sp>
        <p:nvSpPr>
          <p:cNvPr id="4" name="3 Marcador de contenido"/>
          <p:cNvSpPr>
            <a:spLocks noGrp="1"/>
          </p:cNvSpPr>
          <p:nvPr>
            <p:ph idx="1"/>
          </p:nvPr>
        </p:nvSpPr>
        <p:spPr/>
        <p:txBody>
          <a:bodyPr/>
          <a:lstStyle/>
          <a:p>
            <a:pPr algn="just"/>
            <a:r>
              <a:rPr lang="es-ES" dirty="0" smtClean="0">
                <a:latin typeface="Arial" pitchFamily="34" charset="0"/>
                <a:cs typeface="Arial" pitchFamily="34" charset="0"/>
              </a:rPr>
              <a:t>Aminoácidos utilizados por el cerebro para producir la noradrenalina, una sustancia química que transmite señales entre las células nerviosas en el cerebro, promueve el estado de alerta y la vitalidad. La Fenilalanina eleva el estado de ánimo, disminuye el dolor, ayuda a la memoria y el aprendizaje, que se utiliza para tratar la artritis, depresión, calambres menstruales, las jaquecas, la obesidad, la enfermedad de Parkinson y la esquizofrenia.</a:t>
            </a:r>
            <a:endParaRPr lang="es-CO" dirty="0">
              <a:latin typeface="Arial" pitchFamily="34" charset="0"/>
              <a:cs typeface="Arial" pitchFamily="34" charset="0"/>
            </a:endParaRPr>
          </a:p>
        </p:txBody>
      </p:sp>
      <p:pic>
        <p:nvPicPr>
          <p:cNvPr id="23554" name="Picture 2" descr="http://www.salood.com/wp-content/uploads/2007/12/fenialalanina.png"/>
          <p:cNvPicPr>
            <a:picLocks noChangeAspect="1" noChangeArrowheads="1"/>
          </p:cNvPicPr>
          <p:nvPr/>
        </p:nvPicPr>
        <p:blipFill>
          <a:blip r:embed="rId2" cstate="print"/>
          <a:srcRect/>
          <a:stretch>
            <a:fillRect/>
          </a:stretch>
        </p:blipFill>
        <p:spPr bwMode="auto">
          <a:xfrm>
            <a:off x="6588224" y="476673"/>
            <a:ext cx="1440160" cy="1296144"/>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4000" dirty="0" smtClean="0">
                <a:latin typeface="Algerian" pitchFamily="82" charset="0"/>
              </a:rPr>
              <a:t>treonina</a:t>
            </a:r>
            <a:endParaRPr lang="es-ES" sz="4000" dirty="0">
              <a:latin typeface="Algerian" pitchFamily="82" charset="0"/>
            </a:endParaRPr>
          </a:p>
        </p:txBody>
      </p:sp>
      <p:sp>
        <p:nvSpPr>
          <p:cNvPr id="4" name="3 Marcador de contenido"/>
          <p:cNvSpPr>
            <a:spLocks noGrp="1"/>
          </p:cNvSpPr>
          <p:nvPr>
            <p:ph idx="1"/>
          </p:nvPr>
        </p:nvSpPr>
        <p:spPr/>
        <p:txBody>
          <a:bodyPr/>
          <a:lstStyle/>
          <a:p>
            <a:pPr lvl="0" algn="just"/>
            <a:endParaRPr lang="es-ES" sz="2400" dirty="0" smtClean="0">
              <a:latin typeface="Arial" pitchFamily="34" charset="0"/>
              <a:cs typeface="Arial" pitchFamily="34" charset="0"/>
            </a:endParaRPr>
          </a:p>
          <a:p>
            <a:pPr lvl="0" algn="just"/>
            <a:r>
              <a:rPr lang="es-ES" sz="2400" dirty="0" smtClean="0">
                <a:latin typeface="Arial" pitchFamily="34" charset="0"/>
                <a:cs typeface="Arial" pitchFamily="34" charset="0"/>
              </a:rPr>
              <a:t>La treonina es un aminoácido cuyas funciones son ayudar a mantener la cantidad adecuada de proteínas en el cuerpo, es importante para la formación de colágeno, elastina y esmalte de los dientes y ayuda a la función lipotrópica del hígado cuando se combina con ácido aspártico y la metionina, previene la acumulación de grasa en el hígado, su metabolismo y ayuda a su asimilación.</a:t>
            </a:r>
            <a:endParaRPr lang="es-CO" sz="2400" dirty="0" smtClean="0">
              <a:latin typeface="Arial" pitchFamily="34" charset="0"/>
              <a:cs typeface="Arial" pitchFamily="34" charset="0"/>
            </a:endParaRPr>
          </a:p>
          <a:p>
            <a:pPr algn="just">
              <a:buNone/>
            </a:pPr>
            <a:endParaRPr lang="es-CO" sz="2400" dirty="0" smtClean="0">
              <a:latin typeface="Arial" pitchFamily="34" charset="0"/>
              <a:cs typeface="Arial" pitchFamily="34" charset="0"/>
            </a:endParaRPr>
          </a:p>
        </p:txBody>
      </p:sp>
      <p:pic>
        <p:nvPicPr>
          <p:cNvPr id="5" name="4 Imagen" descr="http://www.tecnoedu.com/Modelos/img/treonina.gif"/>
          <p:cNvPicPr/>
          <p:nvPr/>
        </p:nvPicPr>
        <p:blipFill>
          <a:blip r:embed="rId2" cstate="print"/>
          <a:srcRect/>
          <a:stretch>
            <a:fillRect/>
          </a:stretch>
        </p:blipFill>
        <p:spPr bwMode="auto">
          <a:xfrm>
            <a:off x="6444208" y="476672"/>
            <a:ext cx="1471930" cy="1454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endParaRPr lang="es-ES" sz="2400" dirty="0" smtClean="0">
              <a:latin typeface="Arial" pitchFamily="34" charset="0"/>
              <a:cs typeface="Arial" pitchFamily="34" charset="0"/>
            </a:endParaRPr>
          </a:p>
          <a:p>
            <a:pPr algn="just"/>
            <a:r>
              <a:rPr lang="es-ES" sz="2400" dirty="0" smtClean="0">
                <a:latin typeface="Arial" pitchFamily="34" charset="0"/>
                <a:cs typeface="Arial" pitchFamily="34" charset="0"/>
              </a:rPr>
              <a:t>La Valina es necesaria para el metabolismo muscular y la coordinación, la reparación de tejidos, y para el mantenimiento del equilibrio adecuado de nitrógeno en el cuerpo, que se utiliza como fuente de energía por el tejido muscular. Este aminoácido es útil en el tratamiento de enfermedades del hígado y la vesícula biliar, promueve el vigor mental y las emociones tranquilas.</a:t>
            </a:r>
          </a:p>
          <a:p>
            <a:pPr algn="just"/>
            <a:endParaRPr lang="es-ES" sz="2400" dirty="0">
              <a:latin typeface="Arial" pitchFamily="34" charset="0"/>
              <a:cs typeface="Arial" pitchFamily="34" charset="0"/>
            </a:endParaRPr>
          </a:p>
        </p:txBody>
      </p:sp>
      <p:sp>
        <p:nvSpPr>
          <p:cNvPr id="4" name="3 Título"/>
          <p:cNvSpPr>
            <a:spLocks noGrp="1"/>
          </p:cNvSpPr>
          <p:nvPr>
            <p:ph type="title"/>
          </p:nvPr>
        </p:nvSpPr>
        <p:spPr/>
        <p:txBody>
          <a:bodyPr/>
          <a:lstStyle/>
          <a:p>
            <a:pPr algn="ctr"/>
            <a:r>
              <a:rPr lang="es-CO" dirty="0" smtClean="0">
                <a:latin typeface="Algerian" pitchFamily="82" charset="0"/>
              </a:rPr>
              <a:t>valina</a:t>
            </a:r>
            <a:endParaRPr lang="es-CO" dirty="0">
              <a:latin typeface="Algerian" pitchFamily="82" charset="0"/>
            </a:endParaRPr>
          </a:p>
        </p:txBody>
      </p:sp>
      <p:pic>
        <p:nvPicPr>
          <p:cNvPr id="5" name="4 Imagen" descr="http://upload.wikimedia.org/wikipedia/commons/thumb/3/37/Amminoacido_valina_formula.svg/800px-Amminoacido_valina_formula.svg.png"/>
          <p:cNvPicPr/>
          <p:nvPr/>
        </p:nvPicPr>
        <p:blipFill>
          <a:blip r:embed="rId2" cstate="print"/>
          <a:srcRect/>
          <a:stretch>
            <a:fillRect/>
          </a:stretch>
        </p:blipFill>
        <p:spPr bwMode="auto">
          <a:xfrm>
            <a:off x="5940152" y="188640"/>
            <a:ext cx="2736304" cy="21602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latin typeface="Algerian" pitchFamily="82" charset="0"/>
              </a:rPr>
              <a:t>triptófano</a:t>
            </a:r>
            <a:endParaRPr lang="es-ES" dirty="0">
              <a:latin typeface="Algerian" pitchFamily="82" charset="0"/>
            </a:endParaRPr>
          </a:p>
        </p:txBody>
      </p:sp>
      <p:sp>
        <p:nvSpPr>
          <p:cNvPr id="3" name="2 Marcador de contenido"/>
          <p:cNvSpPr>
            <a:spLocks noGrp="1"/>
          </p:cNvSpPr>
          <p:nvPr>
            <p:ph idx="1"/>
          </p:nvPr>
        </p:nvSpPr>
        <p:spPr/>
        <p:txBody>
          <a:bodyPr>
            <a:normAutofit/>
          </a:bodyPr>
          <a:lstStyle/>
          <a:p>
            <a:pPr lvl="0" algn="just"/>
            <a:endParaRPr lang="es-ES" sz="2400" dirty="0" smtClean="0">
              <a:latin typeface="Arial" pitchFamily="34" charset="0"/>
              <a:cs typeface="Arial" pitchFamily="34" charset="0"/>
            </a:endParaRPr>
          </a:p>
          <a:p>
            <a:pPr lvl="0" algn="just"/>
            <a:r>
              <a:rPr lang="es-ES" sz="2400" dirty="0" smtClean="0">
                <a:latin typeface="Arial" pitchFamily="34" charset="0"/>
                <a:cs typeface="Arial" pitchFamily="34" charset="0"/>
              </a:rPr>
              <a:t>Este aminoácido es un relajante natural, ayuda a aliviar el insomnio induciendo el sueño normal, reduce la ansiedad y la depresión y estabiliza el estado de ánimo, ayuda en el tratamiento de la migraña, ayuda a que el sistema inmunológico funcione correctamente. El Triptofano ayuda en el control de peso mediante la reducción de apetito, aumenta la liberación de hormonas de crecimiento y ayuda a controlar la hiperactividad en los niños.</a:t>
            </a:r>
            <a:endParaRPr lang="es-CO" sz="2400" dirty="0" smtClean="0">
              <a:latin typeface="Arial" pitchFamily="34" charset="0"/>
              <a:cs typeface="Arial" pitchFamily="34" charset="0"/>
            </a:endParaRPr>
          </a:p>
          <a:p>
            <a:endParaRPr lang="es-CO" dirty="0" smtClean="0"/>
          </a:p>
          <a:p>
            <a:pPr lvl="0"/>
            <a:endParaRPr lang="es-ES" dirty="0" smtClean="0"/>
          </a:p>
        </p:txBody>
      </p:sp>
      <p:pic>
        <p:nvPicPr>
          <p:cNvPr id="4" name="3 Imagen" descr="Ver imagen en tamaño completo">
            <a:hlinkClick r:id="rId2"/>
          </p:cNvPr>
          <p:cNvPicPr/>
          <p:nvPr/>
        </p:nvPicPr>
        <p:blipFill>
          <a:blip r:embed="rId3" cstate="print"/>
          <a:srcRect/>
          <a:stretch>
            <a:fillRect/>
          </a:stretch>
        </p:blipFill>
        <p:spPr bwMode="auto">
          <a:xfrm>
            <a:off x="7380312" y="692696"/>
            <a:ext cx="1224136" cy="13681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dirty="0" smtClean="0">
                <a:latin typeface="Algerian" pitchFamily="82" charset="0"/>
              </a:rPr>
              <a:t>alanina</a:t>
            </a:r>
            <a:endParaRPr lang="es-ES" dirty="0">
              <a:latin typeface="Algerian" pitchFamily="82" charset="0"/>
            </a:endParaRPr>
          </a:p>
        </p:txBody>
      </p:sp>
      <p:sp>
        <p:nvSpPr>
          <p:cNvPr id="3" name="2 Marcador de contenido"/>
          <p:cNvSpPr>
            <a:spLocks noGrp="1"/>
          </p:cNvSpPr>
          <p:nvPr>
            <p:ph idx="1"/>
          </p:nvPr>
        </p:nvSpPr>
        <p:spPr/>
        <p:txBody>
          <a:bodyPr>
            <a:normAutofit/>
          </a:bodyPr>
          <a:lstStyle/>
          <a:p>
            <a:pPr lvl="0" algn="just"/>
            <a:r>
              <a:rPr lang="es-ES" sz="2400" dirty="0" smtClean="0">
                <a:latin typeface="Arial" pitchFamily="34" charset="0"/>
                <a:cs typeface="Arial" pitchFamily="34" charset="0"/>
              </a:rPr>
              <a:t>Desempeña un papel importante en la transferencia de nitrógeno de los tejidos periféricos hacia el hígado, ayuda en el metabolismo de la glucosa, un carbohidrato simple que el cuerpo utiliza como energía, protege contra la acumulación de sustancias tóxicas que se liberan en las células musculares cuando la proteína muscular descompone rápidamente para satisfacer las necesidades de energía, como lo que sucede con el ejercicio aeróbico, fortalece el sistema inmunológico mediante la producción de anticuerpos.</a:t>
            </a:r>
            <a:endParaRPr lang="es-CO" sz="2400" dirty="0" smtClean="0">
              <a:latin typeface="Arial" pitchFamily="34" charset="0"/>
              <a:cs typeface="Arial" pitchFamily="34" charset="0"/>
            </a:endParaRPr>
          </a:p>
          <a:p>
            <a:pPr algn="just"/>
            <a:endParaRPr lang="es-ES" sz="2400" dirty="0">
              <a:latin typeface="Arial" pitchFamily="34" charset="0"/>
              <a:cs typeface="Arial" pitchFamily="34" charset="0"/>
            </a:endParaRPr>
          </a:p>
        </p:txBody>
      </p:sp>
      <p:pic>
        <p:nvPicPr>
          <p:cNvPr id="4" name="3 Imagen" descr="http://www.kalipedia.com/kalipediamedia/cienciasnaturales/media/200709/24/fisicayquimica/20070924klpcnafyq_91.Ges.SCO.png"/>
          <p:cNvPicPr/>
          <p:nvPr/>
        </p:nvPicPr>
        <p:blipFill>
          <a:blip r:embed="rId2" cstate="print"/>
          <a:srcRect/>
          <a:stretch>
            <a:fillRect/>
          </a:stretch>
        </p:blipFill>
        <p:spPr bwMode="auto">
          <a:xfrm>
            <a:off x="6372200" y="260648"/>
            <a:ext cx="2304257" cy="165618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4290"/>
            <a:ext cx="8229600" cy="1857388"/>
          </a:xfrm>
        </p:spPr>
        <p:txBody>
          <a:bodyPr>
            <a:normAutofit/>
          </a:bodyPr>
          <a:lstStyle/>
          <a:p>
            <a:pPr algn="ctr"/>
            <a:r>
              <a:rPr lang="es-ES" sz="5400" dirty="0" smtClean="0">
                <a:solidFill>
                  <a:srgbClr val="0070C0"/>
                </a:solidFill>
                <a:latin typeface="Algerian" pitchFamily="82" charset="0"/>
              </a:rPr>
              <a:t>Proteínas</a:t>
            </a:r>
            <a:br>
              <a:rPr lang="es-ES" sz="5400" dirty="0" smtClean="0">
                <a:solidFill>
                  <a:srgbClr val="0070C0"/>
                </a:solidFill>
                <a:latin typeface="Algerian" pitchFamily="82" charset="0"/>
              </a:rPr>
            </a:br>
            <a:endParaRPr lang="es-ES" dirty="0">
              <a:solidFill>
                <a:srgbClr val="0070C0"/>
              </a:solidFill>
            </a:endParaRPr>
          </a:p>
        </p:txBody>
      </p:sp>
      <p:sp>
        <p:nvSpPr>
          <p:cNvPr id="3" name="2 Marcador de contenido"/>
          <p:cNvSpPr>
            <a:spLocks noGrp="1"/>
          </p:cNvSpPr>
          <p:nvPr>
            <p:ph idx="1"/>
          </p:nvPr>
        </p:nvSpPr>
        <p:spPr/>
        <p:txBody>
          <a:bodyPr>
            <a:noAutofit/>
          </a:bodyPr>
          <a:lstStyle/>
          <a:p>
            <a:pPr algn="just"/>
            <a:r>
              <a:rPr lang="es-ES" sz="2000" dirty="0" smtClean="0">
                <a:latin typeface="Arial" pitchFamily="34" charset="0"/>
                <a:cs typeface="Arial" pitchFamily="34" charset="0"/>
              </a:rPr>
              <a:t>Las </a:t>
            </a:r>
            <a:r>
              <a:rPr lang="es-ES" sz="2000" b="1" dirty="0" smtClean="0">
                <a:latin typeface="Arial" pitchFamily="34" charset="0"/>
                <a:cs typeface="Arial" pitchFamily="34" charset="0"/>
              </a:rPr>
              <a:t>proteínas</a:t>
            </a:r>
            <a:r>
              <a:rPr lang="es-ES" sz="2000" dirty="0" smtClean="0">
                <a:latin typeface="Arial" pitchFamily="34" charset="0"/>
                <a:cs typeface="Arial" pitchFamily="34" charset="0"/>
              </a:rPr>
              <a:t> son biomoléculas formadas por cadenas lineales de aminoácidos.</a:t>
            </a:r>
          </a:p>
          <a:p>
            <a:pPr algn="just"/>
            <a:r>
              <a:rPr lang="es-ES" sz="2000" dirty="0" smtClean="0">
                <a:latin typeface="Arial" pitchFamily="34" charset="0"/>
                <a:cs typeface="Arial" pitchFamily="34" charset="0"/>
              </a:rPr>
              <a:t>Por sus propiedades físico-químicas, las proteínas se pueden clasificar en proteínas simples (holoproteidos), que por hidrólisis dan solo aminoácidos o sus derivados; proteínas conjugadas (heteroproteidos), que por hidrólisis dan aminoácidos acompañados de sustancias diversas, y proteínas derivadas, sustancias formadas por desnaturalización y desdoblamiento de las anteriores. Las proteínas son indispensables para la vida, sobre todo por su función plástica (constituyen el 80% del protoplasma deshidratado de toda célula), pero también por sus funciones biorreguladora (forma parte de las enzimas) y de defensa (los anticuerpos son proteínas).</a:t>
            </a:r>
          </a:p>
          <a:p>
            <a:pPr algn="just"/>
            <a:endParaRPr lang="es-ES"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b="1" dirty="0" smtClean="0"/>
              <a:t/>
            </a:r>
            <a:br>
              <a:rPr lang="es-ES" b="1" dirty="0" smtClean="0"/>
            </a:br>
            <a:r>
              <a:rPr lang="es-ES" dirty="0" smtClean="0">
                <a:latin typeface="Algerian" pitchFamily="82" charset="0"/>
              </a:rPr>
              <a:t>aminoácidos no esenciales</a:t>
            </a:r>
            <a:endParaRPr lang="es-ES" sz="4400" dirty="0"/>
          </a:p>
        </p:txBody>
      </p:sp>
      <p:sp>
        <p:nvSpPr>
          <p:cNvPr id="4" name="3 Marcador de contenido"/>
          <p:cNvSpPr>
            <a:spLocks noGrp="1"/>
          </p:cNvSpPr>
          <p:nvPr>
            <p:ph idx="1"/>
          </p:nvPr>
        </p:nvSpPr>
        <p:spPr/>
        <p:txBody>
          <a:bodyPr>
            <a:normAutofit/>
          </a:bodyPr>
          <a:lstStyle/>
          <a:p>
            <a:pPr lvl="0" algn="just"/>
            <a:r>
              <a:rPr lang="es-ES" sz="2400" dirty="0" smtClean="0">
                <a:latin typeface="Arial" pitchFamily="34" charset="0"/>
                <a:cs typeface="Arial" pitchFamily="34" charset="0"/>
              </a:rPr>
              <a:t>"No esencial" significa que nuestros cuerpos producen un aminoácido, aun cuando no lo obtengamos de los alimentos que consumimos. son aquellos que pueden ser sintetizados en el organismo a partir de otras sustancias.</a:t>
            </a:r>
            <a:endParaRPr lang="es-CO" sz="2400" dirty="0" smtClean="0">
              <a:latin typeface="Arial" pitchFamily="34" charset="0"/>
              <a:cs typeface="Arial" pitchFamily="34" charset="0"/>
            </a:endParaRPr>
          </a:p>
          <a:p>
            <a:pPr algn="just"/>
            <a:r>
              <a:rPr lang="es-ES" sz="2400" dirty="0" smtClean="0">
                <a:latin typeface="Arial" pitchFamily="34" charset="0"/>
                <a:cs typeface="Arial" pitchFamily="34" charset="0"/>
              </a:rPr>
              <a:t>Para El crecimiento, la reparación y el mantenimiento de todas las células dependen de ellos. Después del agua, las proteínas constituyen la mayor parte del peso de nuestro cuerpo.</a:t>
            </a:r>
            <a:r>
              <a:rPr lang="es-ES" sz="2400" b="1" dirty="0" smtClean="0">
                <a:latin typeface="Arial" pitchFamily="34" charset="0"/>
                <a:cs typeface="Arial" pitchFamily="34" charset="0"/>
              </a:rPr>
              <a:t>  </a:t>
            </a:r>
            <a:endParaRPr lang="es-CO" sz="2400" dirty="0" smtClean="0">
              <a:latin typeface="Arial" pitchFamily="34" charset="0"/>
              <a:cs typeface="Arial" pitchFamily="34" charset="0"/>
            </a:endParaRPr>
          </a:p>
          <a:p>
            <a:pPr algn="just"/>
            <a:endParaRPr lang="es-CO"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b="1" dirty="0" smtClean="0"/>
              <a:t/>
            </a:r>
            <a:br>
              <a:rPr lang="es-ES" b="1" dirty="0" smtClean="0"/>
            </a:br>
            <a:r>
              <a:rPr lang="es-ES" dirty="0" smtClean="0">
                <a:latin typeface="Algerian" pitchFamily="82" charset="0"/>
              </a:rPr>
              <a:t>aminoácidos condicionales</a:t>
            </a:r>
            <a:endParaRPr lang="es-ES" dirty="0">
              <a:latin typeface="Algerian" pitchFamily="82" charset="0"/>
            </a:endParaRPr>
          </a:p>
        </p:txBody>
      </p:sp>
      <p:sp>
        <p:nvSpPr>
          <p:cNvPr id="4" name="3 Marcador de contenido"/>
          <p:cNvSpPr>
            <a:spLocks noGrp="1"/>
          </p:cNvSpPr>
          <p:nvPr>
            <p:ph idx="1"/>
          </p:nvPr>
        </p:nvSpPr>
        <p:spPr/>
        <p:txBody>
          <a:bodyPr>
            <a:normAutofit/>
          </a:bodyPr>
          <a:lstStyle/>
          <a:p>
            <a:pPr lvl="0" algn="just"/>
            <a:r>
              <a:rPr lang="es-ES" sz="2400" dirty="0" smtClean="0">
                <a:latin typeface="Arial" pitchFamily="34" charset="0"/>
                <a:cs typeface="Arial" pitchFamily="34" charset="0"/>
              </a:rPr>
              <a:t>Los aminoácidos condicionales por lo regular no son esenciales, excepto en momentos de enfermedad y estrés.</a:t>
            </a:r>
            <a:endParaRPr lang="es-CO" sz="2400" dirty="0" smtClean="0">
              <a:latin typeface="Arial" pitchFamily="34" charset="0"/>
              <a:cs typeface="Arial" pitchFamily="34" charset="0"/>
            </a:endParaRPr>
          </a:p>
          <a:p>
            <a:pPr lvl="0" algn="just"/>
            <a:r>
              <a:rPr lang="es-ES" sz="2400" dirty="0" smtClean="0">
                <a:latin typeface="Arial" pitchFamily="34" charset="0"/>
                <a:cs typeface="Arial" pitchFamily="34" charset="0"/>
              </a:rPr>
              <a:t>Ellos abarcan: arginina, cisteína, glutamina, tirosina, glicina, ornitina, prolina y serina</a:t>
            </a:r>
            <a:endParaRPr lang="es-CO" sz="2400" dirty="0" smtClean="0">
              <a:latin typeface="Arial" pitchFamily="34" charset="0"/>
              <a:cs typeface="Arial" pitchFamily="34" charset="0"/>
            </a:endParaRPr>
          </a:p>
          <a:p>
            <a:pPr algn="just"/>
            <a:r>
              <a:rPr lang="es-ES" sz="2400" dirty="0" smtClean="0">
                <a:latin typeface="Arial" pitchFamily="34" charset="0"/>
                <a:cs typeface="Arial" pitchFamily="34" charset="0"/>
              </a:rPr>
              <a:t>Estos aminoácidos son: alanina, asparagina, ácido aspártico y ácido glutámico, Arginina ,Cisteína, Glutamina, Glicina, Prolina, Serina, Taurina, Tirosina</a:t>
            </a:r>
            <a:endParaRPr lang="es-CO"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b="1" dirty="0" smtClean="0"/>
              <a:t/>
            </a:r>
            <a:br>
              <a:rPr lang="es-ES" b="1" dirty="0" smtClean="0"/>
            </a:br>
            <a:r>
              <a:rPr lang="es-ES" sz="5300" dirty="0" smtClean="0">
                <a:latin typeface="Algerian" pitchFamily="82" charset="0"/>
              </a:rPr>
              <a:t>arginina</a:t>
            </a:r>
            <a:endParaRPr lang="es-ES" sz="5300" dirty="0"/>
          </a:p>
        </p:txBody>
      </p:sp>
      <p:sp>
        <p:nvSpPr>
          <p:cNvPr id="4" name="3 Marcador de contenido"/>
          <p:cNvSpPr>
            <a:spLocks noGrp="1"/>
          </p:cNvSpPr>
          <p:nvPr>
            <p:ph idx="1"/>
          </p:nvPr>
        </p:nvSpPr>
        <p:spPr/>
        <p:txBody>
          <a:bodyPr>
            <a:noAutofit/>
          </a:bodyPr>
          <a:lstStyle/>
          <a:p>
            <a:pPr algn="just"/>
            <a:r>
              <a:rPr lang="es-ES" sz="2000" dirty="0" smtClean="0">
                <a:latin typeface="Arial" pitchFamily="34" charset="0"/>
                <a:cs typeface="Arial" pitchFamily="34" charset="0"/>
              </a:rPr>
              <a:t>Este aminoácido está considerado como "El Viagra Natural" por el aumento del flujo sanguíneo hacia el pene, retrasa el crecimiento de los tumores y el cáncer mediante el refuerzo del sistema inmunológico, aumenta el tamaño y la actividad de la glándula del timo, que fabrica las células T, componentes cruciales del sistema inmunológico. La Arginina, ayuda en la desintoxicación del hígado neutralizando el amoniaco, reduce los efectos de toxicidad crónica de alcohol, que se utiliza en el tratamiento de la esterilidad en los hombres, aumentando el conteo de espermatozoides; ayudas en la pérdida de peso, ya que facilita un aumento de masa muscular y una reducción de grasa corporal, ayuda a la liberación de hormonas de crecimiento, que es crucial para el "crecimiento óptimo" músculo y la reparación de tejidos.</a:t>
            </a:r>
            <a:endParaRPr lang="es-CO" sz="2000" dirty="0">
              <a:latin typeface="Arial" pitchFamily="34" charset="0"/>
              <a:cs typeface="Arial" pitchFamily="34" charset="0"/>
            </a:endParaRPr>
          </a:p>
        </p:txBody>
      </p:sp>
      <p:pic>
        <p:nvPicPr>
          <p:cNvPr id="5" name="4 Imagen" descr="http://1.bp.blogspot.com/_AKWpv40E--4/TPFoZUngW6I/AAAAAAAACXU/-CWwtFjCOgU/s400/arginina.jpg"/>
          <p:cNvPicPr/>
          <p:nvPr/>
        </p:nvPicPr>
        <p:blipFill>
          <a:blip r:embed="rId2" cstate="print"/>
          <a:srcRect/>
          <a:stretch>
            <a:fillRect/>
          </a:stretch>
        </p:blipFill>
        <p:spPr bwMode="auto">
          <a:xfrm>
            <a:off x="6012160" y="476673"/>
            <a:ext cx="2448272" cy="14401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85728"/>
            <a:ext cx="8229600" cy="1561360"/>
          </a:xfrm>
        </p:spPr>
        <p:txBody>
          <a:bodyPr>
            <a:normAutofit fontScale="90000"/>
          </a:bodyPr>
          <a:lstStyle/>
          <a:p>
            <a:pPr algn="ctr"/>
            <a:r>
              <a:rPr lang="es-ES" b="1" dirty="0" smtClean="0"/>
              <a:t/>
            </a:r>
            <a:br>
              <a:rPr lang="es-ES" b="1" dirty="0" smtClean="0"/>
            </a:br>
            <a:r>
              <a:rPr lang="es-ES" sz="6000" dirty="0" smtClean="0">
                <a:latin typeface="Algerian" pitchFamily="82" charset="0"/>
              </a:rPr>
              <a:t>acido aspartico</a:t>
            </a:r>
            <a:endParaRPr lang="es-ES" sz="6000" dirty="0"/>
          </a:p>
        </p:txBody>
      </p:sp>
      <p:sp>
        <p:nvSpPr>
          <p:cNvPr id="3" name="2 Marcador de contenido"/>
          <p:cNvSpPr>
            <a:spLocks noGrp="1"/>
          </p:cNvSpPr>
          <p:nvPr>
            <p:ph idx="1"/>
          </p:nvPr>
        </p:nvSpPr>
        <p:spPr/>
        <p:txBody>
          <a:bodyPr>
            <a:normAutofit fontScale="92500" lnSpcReduction="10000"/>
          </a:bodyPr>
          <a:lstStyle/>
          <a:p>
            <a:pPr algn="just"/>
            <a:r>
              <a:rPr lang="es-ES" dirty="0" smtClean="0">
                <a:latin typeface="Arial" pitchFamily="34" charset="0"/>
                <a:cs typeface="Arial" pitchFamily="34" charset="0"/>
              </a:rPr>
              <a:t>El Ácido Aspártico aumenta la resistencia y es bueno para la fatiga crónica y la depresión, rejuvenece la actividad celular, la formación de células y el metabolismo, que le da una apariencia más joven, protege el hígado, ayudando a la expulsión de amoniaco y se combina con otros aminoácidos para formar moléculas que absorben las toxinas y sacarlas de la circulación sanguínea. Este aminoácido también ayuda a facilitar la circulación de ciertos minerales a través de la mucosa intestinal, en la sangre y las células y ayuda a la función del ARN y ADN, que son portadores de información genética.</a:t>
            </a:r>
            <a:endParaRPr lang="es-CO" dirty="0" smtClean="0">
              <a:latin typeface="Arial" pitchFamily="34" charset="0"/>
              <a:cs typeface="Arial" pitchFamily="34" charset="0"/>
            </a:endParaRPr>
          </a:p>
          <a:p>
            <a:endParaRPr lang="es-ES" dirty="0"/>
          </a:p>
        </p:txBody>
      </p:sp>
      <p:pic>
        <p:nvPicPr>
          <p:cNvPr id="4" name="3 Imagen" descr="http://2.bp.blogspot.com/_M-shvxa2Nyw/TIbVIRo8icI/AAAAAAAAAC8/meiwKhaAeH8/s1600/Glutamic_Acid.png"/>
          <p:cNvPicPr/>
          <p:nvPr/>
        </p:nvPicPr>
        <p:blipFill>
          <a:blip r:embed="rId2" cstate="print"/>
          <a:srcRect/>
          <a:stretch>
            <a:fillRect/>
          </a:stretch>
        </p:blipFill>
        <p:spPr bwMode="auto">
          <a:xfrm>
            <a:off x="7596336" y="332656"/>
            <a:ext cx="1152128" cy="168376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latin typeface="Algerian" pitchFamily="82" charset="0"/>
              </a:rPr>
              <a:t>cisteína</a:t>
            </a:r>
            <a:endParaRPr lang="es-ES" dirty="0">
              <a:latin typeface="Algerian" pitchFamily="82" charset="0"/>
            </a:endParaRPr>
          </a:p>
        </p:txBody>
      </p:sp>
      <p:sp>
        <p:nvSpPr>
          <p:cNvPr id="4" name="3 Marcador de contenido"/>
          <p:cNvSpPr>
            <a:spLocks noGrp="1"/>
          </p:cNvSpPr>
          <p:nvPr>
            <p:ph idx="1"/>
          </p:nvPr>
        </p:nvSpPr>
        <p:spPr/>
        <p:txBody>
          <a:bodyPr>
            <a:normAutofit fontScale="92500" lnSpcReduction="10000"/>
          </a:bodyPr>
          <a:lstStyle/>
          <a:p>
            <a:pPr algn="just"/>
            <a:r>
              <a:rPr lang="es-ES" dirty="0" smtClean="0">
                <a:latin typeface="Arial" pitchFamily="34" charset="0"/>
                <a:cs typeface="Arial" pitchFamily="34" charset="0"/>
              </a:rPr>
              <a:t>La Cisteína funciona como un antioxidante de gran alcance en la desintoxicación de toxinas dañinas. Protege el cuerpo contra el daño por radiación, protege el hígado y el cerebro de daños causados por el alcohol, las drogas y compuestos tóxicos que se encuentran en el humo del cigarrillo, se ha utilizado para tratar la artritis reumatoide y el endurecimiento de las arterias. Otras funciones de este aminoácido es promover la recuperación de quemaduras graves y la cirugía, promover la quema de grasa y la formación de músculos y retrasar el proceso de envejecimiento. La piel y el cabello se componen entre el 10% y el 14% de este aminoácido.</a:t>
            </a:r>
            <a:endParaRPr lang="es-CO" dirty="0" smtClean="0">
              <a:latin typeface="Arial" pitchFamily="34" charset="0"/>
              <a:cs typeface="Arial" pitchFamily="34" charset="0"/>
            </a:endParaRPr>
          </a:p>
          <a:p>
            <a:endParaRPr lang="es-CO" dirty="0"/>
          </a:p>
        </p:txBody>
      </p:sp>
      <p:pic>
        <p:nvPicPr>
          <p:cNvPr id="5" name="4 Imagen" descr="http://www.institutohalal.com/wp-content/uploads/2008/10/cisteina.png"/>
          <p:cNvPicPr/>
          <p:nvPr/>
        </p:nvPicPr>
        <p:blipFill>
          <a:blip r:embed="rId2" cstate="print"/>
          <a:srcRect/>
          <a:stretch>
            <a:fillRect/>
          </a:stretch>
        </p:blipFill>
        <p:spPr bwMode="auto">
          <a:xfrm>
            <a:off x="6300192" y="332656"/>
            <a:ext cx="2520280" cy="165618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latin typeface="Algerian" pitchFamily="82" charset="0"/>
              </a:rPr>
              <a:t>Acido glutamico</a:t>
            </a:r>
            <a:endParaRPr lang="es-CO" dirty="0">
              <a:latin typeface="Algerian" pitchFamily="82" charset="0"/>
            </a:endParaRPr>
          </a:p>
        </p:txBody>
      </p:sp>
      <p:sp>
        <p:nvSpPr>
          <p:cNvPr id="3" name="2 Marcador de contenido"/>
          <p:cNvSpPr>
            <a:spLocks noGrp="1"/>
          </p:cNvSpPr>
          <p:nvPr>
            <p:ph idx="1"/>
          </p:nvPr>
        </p:nvSpPr>
        <p:spPr/>
        <p:txBody>
          <a:bodyPr/>
          <a:lstStyle/>
          <a:p>
            <a:pPr algn="just"/>
            <a:r>
              <a:rPr lang="es-ES" sz="2400" dirty="0" smtClean="0">
                <a:latin typeface="Arial" pitchFamily="34" charset="0"/>
                <a:cs typeface="Arial" pitchFamily="34" charset="0"/>
              </a:rPr>
              <a:t>El Ácido Glutámico actúa como un neurotransmisor excitatorio del sistema nervioso central, el cerebro y la médula espinal. Es un aminoácido importante en el metabolismo de azúcares y grasas, ayuda en el transporte de potasio en el líquido cefalorraquídeo, actúa como combustible para el cerebro, ayuda a corregir los trastornos de personalidad, y es utilizado en el tratamiento de la epilepsia, retraso mental, distrofia muscular y úlceras.</a:t>
            </a:r>
            <a:endParaRPr lang="es-CO" sz="2400" dirty="0" smtClean="0">
              <a:latin typeface="Arial" pitchFamily="34" charset="0"/>
              <a:cs typeface="Arial" pitchFamily="34" charset="0"/>
            </a:endParaRPr>
          </a:p>
          <a:p>
            <a:endParaRPr lang="es-CO" dirty="0"/>
          </a:p>
        </p:txBody>
      </p:sp>
      <p:pic>
        <p:nvPicPr>
          <p:cNvPr id="4" name="3 Imagen" descr="http://www.acidoglutamico.com/i/Acido-glutamico.png"/>
          <p:cNvPicPr/>
          <p:nvPr/>
        </p:nvPicPr>
        <p:blipFill>
          <a:blip r:embed="rId2" cstate="print"/>
          <a:srcRect/>
          <a:stretch>
            <a:fillRect/>
          </a:stretch>
        </p:blipFill>
        <p:spPr bwMode="auto">
          <a:xfrm>
            <a:off x="7524328" y="404664"/>
            <a:ext cx="1296144" cy="1628800"/>
          </a:xfrm>
          <a:prstGeom prst="rect">
            <a:avLst/>
          </a:prstGeom>
          <a:noFill/>
          <a:ln w="9525">
            <a:noFill/>
            <a:miter lim="800000"/>
            <a:headEnd/>
            <a:tailEnd/>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latin typeface="Algerian" pitchFamily="82" charset="0"/>
              </a:rPr>
              <a:t>glutamina</a:t>
            </a:r>
            <a:endParaRPr lang="es-CO" dirty="0">
              <a:latin typeface="Algerian" pitchFamily="82" charset="0"/>
            </a:endParaRPr>
          </a:p>
        </p:txBody>
      </p:sp>
      <p:sp>
        <p:nvSpPr>
          <p:cNvPr id="3" name="2 Marcador de contenido"/>
          <p:cNvSpPr>
            <a:spLocks noGrp="1"/>
          </p:cNvSpPr>
          <p:nvPr>
            <p:ph idx="1"/>
          </p:nvPr>
        </p:nvSpPr>
        <p:spPr/>
        <p:txBody>
          <a:bodyPr>
            <a:normAutofit fontScale="92500" lnSpcReduction="20000"/>
          </a:bodyPr>
          <a:lstStyle/>
          <a:p>
            <a:pPr algn="just"/>
            <a:r>
              <a:rPr lang="es-ES" dirty="0" smtClean="0">
                <a:latin typeface="Arial" pitchFamily="34" charset="0"/>
                <a:cs typeface="Arial" pitchFamily="34" charset="0"/>
              </a:rPr>
              <a:t>Es el aminoácido más abundante en los músculos. La Glutamina ayuda a construir y mantener el tejido muscular, ayuda a prevenir el desgaste muscular que puede acompañar a reposo prolongado en cama o enfermedades como el cáncer y el SIDA. Este aminoácido es un "combustible de cerebros" que aumenta la función cerebral y la actividad mental, ayuda a mantener el equilibrio del ácido alcalino en el cuerpo, promueve un sistema digestivo saludable, reduce el tiempo de curación de las úlceras y alivia la fatiga, la depresión y la impotencia, disminuye los antojos de azúcar y el deseo por el alcohol y ha sido usado recientemente en el tratamiento de la esquizofrenia y la demencia.</a:t>
            </a:r>
            <a:endParaRPr lang="es-CO" dirty="0" smtClean="0">
              <a:latin typeface="Arial" pitchFamily="34" charset="0"/>
              <a:cs typeface="Arial" pitchFamily="34" charset="0"/>
            </a:endParaRPr>
          </a:p>
          <a:p>
            <a:endParaRPr lang="es-CO" dirty="0">
              <a:latin typeface="Arial" pitchFamily="34" charset="0"/>
              <a:cs typeface="Arial" pitchFamily="34" charset="0"/>
            </a:endParaRPr>
          </a:p>
        </p:txBody>
      </p:sp>
      <p:pic>
        <p:nvPicPr>
          <p:cNvPr id="12290" name="Picture 2" descr="Estructura química">
            <a:hlinkClick r:id="rId2" tooltip="Estructura química"/>
          </p:cNvPr>
          <p:cNvPicPr>
            <a:picLocks noChangeAspect="1" noChangeArrowheads="1"/>
          </p:cNvPicPr>
          <p:nvPr/>
        </p:nvPicPr>
        <p:blipFill>
          <a:blip r:embed="rId3" cstate="print"/>
          <a:srcRect/>
          <a:stretch>
            <a:fillRect/>
          </a:stretch>
        </p:blipFill>
        <p:spPr bwMode="auto">
          <a:xfrm>
            <a:off x="155575" y="-304800"/>
            <a:ext cx="1428750" cy="647700"/>
          </a:xfrm>
          <a:prstGeom prst="rect">
            <a:avLst/>
          </a:prstGeom>
          <a:noFill/>
        </p:spPr>
      </p:pic>
      <p:pic>
        <p:nvPicPr>
          <p:cNvPr id="6" name="5 Imagen" descr="Estructura química">
            <a:hlinkClick r:id="rId2" tooltip="&quot;Estructura química&quot;"/>
          </p:cNvPr>
          <p:cNvPicPr/>
          <p:nvPr/>
        </p:nvPicPr>
        <p:blipFill>
          <a:blip r:embed="rId3" cstate="print"/>
          <a:srcRect/>
          <a:stretch>
            <a:fillRect/>
          </a:stretch>
        </p:blipFill>
        <p:spPr bwMode="auto">
          <a:xfrm>
            <a:off x="6444208" y="692696"/>
            <a:ext cx="1800200" cy="937002"/>
          </a:xfrm>
          <a:prstGeom prst="rect">
            <a:avLst/>
          </a:prstGeom>
          <a:noFill/>
          <a:ln w="9525">
            <a:noFill/>
            <a:miter lim="800000"/>
            <a:headEnd/>
            <a:tailE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latin typeface="Algerian" pitchFamily="82" charset="0"/>
              </a:rPr>
              <a:t>glicina</a:t>
            </a:r>
            <a:endParaRPr lang="es-CO" dirty="0">
              <a:latin typeface="Algerian" pitchFamily="82" charset="0"/>
            </a:endParaRPr>
          </a:p>
        </p:txBody>
      </p:sp>
      <p:sp>
        <p:nvSpPr>
          <p:cNvPr id="3" name="2 Marcador de contenido"/>
          <p:cNvSpPr>
            <a:spLocks noGrp="1"/>
          </p:cNvSpPr>
          <p:nvPr>
            <p:ph idx="1"/>
          </p:nvPr>
        </p:nvSpPr>
        <p:spPr/>
        <p:txBody>
          <a:bodyPr/>
          <a:lstStyle/>
          <a:p>
            <a:pPr algn="just"/>
            <a:endParaRPr lang="es-ES" dirty="0" smtClean="0">
              <a:latin typeface="Arial" pitchFamily="34" charset="0"/>
              <a:cs typeface="Arial" pitchFamily="34" charset="0"/>
            </a:endParaRPr>
          </a:p>
          <a:p>
            <a:pPr algn="just"/>
            <a:r>
              <a:rPr lang="es-ES" dirty="0" smtClean="0">
                <a:latin typeface="Arial" pitchFamily="34" charset="0"/>
                <a:cs typeface="Arial" pitchFamily="34" charset="0"/>
              </a:rPr>
              <a:t>La Glicina retarda la degeneración muscular, mejora el almacenamiento de glucógeno, liberando así a la glucosa para las necesidades de energía, promueve una próstata sana, el sistema nervioso central y el sistema inmunológico. Es un aminoácido útil para reparar tejidos dañados, ayudando a su curación.</a:t>
            </a:r>
            <a:endParaRPr lang="es-CO" dirty="0" smtClean="0">
              <a:latin typeface="Arial" pitchFamily="34" charset="0"/>
              <a:cs typeface="Arial" pitchFamily="34" charset="0"/>
            </a:endParaRPr>
          </a:p>
          <a:p>
            <a:pPr algn="just"/>
            <a:endParaRPr lang="es-CO" dirty="0">
              <a:latin typeface="Arial" pitchFamily="34" charset="0"/>
              <a:cs typeface="Arial" pitchFamily="34" charset="0"/>
            </a:endParaRPr>
          </a:p>
        </p:txBody>
      </p:sp>
      <p:pic>
        <p:nvPicPr>
          <p:cNvPr id="4" name="3 Imagen" descr="http://2.bp.blogspot.com/_kaQ5P19FVgk/S5DftZz-jnI/AAAAAAAAFII/ZVvdxKfMDjk/s400/Glicina.JPG"/>
          <p:cNvPicPr/>
          <p:nvPr/>
        </p:nvPicPr>
        <p:blipFill>
          <a:blip r:embed="rId2" cstate="print"/>
          <a:srcRect/>
          <a:stretch>
            <a:fillRect/>
          </a:stretch>
        </p:blipFill>
        <p:spPr bwMode="auto">
          <a:xfrm>
            <a:off x="6444208" y="404664"/>
            <a:ext cx="1974850" cy="1408430"/>
          </a:xfrm>
          <a:prstGeom prst="rect">
            <a:avLst/>
          </a:prstGeom>
          <a:noFill/>
          <a:ln w="9525">
            <a:noFill/>
            <a:miter lim="800000"/>
            <a:headEnd/>
            <a:tailEnd/>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latin typeface="Algerian" pitchFamily="82" charset="0"/>
              </a:rPr>
              <a:t>ornitina</a:t>
            </a:r>
            <a:endParaRPr lang="es-CO" dirty="0">
              <a:latin typeface="Algerian" pitchFamily="82" charset="0"/>
            </a:endParaRPr>
          </a:p>
        </p:txBody>
      </p:sp>
      <p:sp>
        <p:nvSpPr>
          <p:cNvPr id="3" name="2 Marcador de contenido"/>
          <p:cNvSpPr>
            <a:spLocks noGrp="1"/>
          </p:cNvSpPr>
          <p:nvPr>
            <p:ph idx="1"/>
          </p:nvPr>
        </p:nvSpPr>
        <p:spPr/>
        <p:txBody>
          <a:bodyPr/>
          <a:lstStyle/>
          <a:p>
            <a:pPr algn="just"/>
            <a:r>
              <a:rPr lang="es-ES" dirty="0" smtClean="0">
                <a:latin typeface="Arial" pitchFamily="34" charset="0"/>
                <a:cs typeface="Arial" pitchFamily="34" charset="0"/>
              </a:rPr>
              <a:t>Este aminoácido ayuda a pedir la liberación de hormonas de crecimiento, lo que ayuda al metabolismo de la grasa corporal (este efecto es mayor si se combina con la arginina y carnitina), es necesario para un sistema inmunológico saludable, desintoxica el amoniaco, ayuda en la regeneración del hígado y estimula la secreción de insulina. La Ornitina también ayuda a que la insulina funcione como una hormona anabólica ayudando a construir el músculo.</a:t>
            </a:r>
            <a:endParaRPr lang="es-CO" dirty="0" smtClean="0">
              <a:latin typeface="Arial" pitchFamily="34" charset="0"/>
              <a:cs typeface="Arial" pitchFamily="34" charset="0"/>
            </a:endParaRPr>
          </a:p>
          <a:p>
            <a:endParaRPr lang="es-CO" dirty="0"/>
          </a:p>
        </p:txBody>
      </p:sp>
      <p:pic>
        <p:nvPicPr>
          <p:cNvPr id="4" name="3 Imagen" descr="http://upload.wikimedia.org/wikipedia/commons/2/23/Glutamic_Acid.png"/>
          <p:cNvPicPr/>
          <p:nvPr/>
        </p:nvPicPr>
        <p:blipFill>
          <a:blip r:embed="rId2" cstate="print"/>
          <a:srcRect/>
          <a:stretch>
            <a:fillRect/>
          </a:stretch>
        </p:blipFill>
        <p:spPr bwMode="auto">
          <a:xfrm>
            <a:off x="6516216" y="476672"/>
            <a:ext cx="1584177" cy="1512168"/>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latin typeface="Algerian" pitchFamily="82" charset="0"/>
              </a:rPr>
              <a:t>prolina</a:t>
            </a:r>
            <a:endParaRPr lang="es-CO" dirty="0">
              <a:latin typeface="Algerian" pitchFamily="82" charset="0"/>
            </a:endParaRPr>
          </a:p>
        </p:txBody>
      </p:sp>
      <p:sp>
        <p:nvSpPr>
          <p:cNvPr id="3" name="2 Marcador de contenido"/>
          <p:cNvSpPr>
            <a:spLocks noGrp="1"/>
          </p:cNvSpPr>
          <p:nvPr>
            <p:ph idx="1"/>
          </p:nvPr>
        </p:nvSpPr>
        <p:spPr/>
        <p:txBody>
          <a:bodyPr>
            <a:normAutofit/>
          </a:bodyPr>
          <a:lstStyle/>
          <a:p>
            <a:pPr algn="just"/>
            <a:endParaRPr lang="es-ES" sz="2400" dirty="0" smtClean="0">
              <a:latin typeface="Arial" pitchFamily="34" charset="0"/>
              <a:cs typeface="Arial" pitchFamily="34" charset="0"/>
            </a:endParaRPr>
          </a:p>
          <a:p>
            <a:pPr algn="just"/>
            <a:r>
              <a:rPr lang="es-ES" sz="2400" dirty="0" smtClean="0">
                <a:latin typeface="Arial" pitchFamily="34" charset="0"/>
                <a:cs typeface="Arial" pitchFamily="34" charset="0"/>
              </a:rPr>
              <a:t>Funciones de este aminoácido son mejorar la textura de la piel, ayudando a la producción de colágeno y reducir la pérdida de colágeno a través del proceso de envejecimiento. Además, la Prolina ayuda en la cicatrización del cartílago y el fortalecimiento de las articulaciones, los tendones y los músculos del corazón. La Prolina trabaja con la vitamina C para ayudar a mantener sanos los tejidos conectivos.</a:t>
            </a:r>
            <a:endParaRPr lang="es-CO" sz="2400" dirty="0" smtClean="0">
              <a:latin typeface="Arial" pitchFamily="34" charset="0"/>
              <a:cs typeface="Arial" pitchFamily="34" charset="0"/>
            </a:endParaRPr>
          </a:p>
          <a:p>
            <a:pPr algn="just"/>
            <a:endParaRPr lang="es-CO" sz="2400" dirty="0">
              <a:latin typeface="Arial" pitchFamily="34" charset="0"/>
              <a:cs typeface="Arial" pitchFamily="34" charset="0"/>
            </a:endParaRPr>
          </a:p>
        </p:txBody>
      </p:sp>
      <p:pic>
        <p:nvPicPr>
          <p:cNvPr id="4" name="3 Imagen" descr="http://www.forest.ula.ve/~rubenhg/proteinas/imagenes/prolina.jpg"/>
          <p:cNvPicPr/>
          <p:nvPr/>
        </p:nvPicPr>
        <p:blipFill>
          <a:blip r:embed="rId2" cstate="print"/>
          <a:srcRect/>
          <a:stretch>
            <a:fillRect/>
          </a:stretch>
        </p:blipFill>
        <p:spPr bwMode="auto">
          <a:xfrm>
            <a:off x="6876256" y="620688"/>
            <a:ext cx="1152128" cy="1656184"/>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4290"/>
            <a:ext cx="8229600" cy="1857388"/>
          </a:xfrm>
        </p:spPr>
        <p:txBody>
          <a:bodyPr>
            <a:normAutofit/>
          </a:bodyPr>
          <a:lstStyle/>
          <a:p>
            <a:pPr algn="ctr"/>
            <a:r>
              <a:rPr lang="es-ES" sz="5400" dirty="0" smtClean="0">
                <a:solidFill>
                  <a:srgbClr val="0070C0"/>
                </a:solidFill>
                <a:latin typeface="Algerian" pitchFamily="82" charset="0"/>
              </a:rPr>
              <a:t>proteínas</a:t>
            </a:r>
            <a:r>
              <a:rPr lang="es-ES" sz="5400" dirty="0" smtClean="0">
                <a:solidFill>
                  <a:srgbClr val="002060"/>
                </a:solidFill>
                <a:latin typeface="Algerian" pitchFamily="82" charset="0"/>
              </a:rPr>
              <a:t/>
            </a:r>
            <a:br>
              <a:rPr lang="es-ES" sz="5400" dirty="0" smtClean="0">
                <a:solidFill>
                  <a:srgbClr val="002060"/>
                </a:solidFill>
                <a:latin typeface="Algerian" pitchFamily="82" charset="0"/>
              </a:rPr>
            </a:br>
            <a:endParaRPr lang="es-ES" dirty="0"/>
          </a:p>
        </p:txBody>
      </p:sp>
      <p:sp>
        <p:nvSpPr>
          <p:cNvPr id="3" name="2 Marcador de contenido"/>
          <p:cNvSpPr>
            <a:spLocks noGrp="1"/>
          </p:cNvSpPr>
          <p:nvPr>
            <p:ph idx="1"/>
          </p:nvPr>
        </p:nvSpPr>
        <p:spPr>
          <a:xfrm>
            <a:off x="467544" y="1916832"/>
            <a:ext cx="8229600" cy="4389120"/>
          </a:xfrm>
        </p:spPr>
        <p:txBody>
          <a:bodyPr>
            <a:noAutofit/>
          </a:bodyPr>
          <a:lstStyle/>
          <a:p>
            <a:pPr algn="just"/>
            <a:r>
              <a:rPr lang="es-ES" sz="2400" dirty="0" smtClean="0">
                <a:latin typeface="Arial" pitchFamily="34" charset="0"/>
                <a:cs typeface="Arial" pitchFamily="34" charset="0"/>
              </a:rPr>
              <a:t>son macromoléculas compuestas por carbono, hidrógeno, oxígeno y nitrógeno. La mayoría también contienen azufre y fósforo. Las mismas están formadas por la unión de varios aminoácidos, unidos mediante enlaces peptídicos. El orden y disposición de los aminoácidos en una proteína depende del código genético, ADN, de la persona.</a:t>
            </a:r>
          </a:p>
          <a:p>
            <a:pPr algn="just"/>
            <a:r>
              <a:rPr lang="es-ES" sz="2400" dirty="0" smtClean="0">
                <a:latin typeface="Arial" pitchFamily="34" charset="0"/>
                <a:cs typeface="Arial" pitchFamily="34" charset="0"/>
              </a:rPr>
              <a:t>Las proteínas constituyen alrededor del 50% del peso seco de los tejidos y no existe proceso biológico alguno que no dependa de la participación de este tipo de sustancias.</a:t>
            </a:r>
            <a:endParaRPr lang="es-ES" sz="24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latin typeface="Algerian" pitchFamily="82" charset="0"/>
              </a:rPr>
              <a:t>serina</a:t>
            </a:r>
            <a:endParaRPr lang="es-CO" dirty="0">
              <a:latin typeface="Algerian" pitchFamily="82" charset="0"/>
            </a:endParaRPr>
          </a:p>
        </p:txBody>
      </p:sp>
      <p:sp>
        <p:nvSpPr>
          <p:cNvPr id="3" name="2 Marcador de contenido"/>
          <p:cNvSpPr>
            <a:spLocks noGrp="1"/>
          </p:cNvSpPr>
          <p:nvPr>
            <p:ph idx="1"/>
          </p:nvPr>
        </p:nvSpPr>
        <p:spPr/>
        <p:txBody>
          <a:bodyPr>
            <a:normAutofit/>
          </a:bodyPr>
          <a:lstStyle/>
          <a:p>
            <a:pPr algn="just"/>
            <a:endParaRPr lang="es-ES" sz="2400" dirty="0" smtClean="0">
              <a:latin typeface="Arial" pitchFamily="34" charset="0"/>
              <a:cs typeface="Arial" pitchFamily="34" charset="0"/>
            </a:endParaRPr>
          </a:p>
          <a:p>
            <a:pPr algn="just"/>
            <a:r>
              <a:rPr lang="es-ES" sz="2400" dirty="0" smtClean="0">
                <a:latin typeface="Arial" pitchFamily="34" charset="0"/>
                <a:cs typeface="Arial" pitchFamily="34" charset="0"/>
              </a:rPr>
              <a:t>Este aminoácido es necesario para el correcto metabolismo de las grasas y ácidos grasos, el crecimiento del músculo, y el mantenimiento de un sistema inmunológico saludable. La Serina es un aminoácido que forma parte de las vainas de mielina protectora que cubre las fibras nerviosas, es importante para el funcionamiento del ARN y ADN y la formación de células y ayuda a la producción de inmunoglobulinas y anticuerpos.</a:t>
            </a:r>
            <a:endParaRPr lang="es-CO" sz="2400" dirty="0" smtClean="0">
              <a:latin typeface="Arial" pitchFamily="34" charset="0"/>
              <a:cs typeface="Arial" pitchFamily="34" charset="0"/>
            </a:endParaRPr>
          </a:p>
          <a:p>
            <a:pPr algn="just"/>
            <a:endParaRPr lang="es-CO" sz="2400" dirty="0">
              <a:latin typeface="Arial" pitchFamily="34" charset="0"/>
              <a:cs typeface="Arial" pitchFamily="34" charset="0"/>
            </a:endParaRPr>
          </a:p>
        </p:txBody>
      </p:sp>
      <p:pic>
        <p:nvPicPr>
          <p:cNvPr id="4" name="3 Imagen" descr="http://www.tecnoedu.com/Modelos/img/serina.gif"/>
          <p:cNvPicPr/>
          <p:nvPr/>
        </p:nvPicPr>
        <p:blipFill>
          <a:blip r:embed="rId2" cstate="print"/>
          <a:srcRect/>
          <a:stretch>
            <a:fillRect/>
          </a:stretch>
        </p:blipFill>
        <p:spPr bwMode="auto">
          <a:xfrm>
            <a:off x="6732240" y="548680"/>
            <a:ext cx="1490345" cy="1417320"/>
          </a:xfrm>
          <a:prstGeom prst="rect">
            <a:avLst/>
          </a:prstGeom>
          <a:noFill/>
          <a:ln w="9525">
            <a:noFill/>
            <a:miter lim="800000"/>
            <a:headEnd/>
            <a:tailEnd/>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latin typeface="Algerian" pitchFamily="82" charset="0"/>
              </a:rPr>
              <a:t>taurina</a:t>
            </a:r>
            <a:endParaRPr lang="es-CO" dirty="0">
              <a:latin typeface="Algerian" pitchFamily="82" charset="0"/>
            </a:endParaRPr>
          </a:p>
        </p:txBody>
      </p:sp>
      <p:sp>
        <p:nvSpPr>
          <p:cNvPr id="3" name="2 Marcador de contenido"/>
          <p:cNvSpPr>
            <a:spLocks noGrp="1"/>
          </p:cNvSpPr>
          <p:nvPr>
            <p:ph idx="1"/>
          </p:nvPr>
        </p:nvSpPr>
        <p:spPr/>
        <p:txBody>
          <a:bodyPr>
            <a:normAutofit/>
          </a:bodyPr>
          <a:lstStyle/>
          <a:p>
            <a:pPr algn="just"/>
            <a:r>
              <a:rPr lang="es-ES" sz="2400" dirty="0" smtClean="0">
                <a:latin typeface="Arial" pitchFamily="34" charset="0"/>
                <a:cs typeface="Arial" pitchFamily="34" charset="0"/>
              </a:rPr>
              <a:t>La Taurina fortalece el músculo cardíaco, mejora la visión, y ayuda a prevenir la degeneración macular, es el componente clave de la bilis, la cual es necesaria para la digestión de las grasas, útil para las personas con aterosclerosis, edema, trastornos del corazón, hipertensión o hipoglucemia. Es un aminoácido vital para la utilización adecuada de sodio, potasio, calcio y magnesio, ayuda a prevenir el desarrollo de arritmias cardiacas potencialmente peligrosas. La taurina se ha utilizado para tratar la ansiedad, epilepsia, hiperactividad, mal funcionamiento cerebral y convulsiones</a:t>
            </a:r>
            <a:endParaRPr lang="es-CO" sz="2400" dirty="0">
              <a:latin typeface="Arial" pitchFamily="34" charset="0"/>
              <a:cs typeface="Arial" pitchFamily="34" charset="0"/>
            </a:endParaRPr>
          </a:p>
        </p:txBody>
      </p:sp>
      <p:pic>
        <p:nvPicPr>
          <p:cNvPr id="4" name="3 Imagen" descr="http://3.bp.blogspot.com/_o9PysishbWk/SwgKUYH_hxI/AAAAAAAAABo/Dw4YBvkfIMw/s1600/118-1-2.jpg"/>
          <p:cNvPicPr/>
          <p:nvPr/>
        </p:nvPicPr>
        <p:blipFill>
          <a:blip r:embed="rId2" cstate="print"/>
          <a:srcRect/>
          <a:stretch>
            <a:fillRect/>
          </a:stretch>
        </p:blipFill>
        <p:spPr bwMode="auto">
          <a:xfrm>
            <a:off x="6804248" y="404664"/>
            <a:ext cx="1800200" cy="1296144"/>
          </a:xfrm>
          <a:prstGeom prst="rect">
            <a:avLst/>
          </a:prstGeom>
          <a:noFill/>
          <a:ln w="9525">
            <a:noFill/>
            <a:miter lim="800000"/>
            <a:headEnd/>
            <a:tailEnd/>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latin typeface="Algerian" pitchFamily="82" charset="0"/>
              </a:rPr>
              <a:t>tirosina</a:t>
            </a:r>
            <a:endParaRPr lang="es-CO" dirty="0">
              <a:latin typeface="Algerian" pitchFamily="82" charset="0"/>
            </a:endParaRPr>
          </a:p>
        </p:txBody>
      </p:sp>
      <p:sp>
        <p:nvSpPr>
          <p:cNvPr id="3" name="2 Marcador de contenido"/>
          <p:cNvSpPr>
            <a:spLocks noGrp="1"/>
          </p:cNvSpPr>
          <p:nvPr>
            <p:ph idx="1"/>
          </p:nvPr>
        </p:nvSpPr>
        <p:spPr/>
        <p:txBody>
          <a:bodyPr>
            <a:normAutofit lnSpcReduction="10000"/>
          </a:bodyPr>
          <a:lstStyle/>
          <a:p>
            <a:pPr algn="just"/>
            <a:r>
              <a:rPr lang="es-ES" dirty="0" smtClean="0">
                <a:latin typeface="Arial" pitchFamily="34" charset="0"/>
                <a:cs typeface="Arial" pitchFamily="34" charset="0"/>
              </a:rPr>
              <a:t>Es un aminoácido importante para el metabolismo general. La Tirosina es un precursor de la adrenalina y la dopamina, que regulan el estado de ánimo. Estimula el metabolismo y el sistema nervioso, actúa como un elevador del humor, suprime el apetito y ayuda a reducir la grasa corporal. La Tirosina ayuda en la producción de melanina (el pigmento responsable del color del pelo y la piel) y en las funciones de las glándulas suprarrenales, tiroides y la pituitaria, se ha utilizado para ayudar a la fatiga crónica.</a:t>
            </a:r>
            <a:endParaRPr lang="es-CO" dirty="0" smtClean="0">
              <a:latin typeface="Arial" pitchFamily="34" charset="0"/>
              <a:cs typeface="Arial" pitchFamily="34" charset="0"/>
            </a:endParaRPr>
          </a:p>
          <a:p>
            <a:endParaRPr lang="es-CO" dirty="0"/>
          </a:p>
        </p:txBody>
      </p:sp>
      <p:pic>
        <p:nvPicPr>
          <p:cNvPr id="4" name="3 Imagen" descr="L-Tyrosin - L-Tyrosine.svg">
            <a:hlinkClick r:id="rId2"/>
          </p:cNvPr>
          <p:cNvPicPr/>
          <p:nvPr/>
        </p:nvPicPr>
        <p:blipFill>
          <a:blip r:embed="rId3" cstate="print"/>
          <a:srcRect/>
          <a:stretch>
            <a:fillRect/>
          </a:stretch>
        </p:blipFill>
        <p:spPr bwMode="auto">
          <a:xfrm>
            <a:off x="6382385" y="404664"/>
            <a:ext cx="2438087" cy="1307465"/>
          </a:xfrm>
          <a:prstGeom prst="rect">
            <a:avLst/>
          </a:prstGeom>
          <a:noFill/>
          <a:ln w="9525">
            <a:noFill/>
            <a:miter lim="800000"/>
            <a:headEnd/>
            <a:tailEnd/>
          </a:ln>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CO" dirty="0" smtClean="0">
                <a:latin typeface="Algerian" pitchFamily="82" charset="0"/>
              </a:rPr>
              <a:t>Clasificación de los aminoácidos</a:t>
            </a:r>
            <a:endParaRPr lang="es-CO" dirty="0">
              <a:latin typeface="Algerian" pitchFamily="82" charset="0"/>
            </a:endParaRPr>
          </a:p>
        </p:txBody>
      </p:sp>
      <p:sp>
        <p:nvSpPr>
          <p:cNvPr id="3" name="2 Marcador de contenido"/>
          <p:cNvSpPr>
            <a:spLocks noGrp="1"/>
          </p:cNvSpPr>
          <p:nvPr>
            <p:ph idx="1"/>
          </p:nvPr>
        </p:nvSpPr>
        <p:spPr/>
        <p:txBody>
          <a:bodyPr/>
          <a:lstStyle/>
          <a:p>
            <a:pPr algn="just"/>
            <a:r>
              <a:rPr lang="es-ES" sz="2400" dirty="0" smtClean="0">
                <a:latin typeface="Arial" pitchFamily="34" charset="0"/>
                <a:cs typeface="Arial" pitchFamily="34" charset="0"/>
              </a:rPr>
              <a:t>Existen muchas formas de clasificar los aminoácidos; las tres formas que se presentan a continuación son las más comunes.</a:t>
            </a:r>
            <a:endParaRPr lang="es-CO" sz="2400" dirty="0" smtClean="0">
              <a:latin typeface="Arial" pitchFamily="34" charset="0"/>
              <a:cs typeface="Arial" pitchFamily="34" charset="0"/>
            </a:endParaRPr>
          </a:p>
          <a:p>
            <a:pPr algn="just"/>
            <a:r>
              <a:rPr lang="es-ES" sz="2400" b="1" dirty="0" smtClean="0">
                <a:latin typeface="Arial" pitchFamily="34" charset="0"/>
                <a:cs typeface="Arial" pitchFamily="34" charset="0"/>
              </a:rPr>
              <a:t>Según las propiedades de su cadena</a:t>
            </a:r>
            <a:endParaRPr lang="es-CO" sz="2400" dirty="0" smtClean="0">
              <a:latin typeface="Arial" pitchFamily="34" charset="0"/>
              <a:cs typeface="Arial" pitchFamily="34" charset="0"/>
            </a:endParaRPr>
          </a:p>
          <a:p>
            <a:pPr algn="just"/>
            <a:endParaRPr lang="es-CO" sz="2400" dirty="0" smtClean="0">
              <a:latin typeface="Arial" pitchFamily="34" charset="0"/>
              <a:cs typeface="Arial" pitchFamily="34" charset="0"/>
            </a:endParaRPr>
          </a:p>
          <a:p>
            <a:endParaRPr lang="es-CO" dirty="0"/>
          </a:p>
        </p:txBody>
      </p:sp>
      <p:pic>
        <p:nvPicPr>
          <p:cNvPr id="4" name="3 Imagen" descr="http://upload.wikimedia.org/wikipedia/commons/c/ce/Amino_Acids_Venn_Diagram2.png">
            <a:hlinkClick r:id="rId2"/>
          </p:cNvPr>
          <p:cNvPicPr/>
          <p:nvPr/>
        </p:nvPicPr>
        <p:blipFill>
          <a:blip r:embed="rId3" cstate="print"/>
          <a:srcRect/>
          <a:stretch>
            <a:fillRect/>
          </a:stretch>
        </p:blipFill>
        <p:spPr bwMode="auto">
          <a:xfrm>
            <a:off x="3059832" y="3789040"/>
            <a:ext cx="3528392" cy="2304256"/>
          </a:xfrm>
          <a:prstGeom prst="rect">
            <a:avLst/>
          </a:prstGeom>
          <a:noFill/>
          <a:ln w="9525">
            <a:noFill/>
            <a:miter lim="800000"/>
            <a:headEnd/>
            <a:tailEnd/>
          </a:ln>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latin typeface="Algerian" pitchFamily="82" charset="0"/>
              </a:rPr>
              <a:t>CONCLUSIONES</a:t>
            </a:r>
            <a:endParaRPr lang="es-CO" dirty="0">
              <a:latin typeface="Algerian" pitchFamily="82" charset="0"/>
            </a:endParaRPr>
          </a:p>
        </p:txBody>
      </p:sp>
      <p:sp>
        <p:nvSpPr>
          <p:cNvPr id="3" name="2 Marcador de contenido"/>
          <p:cNvSpPr>
            <a:spLocks noGrp="1"/>
          </p:cNvSpPr>
          <p:nvPr>
            <p:ph idx="1"/>
          </p:nvPr>
        </p:nvSpPr>
        <p:spPr/>
        <p:txBody>
          <a:bodyPr>
            <a:noAutofit/>
          </a:bodyPr>
          <a:lstStyle/>
          <a:p>
            <a:pPr algn="just"/>
            <a:r>
              <a:rPr lang="es-ES" sz="2000" dirty="0" smtClean="0">
                <a:latin typeface="Arial" pitchFamily="34" charset="0"/>
                <a:cs typeface="Arial" pitchFamily="34" charset="0"/>
              </a:rPr>
              <a:t>Los aminoácidos juegan un papel vital en el metabolismo. Se debe recordar la importancia de las plantas en la producción de aminoácidos, ya que los mamíferos pueden producir solo la mitad de estos y dependen plenamente de que los vegetales les proporcionen los llamados aminoácidos esenciales.</a:t>
            </a:r>
          </a:p>
          <a:p>
            <a:pPr algn="just"/>
            <a:r>
              <a:rPr lang="es-CO" sz="2000" dirty="0" smtClean="0">
                <a:latin typeface="Arial" pitchFamily="34" charset="0"/>
                <a:cs typeface="Arial" pitchFamily="34" charset="0"/>
              </a:rPr>
              <a:t>existen centenares de variedades distintas de proteínas en el cuerpo, cada una encargada de realizar ciertas tareas definidas. </a:t>
            </a:r>
            <a:br>
              <a:rPr lang="es-CO" sz="2000" dirty="0" smtClean="0">
                <a:latin typeface="Arial" pitchFamily="34" charset="0"/>
                <a:cs typeface="Arial" pitchFamily="34" charset="0"/>
              </a:rPr>
            </a:br>
            <a:r>
              <a:rPr lang="es-CO" sz="2000" dirty="0" smtClean="0">
                <a:latin typeface="Arial" pitchFamily="34" charset="0"/>
                <a:cs typeface="Arial" pitchFamily="34" charset="0"/>
              </a:rPr>
              <a:t>Cada tejido recoge constantemente de la sangre los aminoácidos especiales que necesita para su reparación o crecimiento. Un cuerpo que se desarrolla necesita un amplio suministro de aminoácidos para ayudar al crecimiento de sus tejidos. Por eso, los niños y los adolescentes necesitan más proteínas que los adultos.</a:t>
            </a:r>
            <a:br>
              <a:rPr lang="es-CO" sz="2000" dirty="0" smtClean="0">
                <a:latin typeface="Arial" pitchFamily="34" charset="0"/>
                <a:cs typeface="Arial" pitchFamily="34" charset="0"/>
              </a:rPr>
            </a:br>
            <a:endParaRPr lang="es-CO" sz="2000" dirty="0">
              <a:latin typeface="Arial" pitchFamily="34" charset="0"/>
              <a:cs typeface="Arial"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latin typeface="Algerian" pitchFamily="82" charset="0"/>
              </a:rPr>
              <a:t>BIBLIOGRAFIA</a:t>
            </a:r>
            <a:endParaRPr lang="es-CO" dirty="0">
              <a:latin typeface="Algerian" pitchFamily="82" charset="0"/>
            </a:endParaRPr>
          </a:p>
        </p:txBody>
      </p:sp>
      <p:sp>
        <p:nvSpPr>
          <p:cNvPr id="3" name="2 Marcador de contenido"/>
          <p:cNvSpPr>
            <a:spLocks noGrp="1"/>
          </p:cNvSpPr>
          <p:nvPr>
            <p:ph idx="1"/>
          </p:nvPr>
        </p:nvSpPr>
        <p:spPr/>
        <p:txBody>
          <a:bodyPr>
            <a:normAutofit/>
          </a:bodyPr>
          <a:lstStyle/>
          <a:p>
            <a:pPr lvl="0" algn="just"/>
            <a:r>
              <a:rPr lang="en-US" dirty="0" smtClean="0"/>
              <a:t>Kerstetter, J. E., O'Brien, K. O., Caseria, D.M, Wall, D. E. &amp; Insogna, K. L (2005) "The impact of dietary protein on calcium absorption and kinetic measures of bone turnover in women". J Clin Endocrinol Metab (2005) Vol 90, p26-31.</a:t>
            </a:r>
            <a:endParaRPr lang="es-CO" dirty="0" smtClean="0"/>
          </a:p>
          <a:p>
            <a:pPr lvl="0" algn="just"/>
            <a:r>
              <a:rPr lang="es-ES" dirty="0" smtClean="0"/>
              <a:t>Rodríguez, Faride. La estructura de las proteínas. (Consultado el 24/12/2007</a:t>
            </a:r>
            <a:r>
              <a:rPr lang="es-ES" dirty="0" smtClean="0"/>
              <a:t>).</a:t>
            </a:r>
          </a:p>
          <a:p>
            <a:r>
              <a:rPr lang="es-ES" dirty="0" smtClean="0"/>
              <a:t>Dirección de esta página: http://</a:t>
            </a:r>
            <a:r>
              <a:rPr lang="es-ES" dirty="0" smtClean="0"/>
              <a:t>www.nlm.nih.gov/medlineplus/spanish/ency/article/002222.htm.</a:t>
            </a:r>
            <a:r>
              <a:rPr lang="es-ES" b="1" dirty="0" smtClean="0"/>
              <a:t> </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s-ES" dirty="0" smtClean="0"/>
          </a:p>
          <a:p>
            <a:pPr algn="just"/>
            <a:endParaRPr lang="es-CO" b="1" dirty="0" smtClean="0"/>
          </a:p>
          <a:p>
            <a:pPr algn="just">
              <a:buNone/>
            </a:pPr>
            <a:endParaRPr lang="es-CO"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latin typeface="Algerian" pitchFamily="82" charset="0"/>
              </a:rPr>
              <a:t>BIBLIOGRAFIA</a:t>
            </a:r>
            <a:endParaRPr lang="es-CO" dirty="0">
              <a:latin typeface="Algerian" pitchFamily="82" charset="0"/>
            </a:endParaRPr>
          </a:p>
        </p:txBody>
      </p:sp>
      <p:sp>
        <p:nvSpPr>
          <p:cNvPr id="3" name="2 Marcador de contenido"/>
          <p:cNvSpPr>
            <a:spLocks noGrp="1"/>
          </p:cNvSpPr>
          <p:nvPr>
            <p:ph idx="1"/>
          </p:nvPr>
        </p:nvSpPr>
        <p:spPr/>
        <p:txBody>
          <a:bodyPr/>
          <a:lstStyle/>
          <a:p>
            <a:pPr algn="just"/>
            <a:r>
              <a:rPr lang="en-US" dirty="0" smtClean="0"/>
              <a:t>Trumbo P, </a:t>
            </a:r>
            <a:r>
              <a:rPr lang="en-US" dirty="0" err="1" smtClean="0"/>
              <a:t>Schlicker</a:t>
            </a:r>
            <a:r>
              <a:rPr lang="en-US" dirty="0" smtClean="0"/>
              <a:t> S, Yates AA, </a:t>
            </a:r>
            <a:r>
              <a:rPr lang="en-US" dirty="0" err="1" smtClean="0"/>
              <a:t>Poos</a:t>
            </a:r>
            <a:r>
              <a:rPr lang="en-US" dirty="0" smtClean="0"/>
              <a:t> M; Food and Nutrition Board of the Institute of Medicine, The National Academies. Dietary reference intakes for energy, carbohydrate, fiber, fat, fatty acids, cholesterol, protein and amino acids. </a:t>
            </a:r>
            <a:r>
              <a:rPr lang="en-US" i="1" dirty="0" smtClean="0"/>
              <a:t>J Am Diet Assoc</a:t>
            </a:r>
            <a:r>
              <a:rPr lang="en-US" dirty="0" smtClean="0"/>
              <a:t>. 2002;102(11):1621-1630</a:t>
            </a:r>
            <a:r>
              <a:rPr lang="en-US" dirty="0" smtClean="0"/>
              <a:t>.</a:t>
            </a:r>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s-CO" b="1" dirty="0" smtClean="0"/>
          </a:p>
          <a:p>
            <a:pPr algn="just">
              <a:buNone/>
            </a:pPr>
            <a:endParaRPr lang="es-CO" dirty="0"/>
          </a:p>
        </p:txBody>
      </p:sp>
      <p:sp>
        <p:nvSpPr>
          <p:cNvPr id="4" name="3 Rectángulo"/>
          <p:cNvSpPr/>
          <p:nvPr/>
        </p:nvSpPr>
        <p:spPr>
          <a:xfrm>
            <a:off x="539552" y="1988840"/>
            <a:ext cx="6840760" cy="5262979"/>
          </a:xfrm>
          <a:prstGeom prst="rect">
            <a:avLst/>
          </a:prstGeom>
        </p:spPr>
        <p:txBody>
          <a:bodyPr wrap="square">
            <a:spAutoFit/>
          </a:bodyPr>
          <a:lstStyle/>
          <a:p>
            <a:endParaRPr lang="es-E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sz="2400" dirty="0" err="1" smtClean="0"/>
              <a:t>Escott</a:t>
            </a:r>
            <a:r>
              <a:rPr lang="en-US" sz="2400" dirty="0" smtClean="0"/>
              <a:t>-Stump S, eds. </a:t>
            </a:r>
            <a:r>
              <a:rPr lang="en-US" sz="2400" i="1" dirty="0" smtClean="0"/>
              <a:t>Nutrition and Diagnosis-Related Care</a:t>
            </a:r>
            <a:r>
              <a:rPr lang="en-US" sz="2400" dirty="0" smtClean="0"/>
              <a:t>. 6th ed.</a:t>
            </a:r>
            <a:r>
              <a:rPr lang="en-US" dirty="0" smtClean="0"/>
              <a:t> </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latin typeface="Algerian" pitchFamily="82" charset="0"/>
              </a:rPr>
              <a:t>BIBLIOGRAFIA</a:t>
            </a:r>
            <a:endParaRPr lang="es-CO" dirty="0">
              <a:latin typeface="Algerian" pitchFamily="82" charset="0"/>
            </a:endParaRPr>
          </a:p>
        </p:txBody>
      </p:sp>
      <p:sp>
        <p:nvSpPr>
          <p:cNvPr id="3" name="2 Marcador de contenido"/>
          <p:cNvSpPr>
            <a:spLocks noGrp="1"/>
          </p:cNvSpPr>
          <p:nvPr>
            <p:ph idx="1"/>
          </p:nvPr>
        </p:nvSpPr>
        <p:spPr/>
        <p:txBody>
          <a:bodyPr/>
          <a:lstStyle/>
          <a:p>
            <a:pPr algn="just"/>
            <a:endParaRPr lang="en-US" dirty="0" smtClean="0"/>
          </a:p>
          <a:p>
            <a:pPr algn="just"/>
            <a:endParaRPr lang="es-CO" b="1" dirty="0" smtClean="0"/>
          </a:p>
          <a:p>
            <a:pPr algn="just">
              <a:buNone/>
            </a:pPr>
            <a:endParaRPr lang="es-CO" dirty="0"/>
          </a:p>
        </p:txBody>
      </p:sp>
      <p:sp>
        <p:nvSpPr>
          <p:cNvPr id="4" name="3 Rectángulo"/>
          <p:cNvSpPr/>
          <p:nvPr/>
        </p:nvSpPr>
        <p:spPr>
          <a:xfrm>
            <a:off x="683568" y="1997838"/>
            <a:ext cx="6840760" cy="3046988"/>
          </a:xfrm>
          <a:prstGeom prst="rect">
            <a:avLst/>
          </a:prstGeom>
        </p:spPr>
        <p:txBody>
          <a:bodyPr wrap="square">
            <a:spAutoFit/>
          </a:bodyPr>
          <a:lstStyle/>
          <a:p>
            <a:r>
              <a:rPr lang="es-ES" sz="2400" dirty="0" err="1" smtClean="0"/>
              <a:t>Philadelphia</a:t>
            </a:r>
            <a:r>
              <a:rPr lang="es-ES" sz="2400" dirty="0" smtClean="0"/>
              <a:t> Pa: </a:t>
            </a:r>
            <a:r>
              <a:rPr lang="es-ES" sz="2400" dirty="0" err="1" smtClean="0"/>
              <a:t>Lippincott</a:t>
            </a:r>
            <a:r>
              <a:rPr lang="es-ES" sz="2400" dirty="0" smtClean="0"/>
              <a:t> Williams &amp; </a:t>
            </a:r>
            <a:r>
              <a:rPr lang="es-ES" sz="2400" dirty="0" err="1" smtClean="0"/>
              <a:t>Wilkins</a:t>
            </a:r>
            <a:r>
              <a:rPr lang="es-ES" sz="2400" dirty="0" smtClean="0"/>
              <a:t>; 2008.</a:t>
            </a:r>
          </a:p>
          <a:p>
            <a:r>
              <a:rPr lang="es-ES" sz="2400" dirty="0" smtClean="0"/>
              <a:t>Traducción y localización realizada por: </a:t>
            </a:r>
            <a:r>
              <a:rPr lang="es-ES" sz="2400" dirty="0" err="1" smtClean="0"/>
              <a:t>DrTango</a:t>
            </a:r>
            <a:r>
              <a:rPr lang="es-ES" sz="2400" dirty="0" smtClean="0"/>
              <a:t>, Inc.</a:t>
            </a:r>
          </a:p>
          <a:p>
            <a:pPr lvl="0"/>
            <a:r>
              <a:rPr lang="es-ES" sz="2400" dirty="0" smtClean="0"/>
              <a:t>Rodríguez-</a:t>
            </a:r>
            <a:r>
              <a:rPr lang="es-ES" sz="2400" dirty="0" err="1" smtClean="0"/>
              <a:t>Sotres</a:t>
            </a:r>
            <a:r>
              <a:rPr lang="es-ES" sz="2400" dirty="0" smtClean="0"/>
              <a:t>, Rogelio. </a:t>
            </a:r>
            <a:r>
              <a:rPr lang="es-ES" sz="2400" i="1" dirty="0" smtClean="0"/>
              <a:t>La estructura de las proteínas</a:t>
            </a:r>
            <a:endParaRPr lang="es-ES" sz="2400" dirty="0" smtClean="0"/>
          </a:p>
          <a:p>
            <a:pPr lvl="0"/>
            <a:r>
              <a:rPr lang="es-ES" sz="2400" dirty="0" err="1" smtClean="0"/>
              <a:t>Leninhger</a:t>
            </a:r>
            <a:r>
              <a:rPr lang="es-ES" sz="2400" dirty="0" smtClean="0"/>
              <a:t>, 2000. </a:t>
            </a:r>
            <a:r>
              <a:rPr lang="es-ES" sz="2400" i="1" dirty="0" smtClean="0"/>
              <a:t>Principios de bioquímica</a:t>
            </a:r>
            <a:r>
              <a:rPr lang="es-ES" sz="2400" dirty="0" smtClean="0"/>
              <a:t>, Omega, Barcelona</a:t>
            </a:r>
            <a:endParaRPr lang="es-ES" sz="24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3600" dirty="0" smtClean="0">
                <a:latin typeface="Algerian" pitchFamily="82" charset="0"/>
                <a:cs typeface="Arial" pitchFamily="34" charset="0"/>
              </a:rPr>
              <a:t>FUENTES DE LAS PROTEINAS</a:t>
            </a:r>
            <a:br>
              <a:rPr lang="es-ES" sz="3600" dirty="0" smtClean="0">
                <a:latin typeface="Algerian" pitchFamily="82" charset="0"/>
                <a:cs typeface="Arial" pitchFamily="34" charset="0"/>
              </a:rPr>
            </a:br>
            <a:endParaRPr lang="es-ES" sz="3600" dirty="0">
              <a:latin typeface="Algerian" pitchFamily="82" charset="0"/>
              <a:cs typeface="Arial" pitchFamily="34" charset="0"/>
            </a:endParaRPr>
          </a:p>
        </p:txBody>
      </p:sp>
      <p:sp>
        <p:nvSpPr>
          <p:cNvPr id="5" name="4 Marcador de contenido"/>
          <p:cNvSpPr>
            <a:spLocks noGrp="1"/>
          </p:cNvSpPr>
          <p:nvPr>
            <p:ph idx="1"/>
          </p:nvPr>
        </p:nvSpPr>
        <p:spPr/>
        <p:txBody>
          <a:bodyPr>
            <a:normAutofit/>
          </a:bodyPr>
          <a:lstStyle/>
          <a:p>
            <a:pPr algn="just"/>
            <a:r>
              <a:rPr lang="es-ES" sz="2400" dirty="0" smtClean="0">
                <a:latin typeface="Arial" pitchFamily="34" charset="0"/>
                <a:cs typeface="Arial" pitchFamily="34" charset="0"/>
              </a:rPr>
              <a:t>incluyen carne, huevos, soya, granos, leguminosas y productos lácteos tales como queso o yogurt. </a:t>
            </a:r>
            <a:endParaRPr lang="es-CO" sz="2400" dirty="0" smtClean="0">
              <a:latin typeface="Arial" pitchFamily="34" charset="0"/>
              <a:cs typeface="Arial" pitchFamily="34" charset="0"/>
            </a:endParaRPr>
          </a:p>
          <a:p>
            <a:pPr algn="just"/>
            <a:r>
              <a:rPr lang="es-ES" sz="2400" dirty="0" smtClean="0">
                <a:latin typeface="Arial" pitchFamily="34" charset="0"/>
                <a:cs typeface="Arial" pitchFamily="34" charset="0"/>
              </a:rPr>
              <a:t>Cereales (arroz, avena, maíz, trigo, etc..)</a:t>
            </a:r>
            <a:endParaRPr lang="es-CO" sz="2400" dirty="0" smtClean="0">
              <a:latin typeface="Arial" pitchFamily="34" charset="0"/>
              <a:cs typeface="Arial" pitchFamily="34" charset="0"/>
            </a:endParaRPr>
          </a:p>
          <a:p>
            <a:pPr algn="just"/>
            <a:r>
              <a:rPr lang="es-ES" sz="2400" dirty="0" smtClean="0">
                <a:latin typeface="Arial" pitchFamily="34" charset="0"/>
                <a:cs typeface="Arial" pitchFamily="34" charset="0"/>
              </a:rPr>
              <a:t>Legumbres (porotos, lentejas, soya, arvejas, etc..)</a:t>
            </a:r>
            <a:endParaRPr lang="es-CO" sz="2400" dirty="0" smtClean="0">
              <a:latin typeface="Arial" pitchFamily="34" charset="0"/>
              <a:cs typeface="Arial" pitchFamily="34" charset="0"/>
            </a:endParaRPr>
          </a:p>
          <a:p>
            <a:pPr algn="just"/>
            <a:r>
              <a:rPr lang="es-ES" sz="2400" dirty="0" smtClean="0">
                <a:latin typeface="Arial" pitchFamily="34" charset="0"/>
                <a:cs typeface="Arial" pitchFamily="34" charset="0"/>
              </a:rPr>
              <a:t>Lácteos (leche, queso, yogurt, etc..)</a:t>
            </a:r>
            <a:endParaRPr lang="es-CO" sz="2400" dirty="0" smtClean="0">
              <a:latin typeface="Arial" pitchFamily="34" charset="0"/>
              <a:cs typeface="Arial" pitchFamily="34" charset="0"/>
            </a:endParaRPr>
          </a:p>
          <a:p>
            <a:pPr algn="just"/>
            <a:r>
              <a:rPr lang="es-ES" sz="2400" dirty="0" smtClean="0">
                <a:latin typeface="Arial" pitchFamily="34" charset="0"/>
                <a:cs typeface="Arial" pitchFamily="34" charset="0"/>
              </a:rPr>
              <a:t>Semillas y frutos secos (sésamo, maravilla, nueces, almendras, maní, etc..).</a:t>
            </a:r>
            <a:endParaRPr lang="es-CO" sz="2400" dirty="0" smtClean="0">
              <a:latin typeface="Arial" pitchFamily="34" charset="0"/>
              <a:cs typeface="Arial" pitchFamily="34" charset="0"/>
            </a:endParaRPr>
          </a:p>
          <a:p>
            <a:pPr algn="just"/>
            <a:endParaRPr lang="es-CO" sz="2400" dirty="0">
              <a:latin typeface="Arial" pitchFamily="34" charset="0"/>
              <a:cs typeface="Arial" pitchFamily="34" charset="0"/>
            </a:endParaRPr>
          </a:p>
        </p:txBody>
      </p:sp>
      <p:pic>
        <p:nvPicPr>
          <p:cNvPr id="7" name="6 Imagen" descr="http://www.google.com.co/images?q=tbn:ANd9GcRgdZ3z3EolJYZ2q3HLVLHUbR9LWQkJooCETwCASPwUQqwZLX8_gUV8h-8">
            <a:hlinkClick r:id="rId2"/>
          </p:cNvPr>
          <p:cNvPicPr/>
          <p:nvPr/>
        </p:nvPicPr>
        <p:blipFill>
          <a:blip r:embed="rId3" cstate="print"/>
          <a:srcRect/>
          <a:stretch>
            <a:fillRect/>
          </a:stretch>
        </p:blipFill>
        <p:spPr bwMode="auto">
          <a:xfrm>
            <a:off x="5148064" y="4725144"/>
            <a:ext cx="1800200" cy="1472049"/>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ES" sz="4000" dirty="0" smtClean="0">
                <a:latin typeface="Algerian" pitchFamily="82" charset="0"/>
              </a:rPr>
              <a:t>Fuentes de las proteínas</a:t>
            </a:r>
            <a:r>
              <a:rPr lang="es-ES" sz="4000" dirty="0" smtClean="0"/>
              <a:t/>
            </a:r>
            <a:br>
              <a:rPr lang="es-ES" sz="4000" dirty="0" smtClean="0"/>
            </a:br>
            <a:endParaRPr lang="es-ES" sz="4000" dirty="0"/>
          </a:p>
        </p:txBody>
      </p:sp>
      <p:sp>
        <p:nvSpPr>
          <p:cNvPr id="5" name="4 Marcador de contenido"/>
          <p:cNvSpPr>
            <a:spLocks noGrp="1"/>
          </p:cNvSpPr>
          <p:nvPr>
            <p:ph idx="1"/>
          </p:nvPr>
        </p:nvSpPr>
        <p:spPr/>
        <p:txBody>
          <a:bodyPr>
            <a:noAutofit/>
          </a:bodyPr>
          <a:lstStyle/>
          <a:p>
            <a:pPr algn="just"/>
            <a:r>
              <a:rPr lang="es-ES" sz="2000" dirty="0" smtClean="0">
                <a:latin typeface="Arial" pitchFamily="34" charset="0"/>
                <a:cs typeface="Arial" pitchFamily="34" charset="0"/>
              </a:rPr>
              <a:t>Las proteínas desempeñan un papel fundamental para la vida y son las biomoléculas más versátiles y más diversas. Son imprescindibles para el crecimiento del organismo. Realizan una enorme cantidad de funciones diferentes, entre las que destacan:</a:t>
            </a:r>
          </a:p>
          <a:p>
            <a:pPr algn="just"/>
            <a:r>
              <a:rPr lang="es-ES" sz="2000" dirty="0" smtClean="0">
                <a:latin typeface="Arial" pitchFamily="34" charset="0"/>
                <a:cs typeface="Arial" pitchFamily="34" charset="0"/>
              </a:rPr>
              <a:t>Estructural. Ésta es la función más importante de una proteína </a:t>
            </a:r>
          </a:p>
          <a:p>
            <a:pPr algn="just"/>
            <a:r>
              <a:rPr lang="es-ES" sz="2000" dirty="0" smtClean="0">
                <a:latin typeface="Arial" pitchFamily="34" charset="0"/>
                <a:cs typeface="Arial" pitchFamily="34" charset="0"/>
              </a:rPr>
              <a:t>Inmunológica (anticuerpos), </a:t>
            </a:r>
          </a:p>
          <a:p>
            <a:pPr algn="just"/>
            <a:r>
              <a:rPr lang="es-ES" sz="2000" dirty="0" smtClean="0">
                <a:latin typeface="Arial" pitchFamily="34" charset="0"/>
                <a:cs typeface="Arial" pitchFamily="34" charset="0"/>
              </a:rPr>
              <a:t>Enzimática (sacarosa y pepsina), </a:t>
            </a:r>
          </a:p>
          <a:p>
            <a:pPr algn="just"/>
            <a:r>
              <a:rPr lang="es-ES" sz="2000" dirty="0" smtClean="0">
                <a:latin typeface="Arial" pitchFamily="34" charset="0"/>
                <a:cs typeface="Arial" pitchFamily="34" charset="0"/>
              </a:rPr>
              <a:t>Contráctil (actina y miosina). </a:t>
            </a:r>
          </a:p>
          <a:p>
            <a:pPr algn="just"/>
            <a:r>
              <a:rPr lang="es-ES" sz="2000" dirty="0" smtClean="0">
                <a:latin typeface="Arial" pitchFamily="34" charset="0"/>
                <a:cs typeface="Arial" pitchFamily="34" charset="0"/>
              </a:rPr>
              <a:t>Homeostática: colaboran en el mantenimiento del pH, </a:t>
            </a:r>
          </a:p>
          <a:p>
            <a:pPr algn="just"/>
            <a:r>
              <a:rPr lang="es-ES" sz="2000" dirty="0" smtClean="0">
                <a:latin typeface="Arial" pitchFamily="34" charset="0"/>
                <a:cs typeface="Arial" pitchFamily="34" charset="0"/>
              </a:rPr>
              <a:t>Transducción de señales (rodopsina) </a:t>
            </a:r>
          </a:p>
          <a:p>
            <a:pPr algn="just"/>
            <a:r>
              <a:rPr lang="es-ES" sz="2000" dirty="0" smtClean="0">
                <a:latin typeface="Arial" pitchFamily="34" charset="0"/>
                <a:cs typeface="Arial" pitchFamily="34" charset="0"/>
              </a:rPr>
              <a:t>Protectora o defensiva (trombina y fibrinógeno) </a:t>
            </a:r>
          </a:p>
          <a:p>
            <a:pPr algn="just"/>
            <a:endParaRPr lang="es-CO" sz="2000"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ES" sz="4400" dirty="0" smtClean="0">
                <a:latin typeface="Algerian" pitchFamily="82" charset="0"/>
              </a:rPr>
              <a:t>Estructura de las proteínas</a:t>
            </a:r>
            <a:endParaRPr lang="es-ES" sz="4400" dirty="0">
              <a:latin typeface="Algerian" pitchFamily="82" charset="0"/>
            </a:endParaRPr>
          </a:p>
        </p:txBody>
      </p:sp>
      <p:pic>
        <p:nvPicPr>
          <p:cNvPr id="6" name="5 Marcador de contenido" descr="Archivo:Estructura proteínas.png">
            <a:hlinkClick r:id="rId2"/>
          </p:cNvPr>
          <p:cNvPicPr>
            <a:picLocks noGrp="1"/>
          </p:cNvPicPr>
          <p:nvPr>
            <p:ph idx="1"/>
          </p:nvPr>
        </p:nvPicPr>
        <p:blipFill>
          <a:blip r:embed="rId3" cstate="print"/>
          <a:srcRect/>
          <a:stretch>
            <a:fillRect/>
          </a:stretch>
        </p:blipFill>
        <p:spPr bwMode="auto">
          <a:xfrm>
            <a:off x="2631148" y="1935163"/>
            <a:ext cx="3881703" cy="4389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CO" dirty="0" smtClean="0">
                <a:latin typeface="Algerian" pitchFamily="82" charset="0"/>
              </a:rPr>
              <a:t>Estructura de las proteínas</a:t>
            </a:r>
            <a:endParaRPr lang="es-CO" dirty="0">
              <a:latin typeface="Algerian" pitchFamily="82" charset="0"/>
            </a:endParaRPr>
          </a:p>
        </p:txBody>
      </p:sp>
      <p:sp>
        <p:nvSpPr>
          <p:cNvPr id="3" name="2 Marcador de contenido"/>
          <p:cNvSpPr>
            <a:spLocks noGrp="1"/>
          </p:cNvSpPr>
          <p:nvPr>
            <p:ph idx="1"/>
          </p:nvPr>
        </p:nvSpPr>
        <p:spPr/>
        <p:txBody>
          <a:bodyPr>
            <a:noAutofit/>
          </a:bodyPr>
          <a:lstStyle/>
          <a:p>
            <a:pPr algn="just"/>
            <a:r>
              <a:rPr lang="es-ES" sz="1600" b="1" dirty="0" smtClean="0">
                <a:solidFill>
                  <a:schemeClr val="tx1">
                    <a:lumMod val="95000"/>
                    <a:lumOff val="5000"/>
                  </a:schemeClr>
                </a:solidFill>
                <a:latin typeface="Arial" pitchFamily="34" charset="0"/>
                <a:cs typeface="Arial" pitchFamily="34" charset="0"/>
              </a:rPr>
              <a:t>ESTRUCTURA PRIMARIA</a:t>
            </a:r>
            <a:endParaRPr lang="es-CO" sz="1600" b="1" dirty="0" smtClean="0">
              <a:solidFill>
                <a:schemeClr val="tx1">
                  <a:lumMod val="95000"/>
                  <a:lumOff val="5000"/>
                </a:schemeClr>
              </a:solidFill>
              <a:latin typeface="Arial" pitchFamily="34" charset="0"/>
              <a:cs typeface="Arial" pitchFamily="34" charset="0"/>
            </a:endParaRPr>
          </a:p>
          <a:p>
            <a:pPr algn="just"/>
            <a:r>
              <a:rPr lang="es-ES" sz="1600" dirty="0" smtClean="0">
                <a:solidFill>
                  <a:schemeClr val="tx1">
                    <a:lumMod val="95000"/>
                    <a:lumOff val="5000"/>
                  </a:schemeClr>
                </a:solidFill>
                <a:latin typeface="Arial" pitchFamily="34" charset="0"/>
                <a:cs typeface="Arial" pitchFamily="34" charset="0"/>
              </a:rPr>
              <a:t>La estructura primaria es la secuencia de aa. de la proteína. Nos indica qué aas. componen la cadena polipeptídica y el orden en que dichos aas. se encuentran. La función de una proteína depende de su secuencia y de la forma que ésta adopte</a:t>
            </a:r>
            <a:br>
              <a:rPr lang="es-ES" sz="1600" dirty="0" smtClean="0">
                <a:solidFill>
                  <a:schemeClr val="tx1">
                    <a:lumMod val="95000"/>
                    <a:lumOff val="5000"/>
                  </a:schemeClr>
                </a:solidFill>
                <a:latin typeface="Arial" pitchFamily="34" charset="0"/>
                <a:cs typeface="Arial" pitchFamily="34" charset="0"/>
              </a:rPr>
            </a:br>
            <a:r>
              <a:rPr lang="es-ES" sz="1600" b="1" dirty="0" smtClean="0">
                <a:solidFill>
                  <a:schemeClr val="tx1">
                    <a:lumMod val="95000"/>
                    <a:lumOff val="5000"/>
                  </a:schemeClr>
                </a:solidFill>
                <a:latin typeface="Arial" pitchFamily="34" charset="0"/>
                <a:cs typeface="Arial" pitchFamily="34" charset="0"/>
              </a:rPr>
              <a:t>ESTRUCTURA SECUNDARIA</a:t>
            </a:r>
            <a:endParaRPr lang="es-CO" sz="1600" b="1" dirty="0" smtClean="0">
              <a:solidFill>
                <a:schemeClr val="tx1">
                  <a:lumMod val="95000"/>
                  <a:lumOff val="5000"/>
                </a:schemeClr>
              </a:solidFill>
              <a:latin typeface="Arial" pitchFamily="34" charset="0"/>
              <a:cs typeface="Arial" pitchFamily="34" charset="0"/>
            </a:endParaRPr>
          </a:p>
          <a:p>
            <a:pPr algn="just"/>
            <a:r>
              <a:rPr lang="es-ES" sz="1600" dirty="0" smtClean="0">
                <a:solidFill>
                  <a:schemeClr val="tx1">
                    <a:lumMod val="95000"/>
                    <a:lumOff val="5000"/>
                  </a:schemeClr>
                </a:solidFill>
                <a:latin typeface="Arial" pitchFamily="34" charset="0"/>
                <a:cs typeface="Arial" pitchFamily="34" charset="0"/>
              </a:rPr>
              <a:t>La estructura secundaria es la disposición de la secuencia de aminoácidos en el espacio. Los aas., a medida que van siendo enlazados durante la síntesis de proteínas y gracias a la capacidad de giro de sus enlaces, adquieren una disposición espacial estable, la estructura secundaria.</a:t>
            </a:r>
            <a:endParaRPr lang="es-CO" sz="1600" dirty="0" smtClean="0">
              <a:solidFill>
                <a:schemeClr val="tx1">
                  <a:lumMod val="95000"/>
                  <a:lumOff val="5000"/>
                </a:schemeClr>
              </a:solidFill>
              <a:latin typeface="Arial" pitchFamily="34" charset="0"/>
              <a:cs typeface="Arial" pitchFamily="34" charset="0"/>
            </a:endParaRPr>
          </a:p>
          <a:p>
            <a:pPr algn="just"/>
            <a:r>
              <a:rPr lang="es-ES" sz="1600" b="1" dirty="0" smtClean="0">
                <a:solidFill>
                  <a:schemeClr val="tx1">
                    <a:lumMod val="95000"/>
                    <a:lumOff val="5000"/>
                  </a:schemeClr>
                </a:solidFill>
                <a:latin typeface="Arial" pitchFamily="34" charset="0"/>
                <a:cs typeface="Arial" pitchFamily="34" charset="0"/>
              </a:rPr>
              <a:t>ESTRUCTURA TERCIARIA</a:t>
            </a:r>
            <a:endParaRPr lang="es-CO" sz="1600" b="1" dirty="0" smtClean="0">
              <a:solidFill>
                <a:schemeClr val="tx1">
                  <a:lumMod val="95000"/>
                  <a:lumOff val="5000"/>
                </a:schemeClr>
              </a:solidFill>
              <a:latin typeface="Arial" pitchFamily="34" charset="0"/>
              <a:cs typeface="Arial" pitchFamily="34" charset="0"/>
            </a:endParaRPr>
          </a:p>
          <a:p>
            <a:pPr algn="just"/>
            <a:r>
              <a:rPr lang="es-ES" sz="1600" dirty="0" smtClean="0">
                <a:solidFill>
                  <a:schemeClr val="tx1">
                    <a:lumMod val="95000"/>
                    <a:lumOff val="5000"/>
                  </a:schemeClr>
                </a:solidFill>
                <a:latin typeface="Arial" pitchFamily="34" charset="0"/>
                <a:cs typeface="Arial" pitchFamily="34" charset="0"/>
              </a:rPr>
              <a:t>La estructura terciaria informa sobre la disposición de la estructura secundaria de un poli péptido al plegarse sobre sí misma originando una conformación globular.</a:t>
            </a:r>
            <a:endParaRPr lang="es-CO" sz="1600" dirty="0" smtClean="0">
              <a:solidFill>
                <a:schemeClr val="tx1">
                  <a:lumMod val="95000"/>
                  <a:lumOff val="5000"/>
                </a:schemeClr>
              </a:solidFill>
              <a:latin typeface="Arial" pitchFamily="34" charset="0"/>
              <a:cs typeface="Arial" pitchFamily="34" charset="0"/>
            </a:endParaRPr>
          </a:p>
          <a:p>
            <a:pPr algn="just"/>
            <a:r>
              <a:rPr lang="es-ES" sz="1600" b="1" dirty="0" smtClean="0">
                <a:solidFill>
                  <a:schemeClr val="tx1">
                    <a:lumMod val="95000"/>
                    <a:lumOff val="5000"/>
                  </a:schemeClr>
                </a:solidFill>
                <a:latin typeface="Arial" pitchFamily="34" charset="0"/>
                <a:cs typeface="Arial" pitchFamily="34" charset="0"/>
              </a:rPr>
              <a:t>ESTRUCTURA CUATERNARIA</a:t>
            </a:r>
            <a:endParaRPr lang="es-CO" sz="1600" b="1" dirty="0" smtClean="0">
              <a:solidFill>
                <a:schemeClr val="tx1">
                  <a:lumMod val="95000"/>
                  <a:lumOff val="5000"/>
                </a:schemeClr>
              </a:solidFill>
              <a:latin typeface="Arial" pitchFamily="34" charset="0"/>
              <a:cs typeface="Arial" pitchFamily="34" charset="0"/>
            </a:endParaRPr>
          </a:p>
          <a:p>
            <a:pPr algn="just"/>
            <a:r>
              <a:rPr lang="es-ES" sz="1600" dirty="0" smtClean="0">
                <a:solidFill>
                  <a:schemeClr val="tx1">
                    <a:lumMod val="95000"/>
                    <a:lumOff val="5000"/>
                  </a:schemeClr>
                </a:solidFill>
                <a:latin typeface="Arial" pitchFamily="34" charset="0"/>
                <a:cs typeface="Arial" pitchFamily="34" charset="0"/>
              </a:rPr>
              <a:t>Esta estructura informa de la unión , mediante enlaces débiles ( no covalentes) de varias cadenas polipeptídicas con estructura terciaria, para formar un complejo proteico. Cada una de estas cadenas polipeptídicas recibe el nombre de protómero.</a:t>
            </a:r>
            <a:endParaRPr lang="es-CO" sz="1600" dirty="0" smtClean="0">
              <a:solidFill>
                <a:schemeClr val="tx1">
                  <a:lumMod val="95000"/>
                  <a:lumOff val="5000"/>
                </a:schemeClr>
              </a:solidFill>
              <a:latin typeface="Arial" pitchFamily="34" charset="0"/>
              <a:cs typeface="Arial" pitchFamily="34" charset="0"/>
            </a:endParaRPr>
          </a:p>
          <a:p>
            <a:pPr algn="just"/>
            <a:endParaRPr lang="es-CO" sz="1600" dirty="0">
              <a:solidFill>
                <a:schemeClr val="tx1">
                  <a:lumMod val="95000"/>
                  <a:lumOff val="5000"/>
                </a:schemeClr>
              </a:solidFill>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latin typeface="Algerian" pitchFamily="82" charset="0"/>
              </a:rPr>
              <a:t>Estructura de las proteínas</a:t>
            </a:r>
            <a:endParaRPr lang="es-ES" dirty="0">
              <a:latin typeface="Algerian" pitchFamily="82" charset="0"/>
            </a:endParaRPr>
          </a:p>
        </p:txBody>
      </p:sp>
      <p:sp>
        <p:nvSpPr>
          <p:cNvPr id="4" name="3 Marcador de contenido"/>
          <p:cNvSpPr>
            <a:spLocks noGrp="1"/>
          </p:cNvSpPr>
          <p:nvPr>
            <p:ph idx="1"/>
          </p:nvPr>
        </p:nvSpPr>
        <p:spPr/>
        <p:txBody>
          <a:bodyPr>
            <a:normAutofit fontScale="92500" lnSpcReduction="20000"/>
          </a:bodyPr>
          <a:lstStyle/>
          <a:p>
            <a:pPr algn="just"/>
            <a:r>
              <a:rPr lang="es-ES" dirty="0" smtClean="0">
                <a:latin typeface="Arial" pitchFamily="34" charset="0"/>
                <a:cs typeface="Arial" pitchFamily="34" charset="0"/>
              </a:rPr>
              <a:t>Es la manera como se organiza una proteína para adquirir cierta forma. Presentan una disposición característica en condiciones fisiológicas, pero si se cambian estas condiciones como temperatura, pH, etc. pierde la conformación y su función, proceso denominado desnaturalización. La función depende de la conformación y ésta viene determinada por la secuencia de aminoácidos.</a:t>
            </a:r>
            <a:endParaRPr lang="es-CO" dirty="0" smtClean="0">
              <a:latin typeface="Arial" pitchFamily="34" charset="0"/>
              <a:cs typeface="Arial" pitchFamily="34" charset="0"/>
            </a:endParaRPr>
          </a:p>
          <a:p>
            <a:pPr algn="just"/>
            <a:r>
              <a:rPr lang="es-ES" dirty="0" smtClean="0">
                <a:latin typeface="Arial" pitchFamily="34" charset="0"/>
                <a:cs typeface="Arial" pitchFamily="34" charset="0"/>
              </a:rPr>
              <a:t>Las proteínas desempeñan un papel fundamental para la vida y son las biomoléculas más versátiles y más diversas. Son imprescindibles para el crecimiento del organismo. Realizan una enorme cantidad de funciones diferentes, entre las que destacan.</a:t>
            </a:r>
            <a:endParaRPr lang="es-CO" dirty="0" smtClean="0">
              <a:latin typeface="Arial" pitchFamily="34" charset="0"/>
              <a:cs typeface="Arial" pitchFamily="34" charset="0"/>
            </a:endParaRPr>
          </a:p>
          <a:p>
            <a:endParaRPr lang="es-CO"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655</TotalTime>
  <Words>3662</Words>
  <Application>Microsoft Office PowerPoint</Application>
  <PresentationFormat>Presentación en pantalla (4:3)</PresentationFormat>
  <Paragraphs>204</Paragraphs>
  <Slides>47</Slides>
  <Notes>0</Notes>
  <HiddenSlides>0</HiddenSlides>
  <MMClips>0</MMClips>
  <ScaleCrop>false</ScaleCrop>
  <HeadingPairs>
    <vt:vector size="4" baseType="variant">
      <vt:variant>
        <vt:lpstr>Tema</vt:lpstr>
      </vt:variant>
      <vt:variant>
        <vt:i4>1</vt:i4>
      </vt:variant>
      <vt:variant>
        <vt:lpstr>Títulos de diapositiva</vt:lpstr>
      </vt:variant>
      <vt:variant>
        <vt:i4>47</vt:i4>
      </vt:variant>
    </vt:vector>
  </HeadingPairs>
  <TitlesOfParts>
    <vt:vector size="48" baseType="lpstr">
      <vt:lpstr>Flujo</vt:lpstr>
      <vt:lpstr>Diapositiva 1</vt:lpstr>
      <vt:lpstr>OBJETIVOS</vt:lpstr>
      <vt:lpstr>Proteínas </vt:lpstr>
      <vt:lpstr>proteínas </vt:lpstr>
      <vt:lpstr>FUENTES DE LAS PROTEINAS </vt:lpstr>
      <vt:lpstr>Fuentes de las proteínas </vt:lpstr>
      <vt:lpstr>Estructura de las proteínas</vt:lpstr>
      <vt:lpstr>Estructura de las proteínas</vt:lpstr>
      <vt:lpstr>Estructura de las proteínas</vt:lpstr>
      <vt:lpstr>Funciones principales de las proteínas en el organismo</vt:lpstr>
      <vt:lpstr> propiedades de las proteínas</vt:lpstr>
      <vt:lpstr>las proteínas se clasifican según su estructura química</vt:lpstr>
      <vt:lpstr>clasificación</vt:lpstr>
      <vt:lpstr>aminoácidos</vt:lpstr>
      <vt:lpstr> fuentes de aminoácidos</vt:lpstr>
      <vt:lpstr>aminoácidos</vt:lpstr>
      <vt:lpstr>Estructura general de un aminoácido</vt:lpstr>
      <vt:lpstr>Clasificación de los aminoácidos</vt:lpstr>
      <vt:lpstr>Clasificación de loa aminoácidos</vt:lpstr>
      <vt:lpstr>histidina</vt:lpstr>
      <vt:lpstr>isoleucina</vt:lpstr>
      <vt:lpstr>leucina</vt:lpstr>
      <vt:lpstr>lisina</vt:lpstr>
      <vt:lpstr>metionina</vt:lpstr>
      <vt:lpstr>fenilalamina</vt:lpstr>
      <vt:lpstr>treonina</vt:lpstr>
      <vt:lpstr>valina</vt:lpstr>
      <vt:lpstr>triptófano</vt:lpstr>
      <vt:lpstr>alanina</vt:lpstr>
      <vt:lpstr> aminoácidos no esenciales</vt:lpstr>
      <vt:lpstr> aminoácidos condicionales</vt:lpstr>
      <vt:lpstr> arginina</vt:lpstr>
      <vt:lpstr> acido aspartico</vt:lpstr>
      <vt:lpstr>cisteína</vt:lpstr>
      <vt:lpstr>Acido glutamico</vt:lpstr>
      <vt:lpstr>glutamina</vt:lpstr>
      <vt:lpstr>glicina</vt:lpstr>
      <vt:lpstr>ornitina</vt:lpstr>
      <vt:lpstr>prolina</vt:lpstr>
      <vt:lpstr>serina</vt:lpstr>
      <vt:lpstr>taurina</vt:lpstr>
      <vt:lpstr>tirosina</vt:lpstr>
      <vt:lpstr>Clasificación de los aminoácidos</vt:lpstr>
      <vt:lpstr>CONCLUSIONES</vt:lpstr>
      <vt:lpstr>BIBLIOGRAFIA</vt:lpstr>
      <vt:lpstr>BIBLIOGRAFIA</vt:lpstr>
      <vt:lpstr>BIBLIOGRAFIA</vt:lpstr>
    </vt:vector>
  </TitlesOfParts>
  <Company>OP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dc:creator>
  <cp:lastModifiedBy>USER</cp:lastModifiedBy>
  <cp:revision>112</cp:revision>
  <dcterms:created xsi:type="dcterms:W3CDTF">2011-10-07T04:41:11Z</dcterms:created>
  <dcterms:modified xsi:type="dcterms:W3CDTF">2011-11-29T00:34:08Z</dcterms:modified>
</cp:coreProperties>
</file>