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EE33F-5744-4EDA-A631-BF360008A074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8F4CB-8D7D-4588-A349-44CE2235489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8F4CB-8D7D-4588-A349-44CE22354897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92B720-537A-4A97-AACE-2C9F48466CE2}" type="datetimeFigureOut">
              <a:rPr lang="es-CO" smtClean="0"/>
              <a:pPr/>
              <a:t>01/12/2011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F45349-7CED-4ECF-9BDA-11C0CECD053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es-salud.com.ar/FARMACOS.HTM" TargetMode="External"/><Relationship Id="rId2" Type="http://schemas.openxmlformats.org/officeDocument/2006/relationships/hyperlink" Target="http://www.monografias.com/TRABAJOS16/LIPIDO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143240" y="285728"/>
            <a:ext cx="2770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lípidos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928794" y="1428736"/>
            <a:ext cx="505298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Regencia de farmacia</a:t>
            </a:r>
          </a:p>
          <a:p>
            <a:pPr algn="ctr"/>
            <a:r>
              <a:rPr lang="es-E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Semestre 2 grupo 1</a:t>
            </a:r>
            <a:endParaRPr lang="es-E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728" y="3500438"/>
            <a:ext cx="62327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LUZ NELLY CABEZAS M.</a:t>
            </a:r>
          </a:p>
          <a:p>
            <a:pPr algn="ctr"/>
            <a:r>
              <a:rPr lang="es-E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LEIDY MARCELA CALDERON G.</a:t>
            </a:r>
          </a:p>
          <a:p>
            <a:pPr algn="ctr"/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SANDRA MILENA QUIROGA.</a:t>
            </a:r>
            <a:endParaRPr lang="es-E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43042" y="5572140"/>
            <a:ext cx="6348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CIPA AMERICANAS</a:t>
            </a:r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7" grpId="0" build="allAtOnce"/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00298" y="285728"/>
            <a:ext cx="3717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OBJETIVOS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5335" y="1643050"/>
            <a:ext cx="906370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DESARROLAR LAS CARACTERISTICAS EN GENERAL </a:t>
            </a:r>
          </a:p>
          <a:p>
            <a:pPr algn="ctr"/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LOS LIPIDOS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1357" y="2928934"/>
            <a:ext cx="871264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DEFINIR LA FORMA DE FUNCIONAMIENTO EN EL </a:t>
            </a:r>
          </a:p>
          <a:p>
            <a:pPr algn="ctr"/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ORGANISMO</a:t>
            </a:r>
          </a:p>
          <a:p>
            <a:endParaRPr lang="es-E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.reconocer la importancia funcional en </a:t>
            </a:r>
          </a:p>
          <a:p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Relación con la actividad general del </a:t>
            </a:r>
          </a:p>
          <a:p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organismo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2571744"/>
            <a:ext cx="2396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LIPIDO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00298" y="428604"/>
            <a:ext cx="6361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INSOLUBLE- AGUA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29141" y="4572008"/>
            <a:ext cx="86148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SOLUBLES- DISOLVENTES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ORGANICOS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5400000" flipH="1" flipV="1">
            <a:off x="2357422" y="1428736"/>
            <a:ext cx="1143008" cy="1000132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357422" y="3429000"/>
            <a:ext cx="1000132" cy="928694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14546" y="500042"/>
            <a:ext cx="45544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FUNCION LIPIDOS</a:t>
            </a:r>
            <a:endParaRPr lang="es-E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57158" y="1214422"/>
            <a:ext cx="730841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RESERVA ENERGETICA      ORGANISMO </a:t>
            </a:r>
          </a:p>
          <a:p>
            <a:pPr algn="just"/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(TRIGLICERIDOS)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596" y="2214554"/>
            <a:ext cx="69349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ESTRUCTURAL    RECUBREN ORGANOS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143240" y="2428868"/>
            <a:ext cx="35719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4643438" y="1428736"/>
            <a:ext cx="35719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428596" y="2857496"/>
            <a:ext cx="810831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REGULADOR HORMONAL O COMUNICACIÓN </a:t>
            </a:r>
          </a:p>
          <a:p>
            <a:pPr algn="just"/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CELULAR      VITAMINAS LIPOSOLUBLES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285984" y="3500438"/>
            <a:ext cx="35719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0" y="3857628"/>
            <a:ext cx="629210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TRANSPORTADORA    LIPIDOS </a:t>
            </a:r>
          </a:p>
          <a:p>
            <a:pPr algn="just"/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(ACIDOS BILIARES, LIPOPROTEINAS)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4000496" y="4071942"/>
            <a:ext cx="35719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357158" y="4857760"/>
            <a:ext cx="825258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BIOCATALIZADORA FACILITA LAS REACCIONES QUIMICAS QUE PRODUCEN LOS SERES VIVOS.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4071934" y="5072074"/>
            <a:ext cx="35719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14480" y="142852"/>
            <a:ext cx="5564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CLASIFICACION 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5720" y="3357562"/>
            <a:ext cx="17171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LIPIDOS</a:t>
            </a:r>
            <a:endParaRPr lang="es-E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57224" y="2357430"/>
            <a:ext cx="30572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SAPONIFICABLES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43306" y="1500174"/>
            <a:ext cx="15728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SIMPLES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571868" y="3000372"/>
            <a:ext cx="25587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COMPUESTOS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143504" y="1000108"/>
            <a:ext cx="26196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ACILGLICERICOS</a:t>
            </a:r>
            <a:endParaRPr lang="es-E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286380" y="1857364"/>
            <a:ext cx="14847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CERIDOS</a:t>
            </a:r>
            <a:endParaRPr lang="es-E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2" name="11 Conector recto de flecha"/>
          <p:cNvCxnSpPr>
            <a:endCxn id="8" idx="1"/>
          </p:cNvCxnSpPr>
          <p:nvPr/>
        </p:nvCxnSpPr>
        <p:spPr>
          <a:xfrm>
            <a:off x="3071802" y="2857496"/>
            <a:ext cx="500066" cy="404486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3357554" y="1928802"/>
            <a:ext cx="500066" cy="42862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4643438" y="1071546"/>
            <a:ext cx="642942" cy="42862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10" idx="1"/>
          </p:cNvCxnSpPr>
          <p:nvPr/>
        </p:nvCxnSpPr>
        <p:spPr>
          <a:xfrm>
            <a:off x="4714876" y="1928802"/>
            <a:ext cx="571504" cy="159395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6215074" y="2428868"/>
            <a:ext cx="23054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FOSFOLIPIDOS</a:t>
            </a:r>
            <a:endParaRPr lang="es-E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286512" y="3357562"/>
            <a:ext cx="23823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GLUCOLIPIDOS</a:t>
            </a:r>
            <a:endParaRPr lang="es-E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7" name="26 Conector recto de flecha"/>
          <p:cNvCxnSpPr>
            <a:endCxn id="25" idx="1"/>
          </p:cNvCxnSpPr>
          <p:nvPr/>
        </p:nvCxnSpPr>
        <p:spPr>
          <a:xfrm flipV="1">
            <a:off x="5572132" y="2659701"/>
            <a:ext cx="642942" cy="340671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5715008" y="3429000"/>
            <a:ext cx="571504" cy="159395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214282" y="5072074"/>
            <a:ext cx="32351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INSAPONIICABLES</a:t>
            </a:r>
            <a:endParaRPr lang="es-CO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3786182" y="4357694"/>
            <a:ext cx="17123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TERPENOS</a:t>
            </a:r>
            <a:endParaRPr lang="es-E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071934" y="5072074"/>
            <a:ext cx="19672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ESTEROIDES</a:t>
            </a:r>
            <a:endParaRPr lang="es-E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3786182" y="5715016"/>
            <a:ext cx="33457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PROSTANGLANDINAS</a:t>
            </a:r>
            <a:endParaRPr lang="es-E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37" name="36 Conector recto de flecha"/>
          <p:cNvCxnSpPr>
            <a:endCxn id="33" idx="1"/>
          </p:cNvCxnSpPr>
          <p:nvPr/>
        </p:nvCxnSpPr>
        <p:spPr>
          <a:xfrm flipV="1">
            <a:off x="3357554" y="4588527"/>
            <a:ext cx="428628" cy="340671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3500430" y="5214950"/>
            <a:ext cx="622471" cy="30777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3428992" y="5500702"/>
            <a:ext cx="428628" cy="404486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rot="5400000" flipH="1" flipV="1">
            <a:off x="1643042" y="2786058"/>
            <a:ext cx="571504" cy="571504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rot="16200000" flipH="1">
            <a:off x="1643042" y="4000504"/>
            <a:ext cx="714380" cy="571504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sz="3200" dirty="0" smtClean="0"/>
              <a:t>Los ácidos grasos producen un efecto de disminución niveles de colesterol y triglicéridos, y a su vez reducen la agregación plaquetaría en las arterias. </a:t>
            </a:r>
          </a:p>
          <a:p>
            <a:r>
              <a:rPr lang="es-CO" sz="3200" dirty="0" smtClean="0"/>
              <a:t>Los ácidos grasos Omega 3 y Omega 6 son grasas poliinsaturadas que aparecen como aceites. Linoleicos los omega 3, y linoleicos y araquidónicos los omega 6</a:t>
            </a:r>
            <a:r>
              <a:rPr lang="es-CO" dirty="0" smtClean="0"/>
              <a:t>. </a:t>
            </a:r>
            <a:endParaRPr lang="es-CO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                 </a:t>
            </a:r>
            <a:r>
              <a:rPr lang="es-CO" sz="5400" dirty="0" smtClean="0"/>
              <a:t>OMEGA</a:t>
            </a:r>
            <a:endParaRPr lang="es-CO" sz="5400" dirty="0"/>
          </a:p>
        </p:txBody>
      </p:sp>
      <p:sp>
        <p:nvSpPr>
          <p:cNvPr id="4" name="3 Rectángulo"/>
          <p:cNvSpPr/>
          <p:nvPr/>
        </p:nvSpPr>
        <p:spPr>
          <a:xfrm>
            <a:off x="857224" y="5500702"/>
            <a:ext cx="6715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 smtClean="0"/>
              <a:t>CH</a:t>
            </a:r>
            <a:r>
              <a:rPr lang="es-CO" sz="2400" b="1" baseline="-25000" dirty="0" smtClean="0"/>
              <a:t>3</a:t>
            </a:r>
            <a:r>
              <a:rPr lang="es-CO" sz="2400" b="1" dirty="0" smtClean="0"/>
              <a:t>(CH</a:t>
            </a:r>
            <a:r>
              <a:rPr lang="es-CO" sz="2400" b="1" baseline="-25000" dirty="0" smtClean="0"/>
              <a:t>2</a:t>
            </a:r>
            <a:r>
              <a:rPr lang="es-CO" sz="2400" b="1" dirty="0" smtClean="0"/>
              <a:t>)</a:t>
            </a:r>
            <a:r>
              <a:rPr lang="es-CO" sz="2400" b="1" baseline="-25000" dirty="0" smtClean="0"/>
              <a:t>4</a:t>
            </a:r>
            <a:r>
              <a:rPr lang="es-CO" sz="2400" b="1" dirty="0" smtClean="0"/>
              <a:t>CH=CHCH</a:t>
            </a:r>
            <a:r>
              <a:rPr lang="es-CO" sz="2400" b="1" baseline="-25000" dirty="0" smtClean="0"/>
              <a:t>2</a:t>
            </a:r>
            <a:r>
              <a:rPr lang="es-CO" sz="2400" b="1" dirty="0" smtClean="0"/>
              <a:t>CH=CH(CH</a:t>
            </a:r>
            <a:r>
              <a:rPr lang="es-CO" sz="2400" b="1" baseline="-25000" dirty="0" smtClean="0"/>
              <a:t>2</a:t>
            </a:r>
            <a:r>
              <a:rPr lang="es-CO" sz="2400" b="1" dirty="0" smtClean="0"/>
              <a:t>)</a:t>
            </a:r>
            <a:r>
              <a:rPr lang="es-CO" sz="2400" b="1" baseline="-25000" dirty="0" smtClean="0"/>
              <a:t>7</a:t>
            </a:r>
            <a:r>
              <a:rPr lang="es-CO" sz="2400" b="1" dirty="0" smtClean="0"/>
              <a:t>COOH  ácido linoleico</a:t>
            </a:r>
            <a:endParaRPr lang="es-CO" sz="2400" dirty="0"/>
          </a:p>
        </p:txBody>
      </p:sp>
    </p:spTree>
  </p:cSld>
  <p:clrMapOvr>
    <a:masterClrMapping/>
  </p:clrMapOvr>
  <p:transition spd="med"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19148" y="428604"/>
            <a:ext cx="88248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MEDICAMENTOS UTILIZADOS</a:t>
            </a:r>
            <a:endParaRPr lang="es-E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2910" y="1714488"/>
            <a:ext cx="550343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LOVASTATINA</a:t>
            </a:r>
          </a:p>
          <a:p>
            <a:pPr algn="just">
              <a:buFont typeface="Arial" pitchFamily="34" charset="0"/>
              <a:buChar char="•"/>
            </a:pPr>
            <a:r>
              <a:rPr lang="es-E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ATORVASTATINA</a:t>
            </a:r>
          </a:p>
          <a:p>
            <a:pPr algn="just">
              <a:buFont typeface="Arial" pitchFamily="34" charset="0"/>
              <a:buChar char="•"/>
            </a:pPr>
            <a:r>
              <a:rPr lang="es-E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CIPROFIBRATO</a:t>
            </a:r>
          </a:p>
          <a:p>
            <a:pPr algn="just">
              <a:buFont typeface="Arial" pitchFamily="34" charset="0"/>
              <a:buChar char="•"/>
            </a:pPr>
            <a:r>
              <a:rPr lang="es-E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GENFIBROZILO</a:t>
            </a:r>
          </a:p>
          <a:p>
            <a:pPr algn="just">
              <a:buFont typeface="Arial" pitchFamily="34" charset="0"/>
              <a:buChar char="•"/>
            </a:pPr>
            <a:r>
              <a:rPr lang="es-E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VITAMINAS</a:t>
            </a:r>
            <a:endParaRPr lang="es-E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00232" y="571480"/>
            <a:ext cx="54168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CONCLUSIONES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785926"/>
            <a:ext cx="9425978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HEMOS CONCLUIDO LA CAPACIDAD </a:t>
            </a:r>
          </a:p>
          <a:p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 TIENEN LOS LIPIDOS </a:t>
            </a:r>
          </a:p>
          <a:p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 GRASAS DENTRO DEL FUNCIONAMIENTO TANTO.</a:t>
            </a:r>
          </a:p>
          <a:p>
            <a:endParaRPr lang="es-E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Los lípidos son biomoleculas importantes en los organismos a nivel estructural, energético y térmico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57422" y="357166"/>
            <a:ext cx="4758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BIBLIOGRAFIA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5328" y="1500174"/>
            <a:ext cx="8728672" cy="1200329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HTTP://WWW.MONOGRAFIAS.COM/TRABAJOS16/LIPIDOS</a:t>
            </a:r>
            <a:endParaRPr lang="es-ES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/>
            <a:r>
              <a:rPr lang="es-E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/LIPIDOS.HTM</a:t>
            </a:r>
          </a:p>
          <a:p>
            <a:pPr algn="just"/>
            <a:endParaRPr lang="es-E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45710" y="2967335"/>
            <a:ext cx="83776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/>
              </a:rPr>
              <a:t>HTTP://WWW.MEDES-SALUD.COM.AR/FARMACOS.HTM</a:t>
            </a:r>
            <a:endParaRPr lang="es-ES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s-E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170</Words>
  <Application>Microsoft Office PowerPoint</Application>
  <PresentationFormat>Presentación en pantalla (4:3)</PresentationFormat>
  <Paragraphs>63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Diapositiva 1</vt:lpstr>
      <vt:lpstr>Diapositiva 2</vt:lpstr>
      <vt:lpstr>Diapositiva 3</vt:lpstr>
      <vt:lpstr>Diapositiva 4</vt:lpstr>
      <vt:lpstr>Diapositiva 5</vt:lpstr>
      <vt:lpstr>                  OMEGA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yeye</dc:creator>
  <cp:lastModifiedBy>familia</cp:lastModifiedBy>
  <cp:revision>36</cp:revision>
  <dcterms:created xsi:type="dcterms:W3CDTF">2011-11-30T01:13:39Z</dcterms:created>
  <dcterms:modified xsi:type="dcterms:W3CDTF">2011-12-01T14:38:59Z</dcterms:modified>
</cp:coreProperties>
</file>