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56" r:id="rId4"/>
    <p:sldId id="257" r:id="rId5"/>
    <p:sldId id="281" r:id="rId6"/>
    <p:sldId id="282" r:id="rId7"/>
    <p:sldId id="283" r:id="rId8"/>
    <p:sldId id="284" r:id="rId9"/>
    <p:sldId id="285" r:id="rId10"/>
    <p:sldId id="286" r:id="rId11"/>
    <p:sldId id="275" r:id="rId12"/>
    <p:sldId id="276" r:id="rId13"/>
    <p:sldId id="277" r:id="rId14"/>
    <p:sldId id="278" r:id="rId15"/>
    <p:sldId id="279" r:id="rId16"/>
    <p:sldId id="280" r:id="rId17"/>
    <p:sldId id="265" r:id="rId18"/>
    <p:sldId id="272" r:id="rId19"/>
    <p:sldId id="266" r:id="rId20"/>
    <p:sldId id="271" r:id="rId21"/>
    <p:sldId id="261" r:id="rId22"/>
    <p:sldId id="287" r:id="rId23"/>
    <p:sldId id="288" r:id="rId2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4660"/>
  </p:normalViewPr>
  <p:slideViewPr>
    <p:cSldViewPr>
      <p:cViewPr>
        <p:scale>
          <a:sx n="75" d="100"/>
          <a:sy n="75" d="100"/>
        </p:scale>
        <p:origin x="-100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EE276673-D946-44A3-A83C-EBFC4D368BB6}" type="datetimeFigureOut">
              <a:rPr lang="es-CO" smtClean="0"/>
              <a:pPr/>
              <a:t>05/12/2011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EE31526-3072-46E1-89F9-1282F25FC8A7}" type="slidenum">
              <a:rPr lang="es-CO" smtClean="0"/>
              <a:pPr/>
              <a:t>‹Nº›</a:t>
            </a:fld>
            <a:endParaRPr lang="es-CO"/>
          </a:p>
        </p:txBody>
      </p:sp>
    </p:spTree>
  </p:cSld>
  <p:clrMapOvr>
    <a:masterClrMapping/>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E276673-D946-44A3-A83C-EBFC4D368BB6}" type="datetimeFigureOut">
              <a:rPr lang="es-CO" smtClean="0"/>
              <a:pPr/>
              <a:t>05/12/2011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EE31526-3072-46E1-89F9-1282F25FC8A7}" type="slidenum">
              <a:rPr lang="es-CO" smtClean="0"/>
              <a:pPr/>
              <a:t>‹Nº›</a:t>
            </a:fld>
            <a:endParaRPr lang="es-CO"/>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E276673-D946-44A3-A83C-EBFC4D368BB6}" type="datetimeFigureOut">
              <a:rPr lang="es-CO" smtClean="0"/>
              <a:pPr/>
              <a:t>05/12/2011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EE31526-3072-46E1-89F9-1282F25FC8A7}" type="slidenum">
              <a:rPr lang="es-CO" smtClean="0"/>
              <a:pPr/>
              <a:t>‹Nº›</a:t>
            </a:fld>
            <a:endParaRPr lang="es-CO"/>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E276673-D946-44A3-A83C-EBFC4D368BB6}" type="datetimeFigureOut">
              <a:rPr lang="es-CO" smtClean="0"/>
              <a:pPr/>
              <a:t>05/12/2011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EE31526-3072-46E1-89F9-1282F25FC8A7}" type="slidenum">
              <a:rPr lang="es-CO" smtClean="0"/>
              <a:pPr/>
              <a:t>‹Nº›</a:t>
            </a:fld>
            <a:endParaRPr lang="es-CO"/>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E276673-D946-44A3-A83C-EBFC4D368BB6}" type="datetimeFigureOut">
              <a:rPr lang="es-CO" smtClean="0"/>
              <a:pPr/>
              <a:t>05/12/2011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EE31526-3072-46E1-89F9-1282F25FC8A7}" type="slidenum">
              <a:rPr lang="es-CO" smtClean="0"/>
              <a:pPr/>
              <a:t>‹Nº›</a:t>
            </a:fld>
            <a:endParaRPr lang="es-CO"/>
          </a:p>
        </p:txBody>
      </p:sp>
    </p:spTree>
  </p:cSld>
  <p:clrMapOvr>
    <a:masterClrMapping/>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EE276673-D946-44A3-A83C-EBFC4D368BB6}" type="datetimeFigureOut">
              <a:rPr lang="es-CO" smtClean="0"/>
              <a:pPr/>
              <a:t>05/12/2011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EE31526-3072-46E1-89F9-1282F25FC8A7}" type="slidenum">
              <a:rPr lang="es-CO" smtClean="0"/>
              <a:pPr/>
              <a:t>‹Nº›</a:t>
            </a:fld>
            <a:endParaRPr lang="es-CO"/>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EE276673-D946-44A3-A83C-EBFC4D368BB6}" type="datetimeFigureOut">
              <a:rPr lang="es-CO" smtClean="0"/>
              <a:pPr/>
              <a:t>05/12/2011</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CEE31526-3072-46E1-89F9-1282F25FC8A7}" type="slidenum">
              <a:rPr lang="es-CO" smtClean="0"/>
              <a:pPr/>
              <a:t>‹Nº›</a:t>
            </a:fld>
            <a:endParaRPr lang="es-CO"/>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EE276673-D946-44A3-A83C-EBFC4D368BB6}" type="datetimeFigureOut">
              <a:rPr lang="es-CO" smtClean="0"/>
              <a:pPr/>
              <a:t>05/12/2011</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CEE31526-3072-46E1-89F9-1282F25FC8A7}" type="slidenum">
              <a:rPr lang="es-CO" smtClean="0"/>
              <a:pPr/>
              <a:t>‹Nº›</a:t>
            </a:fld>
            <a:endParaRPr lang="es-CO"/>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E276673-D946-44A3-A83C-EBFC4D368BB6}" type="datetimeFigureOut">
              <a:rPr lang="es-CO" smtClean="0"/>
              <a:pPr/>
              <a:t>05/12/2011</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CEE31526-3072-46E1-89F9-1282F25FC8A7}" type="slidenum">
              <a:rPr lang="es-CO" smtClean="0"/>
              <a:pPr/>
              <a:t>‹Nº›</a:t>
            </a:fld>
            <a:endParaRPr lang="es-CO"/>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E276673-D946-44A3-A83C-EBFC4D368BB6}" type="datetimeFigureOut">
              <a:rPr lang="es-CO" smtClean="0"/>
              <a:pPr/>
              <a:t>05/12/2011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EE31526-3072-46E1-89F9-1282F25FC8A7}" type="slidenum">
              <a:rPr lang="es-CO" smtClean="0"/>
              <a:pPr/>
              <a:t>‹Nº›</a:t>
            </a:fld>
            <a:endParaRPr lang="es-CO"/>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E276673-D946-44A3-A83C-EBFC4D368BB6}" type="datetimeFigureOut">
              <a:rPr lang="es-CO" smtClean="0"/>
              <a:pPr/>
              <a:t>05/12/2011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EE31526-3072-46E1-89F9-1282F25FC8A7}" type="slidenum">
              <a:rPr lang="es-CO" smtClean="0"/>
              <a:pPr/>
              <a:t>‹Nº›</a:t>
            </a:fld>
            <a:endParaRPr lang="es-CO"/>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76673-D946-44A3-A83C-EBFC4D368BB6}" type="datetimeFigureOut">
              <a:rPr lang="es-CO" smtClean="0"/>
              <a:pPr/>
              <a:t>05/12/2011</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E31526-3072-46E1-89F9-1282F25FC8A7}"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heel spokes="8"/>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428596" y="642919"/>
            <a:ext cx="8001056" cy="5149076"/>
          </a:xfrm>
          <a:prstGeom prst="rect">
            <a:avLst/>
          </a:prstGeom>
          <a:noFill/>
          <a:ln w="9525">
            <a:noFill/>
            <a:miter lim="800000"/>
            <a:headEnd/>
            <a:tailEnd/>
          </a:ln>
          <a:effectLst/>
        </p:spPr>
      </p:pic>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0070C0"/>
                </a:solidFill>
              </a:rPr>
              <a:t>SE CLASIFICAN EN DE UN MODO MUY GENERAL EN </a:t>
            </a:r>
            <a:r>
              <a:rPr lang="es-ES" b="1" dirty="0" smtClean="0">
                <a:solidFill>
                  <a:srgbClr val="C00000"/>
                </a:solidFill>
              </a:rPr>
              <a:t>3</a:t>
            </a:r>
            <a:r>
              <a:rPr lang="es-ES" b="1" dirty="0" smtClean="0">
                <a:solidFill>
                  <a:srgbClr val="0070C0"/>
                </a:solidFill>
              </a:rPr>
              <a:t> TIPOS DE ENZIMAS:</a:t>
            </a:r>
            <a:endParaRPr lang="es-ES" dirty="0"/>
          </a:p>
        </p:txBody>
      </p:sp>
      <p:sp>
        <p:nvSpPr>
          <p:cNvPr id="3" name="2 Marcador de contenido"/>
          <p:cNvSpPr>
            <a:spLocks noGrp="1"/>
          </p:cNvSpPr>
          <p:nvPr>
            <p:ph idx="1"/>
          </p:nvPr>
        </p:nvSpPr>
        <p:spPr/>
        <p:txBody>
          <a:bodyPr/>
          <a:lstStyle/>
          <a:p>
            <a:r>
              <a:rPr lang="es-ES" sz="4800" b="1" dirty="0" smtClean="0">
                <a:solidFill>
                  <a:srgbClr val="00B050"/>
                </a:solidFill>
              </a:rPr>
              <a:t>Enzimas digestivas</a:t>
            </a:r>
          </a:p>
          <a:p>
            <a:r>
              <a:rPr lang="es-ES" sz="4800" b="1" dirty="0" smtClean="0">
                <a:solidFill>
                  <a:srgbClr val="00B050"/>
                </a:solidFill>
              </a:rPr>
              <a:t>Enzimas metabólicas</a:t>
            </a:r>
          </a:p>
          <a:p>
            <a:r>
              <a:rPr lang="es-ES" sz="4800" b="1" dirty="0" smtClean="0">
                <a:solidFill>
                  <a:srgbClr val="00B050"/>
                </a:solidFill>
              </a:rPr>
              <a:t>Enzimas de los alimentos</a:t>
            </a:r>
          </a:p>
          <a:p>
            <a:endParaRPr lang="es-ES" b="1" dirty="0" smtClean="0">
              <a:solidFill>
                <a:srgbClr val="0070C0"/>
              </a:solidFill>
            </a:endParaRPr>
          </a:p>
          <a:p>
            <a:endParaRPr lang="es-ES" dirty="0"/>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2297106"/>
          </a:xfrm>
        </p:spPr>
        <p:txBody>
          <a:bodyPr>
            <a:normAutofit/>
          </a:bodyPr>
          <a:lstStyle/>
          <a:p>
            <a:r>
              <a:rPr lang="es-ES" b="1" dirty="0" smtClean="0">
                <a:solidFill>
                  <a:srgbClr val="0070C0"/>
                </a:solidFill>
              </a:rPr>
              <a:t>.</a:t>
            </a:r>
            <a:endParaRPr lang="es-ES" b="1" dirty="0">
              <a:solidFill>
                <a:srgbClr val="0070C0"/>
              </a:solidFill>
            </a:endParaRPr>
          </a:p>
        </p:txBody>
      </p:sp>
      <p:sp>
        <p:nvSpPr>
          <p:cNvPr id="3" name="2 Marcador de contenido"/>
          <p:cNvSpPr>
            <a:spLocks noGrp="1"/>
          </p:cNvSpPr>
          <p:nvPr>
            <p:ph idx="1"/>
          </p:nvPr>
        </p:nvSpPr>
        <p:spPr>
          <a:xfrm>
            <a:off x="457200" y="2714620"/>
            <a:ext cx="8229600" cy="3411543"/>
          </a:xfrm>
        </p:spPr>
        <p:txBody>
          <a:bodyPr>
            <a:normAutofit/>
          </a:bodyPr>
          <a:lstStyle/>
          <a:p>
            <a:r>
              <a:rPr lang="es-ES" sz="4000" dirty="0" smtClean="0">
                <a:solidFill>
                  <a:srgbClr val="C00000"/>
                </a:solidFill>
              </a:rPr>
              <a:t>1</a:t>
            </a:r>
            <a:r>
              <a:rPr lang="es-ES" sz="4000" dirty="0" smtClean="0"/>
              <a:t>-</a:t>
            </a:r>
            <a:r>
              <a:rPr lang="es-ES" sz="4000" b="1" dirty="0" smtClean="0"/>
              <a:t> </a:t>
            </a:r>
            <a:r>
              <a:rPr lang="es-ES" sz="4000" b="1" dirty="0" smtClean="0">
                <a:solidFill>
                  <a:srgbClr val="0070C0"/>
                </a:solidFill>
              </a:rPr>
              <a:t>Enzimas digestivas</a:t>
            </a:r>
            <a:r>
              <a:rPr lang="es-ES" sz="4000" b="1" dirty="0" smtClean="0"/>
              <a:t>:</a:t>
            </a:r>
            <a:r>
              <a:rPr lang="es-ES" sz="4000" dirty="0" smtClean="0"/>
              <a:t> metabolizan los alimentos. Proteasa (proteínas), amilasa (almidones) y lipasa (grasas). </a:t>
            </a:r>
            <a:endParaRPr lang="es-ES" sz="4000" dirty="0"/>
          </a:p>
        </p:txBody>
      </p:sp>
      <p:pic>
        <p:nvPicPr>
          <p:cNvPr id="2050" name="Picture 2"/>
          <p:cNvPicPr>
            <a:picLocks noChangeAspect="1" noChangeArrowheads="1"/>
          </p:cNvPicPr>
          <p:nvPr/>
        </p:nvPicPr>
        <p:blipFill>
          <a:blip r:embed="rId2" cstate="print"/>
          <a:srcRect/>
          <a:stretch>
            <a:fillRect/>
          </a:stretch>
        </p:blipFill>
        <p:spPr bwMode="auto">
          <a:xfrm>
            <a:off x="714348" y="285728"/>
            <a:ext cx="7215238" cy="1985970"/>
          </a:xfrm>
          <a:prstGeom prst="rect">
            <a:avLst/>
          </a:prstGeom>
          <a:noFill/>
          <a:ln w="9525">
            <a:noFill/>
            <a:miter lim="800000"/>
            <a:headEnd/>
            <a:tailEnd/>
          </a:ln>
          <a:effectLst/>
        </p:spPr>
      </p:pic>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C00000"/>
                </a:solidFill>
              </a:rPr>
              <a:t>2</a:t>
            </a:r>
            <a:endParaRPr lang="es-ES" dirty="0">
              <a:solidFill>
                <a:srgbClr val="C00000"/>
              </a:solidFill>
            </a:endParaRPr>
          </a:p>
        </p:txBody>
      </p:sp>
      <p:sp>
        <p:nvSpPr>
          <p:cNvPr id="3" name="2 Marcador de contenido"/>
          <p:cNvSpPr>
            <a:spLocks noGrp="1"/>
          </p:cNvSpPr>
          <p:nvPr>
            <p:ph idx="1"/>
          </p:nvPr>
        </p:nvSpPr>
        <p:spPr/>
        <p:txBody>
          <a:bodyPr>
            <a:noAutofit/>
          </a:bodyPr>
          <a:lstStyle/>
          <a:p>
            <a:r>
              <a:rPr lang="es-ES" sz="4000" b="1" dirty="0" smtClean="0">
                <a:solidFill>
                  <a:srgbClr val="0070C0"/>
                </a:solidFill>
              </a:rPr>
              <a:t>Enzimas metabólicas:</a:t>
            </a:r>
            <a:r>
              <a:rPr lang="es-ES" sz="4000" dirty="0" smtClean="0">
                <a:solidFill>
                  <a:srgbClr val="0070C0"/>
                </a:solidFill>
              </a:rPr>
              <a:t> </a:t>
            </a:r>
            <a:r>
              <a:rPr lang="es-ES" sz="4000" dirty="0" smtClean="0"/>
              <a:t>presentes en cada célula del cuerpo. Ayudan a limpiar el organismo de deshechos metabólicos y toxinas, proveen energía, reparan las células y luchan en contra de la infección.</a:t>
            </a:r>
            <a:endParaRPr lang="es-ES" sz="4000" dirty="0"/>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582726"/>
          </a:xfrm>
        </p:spPr>
        <p:txBody>
          <a:bodyPr/>
          <a:lstStyle/>
          <a:p>
            <a:r>
              <a:rPr lang="es-ES" dirty="0" smtClean="0">
                <a:solidFill>
                  <a:srgbClr val="C00000"/>
                </a:solidFill>
              </a:rPr>
              <a:t>..</a:t>
            </a:r>
            <a:endParaRPr lang="es-ES" dirty="0">
              <a:solidFill>
                <a:srgbClr val="C00000"/>
              </a:solidFill>
            </a:endParaRPr>
          </a:p>
        </p:txBody>
      </p:sp>
      <p:sp>
        <p:nvSpPr>
          <p:cNvPr id="3" name="2 Marcador de contenido"/>
          <p:cNvSpPr>
            <a:spLocks noGrp="1"/>
          </p:cNvSpPr>
          <p:nvPr>
            <p:ph idx="1"/>
          </p:nvPr>
        </p:nvSpPr>
        <p:spPr>
          <a:xfrm>
            <a:off x="457200" y="1785926"/>
            <a:ext cx="8229600" cy="4340237"/>
          </a:xfrm>
        </p:spPr>
        <p:txBody>
          <a:bodyPr>
            <a:normAutofit lnSpcReduction="10000"/>
          </a:bodyPr>
          <a:lstStyle/>
          <a:p>
            <a:r>
              <a:rPr lang="es-ES" sz="4000" b="1" dirty="0" smtClean="0">
                <a:solidFill>
                  <a:srgbClr val="0070C0"/>
                </a:solidFill>
              </a:rPr>
              <a:t>Enzimas de los alimentos:</a:t>
            </a:r>
            <a:r>
              <a:rPr lang="es-ES" sz="4000" dirty="0" smtClean="0">
                <a:solidFill>
                  <a:srgbClr val="0070C0"/>
                </a:solidFill>
              </a:rPr>
              <a:t> </a:t>
            </a:r>
            <a:r>
              <a:rPr lang="es-ES" sz="4000" dirty="0" smtClean="0"/>
              <a:t>presentes en comidas crudas. Ayudan en la digestión y aumentan el funcionamiento de enzimas metabólicas y digestivas (en su mayoría destruidas cuando los alimentos son cocinados).</a:t>
            </a:r>
            <a:endParaRPr lang="es-ES" sz="4000" dirty="0"/>
          </a:p>
        </p:txBody>
      </p:sp>
      <p:pic>
        <p:nvPicPr>
          <p:cNvPr id="3074" name="Picture 2"/>
          <p:cNvPicPr>
            <a:picLocks noChangeAspect="1" noChangeArrowheads="1"/>
          </p:cNvPicPr>
          <p:nvPr/>
        </p:nvPicPr>
        <p:blipFill>
          <a:blip r:embed="rId2" cstate="print"/>
          <a:srcRect/>
          <a:stretch>
            <a:fillRect/>
          </a:stretch>
        </p:blipFill>
        <p:spPr bwMode="auto">
          <a:xfrm>
            <a:off x="714348" y="214290"/>
            <a:ext cx="7358114" cy="1628777"/>
          </a:xfrm>
          <a:prstGeom prst="rect">
            <a:avLst/>
          </a:prstGeom>
          <a:noFill/>
          <a:ln w="9525">
            <a:noFill/>
            <a:miter lim="800000"/>
            <a:headEnd/>
            <a:tailEnd/>
          </a:ln>
          <a:effectLst/>
        </p:spPr>
      </p:pic>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0070C0"/>
                </a:solidFill>
              </a:rPr>
              <a:t>¿QUE PASA CUANDO HAY DEFICIENCIA DE ESTAS ENZIMAS?</a:t>
            </a:r>
            <a:endParaRPr lang="es-ES" b="1" dirty="0">
              <a:solidFill>
                <a:srgbClr val="0070C0"/>
              </a:solidFill>
            </a:endParaRPr>
          </a:p>
        </p:txBody>
      </p:sp>
      <p:sp>
        <p:nvSpPr>
          <p:cNvPr id="3" name="2 Marcador de contenido"/>
          <p:cNvSpPr>
            <a:spLocks noGrp="1"/>
          </p:cNvSpPr>
          <p:nvPr>
            <p:ph idx="1"/>
          </p:nvPr>
        </p:nvSpPr>
        <p:spPr/>
        <p:txBody>
          <a:bodyPr>
            <a:normAutofit fontScale="92500"/>
          </a:bodyPr>
          <a:lstStyle/>
          <a:p>
            <a:r>
              <a:rPr lang="es-ES" sz="4000" b="1" dirty="0" smtClean="0"/>
              <a:t>Amilasa:</a:t>
            </a:r>
            <a:r>
              <a:rPr lang="es-ES" sz="4000" dirty="0" smtClean="0"/>
              <a:t> cambios de humor, fatiga, alergias, depresión </a:t>
            </a:r>
          </a:p>
          <a:p>
            <a:r>
              <a:rPr lang="es-ES" sz="4000" b="1" dirty="0" smtClean="0"/>
              <a:t>Proteasa: </a:t>
            </a:r>
            <a:r>
              <a:rPr lang="es-ES" sz="4000" dirty="0" smtClean="0"/>
              <a:t>cándida, gingivitis, insomnio </a:t>
            </a:r>
          </a:p>
          <a:p>
            <a:r>
              <a:rPr lang="es-ES" sz="4000" b="1" dirty="0" smtClean="0"/>
              <a:t>Lipasa:</a:t>
            </a:r>
            <a:r>
              <a:rPr lang="es-ES" sz="4000" dirty="0" smtClean="0"/>
              <a:t> acné, psoriasis </a:t>
            </a:r>
          </a:p>
          <a:p>
            <a:r>
              <a:rPr lang="es-ES" sz="4000" b="1" dirty="0" smtClean="0"/>
              <a:t>Combinación de las anteriores: </a:t>
            </a:r>
            <a:r>
              <a:rPr lang="es-ES" sz="4000" dirty="0" smtClean="0"/>
              <a:t>fatiga crónica, alergias, frecuentes resfriados </a:t>
            </a:r>
          </a:p>
          <a:p>
            <a:endParaRPr lang="es-ES" dirty="0"/>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0070C0"/>
                </a:solidFill>
              </a:rPr>
              <a:t>¿COMO RECIBIMOS LAS ENZIMAS LOS SERES HUMANOS?</a:t>
            </a:r>
            <a:endParaRPr lang="es-ES" b="1" dirty="0">
              <a:solidFill>
                <a:srgbClr val="0070C0"/>
              </a:solidFill>
            </a:endParaRPr>
          </a:p>
        </p:txBody>
      </p:sp>
      <p:sp>
        <p:nvSpPr>
          <p:cNvPr id="3" name="2 Marcador de contenido"/>
          <p:cNvSpPr>
            <a:spLocks noGrp="1"/>
          </p:cNvSpPr>
          <p:nvPr>
            <p:ph idx="1"/>
          </p:nvPr>
        </p:nvSpPr>
        <p:spPr/>
        <p:txBody>
          <a:bodyPr>
            <a:normAutofit lnSpcReduction="10000"/>
          </a:bodyPr>
          <a:lstStyle/>
          <a:p>
            <a:r>
              <a:rPr lang="es-ES" sz="4000" b="1" dirty="0" smtClean="0"/>
              <a:t>La única manera de recibir las enzimas es a través de los alimentos, preferiblemente </a:t>
            </a:r>
            <a:r>
              <a:rPr lang="es-ES" sz="4000" b="1" dirty="0" smtClean="0">
                <a:solidFill>
                  <a:srgbClr val="0070C0"/>
                </a:solidFill>
              </a:rPr>
              <a:t>frutas</a:t>
            </a:r>
            <a:r>
              <a:rPr lang="es-ES" sz="4000" b="1" dirty="0" smtClean="0"/>
              <a:t> y </a:t>
            </a:r>
            <a:r>
              <a:rPr lang="es-ES" sz="4000" b="1" dirty="0" smtClean="0">
                <a:solidFill>
                  <a:srgbClr val="0070C0"/>
                </a:solidFill>
              </a:rPr>
              <a:t>vegetales crudos </a:t>
            </a:r>
            <a:r>
              <a:rPr lang="es-ES" sz="4000" b="1" dirty="0" smtClean="0"/>
              <a:t>o</a:t>
            </a:r>
            <a:r>
              <a:rPr lang="es-ES" sz="4000" b="1" dirty="0" smtClean="0">
                <a:solidFill>
                  <a:srgbClr val="0070C0"/>
                </a:solidFill>
              </a:rPr>
              <a:t> cocinados </a:t>
            </a:r>
            <a:r>
              <a:rPr lang="es-ES" sz="4000" b="1" dirty="0" smtClean="0"/>
              <a:t>al vapor por corto tiempo y los </a:t>
            </a:r>
            <a:r>
              <a:rPr lang="es-ES" sz="4000" b="1" dirty="0" smtClean="0">
                <a:solidFill>
                  <a:srgbClr val="0070C0"/>
                </a:solidFill>
              </a:rPr>
              <a:t>jugos </a:t>
            </a:r>
            <a:r>
              <a:rPr lang="es-ES" sz="4000" b="1" dirty="0" smtClean="0"/>
              <a:t>de </a:t>
            </a:r>
            <a:r>
              <a:rPr lang="es-ES" sz="4000" b="1" dirty="0" smtClean="0">
                <a:solidFill>
                  <a:srgbClr val="0070C0"/>
                </a:solidFill>
              </a:rPr>
              <a:t>frutas </a:t>
            </a:r>
            <a:r>
              <a:rPr lang="es-ES" sz="4000" b="1" dirty="0" smtClean="0"/>
              <a:t>y </a:t>
            </a:r>
            <a:r>
              <a:rPr lang="es-ES" sz="4000" b="1" dirty="0" smtClean="0">
                <a:solidFill>
                  <a:srgbClr val="0070C0"/>
                </a:solidFill>
              </a:rPr>
              <a:t>vegetales</a:t>
            </a:r>
            <a:r>
              <a:rPr lang="es-ES" sz="4000" b="1" dirty="0" smtClean="0"/>
              <a:t> en su forma natural. </a:t>
            </a:r>
            <a:r>
              <a:rPr lang="es-ES" dirty="0" smtClean="0"/>
              <a:t/>
            </a:r>
            <a:br>
              <a:rPr lang="es-ES" dirty="0" smtClean="0"/>
            </a:br>
            <a:endParaRPr lang="es-ES" dirty="0"/>
          </a:p>
        </p:txBody>
      </p:sp>
    </p:spTree>
  </p:cSld>
  <p:clrMapOvr>
    <a:masterClrMapping/>
  </p:clrMapOvr>
  <p:transition>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t>
            </a:r>
            <a:endParaRPr lang="es-ES" dirty="0"/>
          </a:p>
        </p:txBody>
      </p:sp>
      <p:sp>
        <p:nvSpPr>
          <p:cNvPr id="3" name="2 Marcador de contenido"/>
          <p:cNvSpPr>
            <a:spLocks noGrp="1"/>
          </p:cNvSpPr>
          <p:nvPr>
            <p:ph idx="1"/>
          </p:nvPr>
        </p:nvSpPr>
        <p:spPr>
          <a:xfrm>
            <a:off x="457200" y="1600200"/>
            <a:ext cx="8229600" cy="4972072"/>
          </a:xfrm>
        </p:spPr>
        <p:txBody>
          <a:bodyPr>
            <a:noAutofit/>
          </a:bodyPr>
          <a:lstStyle/>
          <a:p>
            <a:r>
              <a:rPr lang="es-ES" sz="4000" b="1" dirty="0" smtClean="0"/>
              <a:t>Las enzimas tomadas como suplemento son destruidas en el estómago y el intestino delgado, digeridas como cualquier otra proteína. La única excepción a esas son las enzimas digestivas indicadas a veces a personas con problemas de la digestión.</a:t>
            </a:r>
            <a:endParaRPr lang="es-ES" sz="4000" b="1" dirty="0"/>
          </a:p>
        </p:txBody>
      </p:sp>
    </p:spTree>
  </p:cSld>
  <p:clrMapOvr>
    <a:masterClrMapping/>
  </p:clrMapOvr>
  <p:transition>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normAutofit/>
          </a:bodyPr>
          <a:lstStyle/>
          <a:p>
            <a:r>
              <a:rPr lang="es-ES" sz="44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empus Sans ITC" pitchFamily="82" charset="0"/>
              </a:rPr>
              <a:t>EC4 </a:t>
            </a:r>
            <a:r>
              <a:rPr lang="es-ES" sz="4400" b="1"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empus Sans ITC" pitchFamily="82" charset="0"/>
              </a:rPr>
              <a:t>liasas</a:t>
            </a:r>
            <a:r>
              <a:rPr lang="es-ES" sz="4400" b="1"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empus Sans ITC" pitchFamily="82" charset="0"/>
              </a:rPr>
              <a:t>: </a:t>
            </a:r>
          </a:p>
          <a:p>
            <a:r>
              <a:rPr lang="es-ES" sz="4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catalizan reacciones en las que se eliminan grupos h</a:t>
            </a:r>
            <a:r>
              <a:rPr lang="es-ES" sz="4400" b="1" baseline="-250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2</a:t>
            </a:r>
            <a:r>
              <a:rPr lang="es-ES" sz="4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o, co</a:t>
            </a:r>
            <a:r>
              <a:rPr lang="es-ES" sz="4400" b="1" baseline="-250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2</a:t>
            </a:r>
            <a:r>
              <a:rPr lang="es-ES" sz="4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 y nh</a:t>
            </a:r>
            <a:r>
              <a:rPr lang="es-ES" sz="4400" b="1" baseline="-250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3</a:t>
            </a:r>
            <a:r>
              <a:rPr lang="es-ES" sz="4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 para formar un doble enlace o añadirse a un doble enlace. </a:t>
            </a:r>
            <a:r>
              <a:rPr lang="es-ES" sz="4400" b="1" i="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ejemplos:</a:t>
            </a:r>
            <a:r>
              <a:rPr lang="es-ES" sz="4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 </a:t>
            </a:r>
            <a:r>
              <a:rPr lang="es-ES" sz="4400"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descarboxilasas</a:t>
            </a:r>
            <a:r>
              <a:rPr lang="es-ES" sz="4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 </a:t>
            </a:r>
            <a:r>
              <a:rPr lang="es-ES" sz="4400"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liasas</a:t>
            </a:r>
            <a:r>
              <a:rPr lang="es-ES" sz="4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a:t>
            </a:r>
            <a:endParaRPr lang="es-E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endParaRPr>
          </a:p>
        </p:txBody>
      </p:sp>
    </p:spTree>
  </p:cSld>
  <p:clrMapOvr>
    <a:masterClrMapping/>
  </p:clrMapOvr>
  <p:transition>
    <p:wheel spokes="8"/>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3245"/>
          </a:xfrm>
        </p:spPr>
        <p:txBody>
          <a:bodyPr>
            <a:normAutofit lnSpcReduction="10000"/>
          </a:bodyPr>
          <a:lstStyle/>
          <a:p>
            <a:r>
              <a:rPr lang="es-ES"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empus Sans ITC" pitchFamily="82" charset="0"/>
              </a:rPr>
              <a:t>EC5 </a:t>
            </a:r>
            <a:r>
              <a:rPr lang="es-ES" sz="3600" b="1"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empus Sans ITC" pitchFamily="82" charset="0"/>
              </a:rPr>
              <a:t>isomerasas</a:t>
            </a:r>
            <a:r>
              <a:rPr lang="es-ES" sz="3600" b="1"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empus Sans ITC" pitchFamily="82" charset="0"/>
              </a:rPr>
              <a:t>: </a:t>
            </a:r>
          </a:p>
          <a:p>
            <a:r>
              <a:rPr lang="es-E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actúan sobre determinadas moléculas obteniendo o cambiando de ellas sus isómeros funcionales o de posición, es decir, catalizan la </a:t>
            </a:r>
            <a:r>
              <a:rPr lang="es-ES" sz="3600"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racemización</a:t>
            </a:r>
            <a:r>
              <a:rPr lang="es-E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 y cambios de posición de un grupo en determinada molécula obteniendo formas </a:t>
            </a:r>
            <a:r>
              <a:rPr lang="es-ES" sz="3600"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isoméricas</a:t>
            </a:r>
            <a:r>
              <a:rPr lang="es-E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 suelen actuar en procesos de </a:t>
            </a:r>
            <a:r>
              <a:rPr lang="es-ES" sz="3600"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interconversión</a:t>
            </a:r>
            <a:r>
              <a:rPr lang="es-E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 </a:t>
            </a:r>
          </a:p>
          <a:p>
            <a:r>
              <a:rPr lang="es-ES" sz="3600" b="1" i="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ejemplo:</a:t>
            </a:r>
            <a:r>
              <a:rPr lang="es-E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 </a:t>
            </a:r>
            <a:r>
              <a:rPr lang="es-ES" sz="3600"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epimerasas</a:t>
            </a:r>
            <a:r>
              <a:rPr lang="es-E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 (</a:t>
            </a:r>
            <a:r>
              <a:rPr lang="es-ES" sz="3600"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mutasa</a:t>
            </a:r>
            <a:r>
              <a:rPr lang="es-E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a:t>
            </a:r>
            <a:endParaRPr lang="es-CO"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endParaRPr>
          </a:p>
          <a:p>
            <a:endParaRPr lang="es-CO" dirty="0"/>
          </a:p>
        </p:txBody>
      </p:sp>
    </p:spTree>
  </p:cSld>
  <p:clrMapOvr>
    <a:masterClrMapping/>
  </p:clrMapOvr>
  <p:transition>
    <p:wheel spokes="8"/>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14356"/>
            <a:ext cx="8229600" cy="5411807"/>
          </a:xfrm>
        </p:spPr>
        <p:txBody>
          <a:bodyPr>
            <a:normAutofit/>
          </a:bodyPr>
          <a:lstStyle/>
          <a:p>
            <a:r>
              <a:rPr lang="es-ES" sz="4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empus Sans ITC" pitchFamily="82" charset="0"/>
              </a:rPr>
              <a:t>EC6 </a:t>
            </a:r>
            <a:r>
              <a:rPr lang="es-ES" sz="4000" b="1"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empus Sans ITC" pitchFamily="82" charset="0"/>
              </a:rPr>
              <a:t>ligasas</a:t>
            </a:r>
            <a:r>
              <a:rPr lang="es-ES" sz="4000" b="1"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empus Sans ITC" pitchFamily="82" charset="0"/>
              </a:rPr>
              <a:t>: </a:t>
            </a:r>
          </a:p>
          <a:p>
            <a:r>
              <a:rPr lang="es-ES" sz="40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catalizan la degradación o síntesis de los enlaces denominados "fuertes" mediante el acoplamiento a moléculas de alto valor energético como el </a:t>
            </a:r>
            <a:r>
              <a:rPr lang="es-ES" sz="4000"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atp</a:t>
            </a:r>
            <a:r>
              <a:rPr lang="es-ES" sz="40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 </a:t>
            </a:r>
            <a:r>
              <a:rPr lang="es-ES" sz="4000" b="1" i="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ejemplos:</a:t>
            </a:r>
            <a:r>
              <a:rPr lang="es-ES" sz="40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 sintetasas, </a:t>
            </a:r>
            <a:r>
              <a:rPr lang="es-ES" sz="4000"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carboxilasas</a:t>
            </a:r>
            <a:r>
              <a:rPr lang="es-ES" sz="40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a:t>
            </a:r>
            <a:endParaRPr lang="es-CO"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endParaRPr>
          </a:p>
        </p:txBody>
      </p:sp>
    </p:spTree>
  </p:cSld>
  <p:clrMapOvr>
    <a:masterClrMapping/>
  </p:clrMapOvr>
  <p:transition>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42910" y="500042"/>
            <a:ext cx="7129490" cy="6072230"/>
          </a:xfrm>
        </p:spPr>
        <p:txBody>
          <a:bodyPr>
            <a:normAutofit fontScale="55000" lnSpcReduction="20000"/>
          </a:bodyPr>
          <a:lstStyle/>
          <a:p>
            <a:r>
              <a:rPr lang="es-ES" dirty="0" smtClean="0">
                <a:solidFill>
                  <a:srgbClr val="7030A0"/>
                </a:solidFill>
                <a:latin typeface="Arial Black" pitchFamily="34" charset="0"/>
              </a:rPr>
              <a:t>	BIOQUIMICA</a:t>
            </a:r>
          </a:p>
          <a:p>
            <a:r>
              <a:rPr lang="es-ES" dirty="0" smtClean="0">
                <a:solidFill>
                  <a:srgbClr val="7030A0"/>
                </a:solidFill>
                <a:latin typeface="Arial Black" pitchFamily="34" charset="0"/>
              </a:rPr>
              <a:t> </a:t>
            </a:r>
          </a:p>
          <a:p>
            <a:r>
              <a:rPr lang="es-ES" dirty="0" smtClean="0">
                <a:solidFill>
                  <a:srgbClr val="7030A0"/>
                </a:solidFill>
                <a:latin typeface="Arial Black" pitchFamily="34" charset="0"/>
              </a:rPr>
              <a:t>ENZIMAS DEL CUERPO HUMANO</a:t>
            </a:r>
          </a:p>
          <a:p>
            <a:r>
              <a:rPr lang="es-ES" dirty="0" smtClean="0">
                <a:solidFill>
                  <a:srgbClr val="7030A0"/>
                </a:solidFill>
                <a:latin typeface="Arial Black" pitchFamily="34" charset="0"/>
              </a:rPr>
              <a:t> </a:t>
            </a:r>
          </a:p>
          <a:p>
            <a:r>
              <a:rPr lang="es-CO" dirty="0" smtClean="0">
                <a:solidFill>
                  <a:srgbClr val="7030A0"/>
                </a:solidFill>
                <a:latin typeface="Arial Black" pitchFamily="34" charset="0"/>
              </a:rPr>
              <a:t>MARIA ELENA AREVALO RAMOS</a:t>
            </a:r>
            <a:endParaRPr lang="es-ES" dirty="0" smtClean="0">
              <a:solidFill>
                <a:srgbClr val="7030A0"/>
              </a:solidFill>
              <a:latin typeface="Arial Black" pitchFamily="34" charset="0"/>
            </a:endParaRPr>
          </a:p>
          <a:p>
            <a:r>
              <a:rPr lang="es-CO" dirty="0" smtClean="0">
                <a:solidFill>
                  <a:srgbClr val="7030A0"/>
                </a:solidFill>
                <a:latin typeface="Arial Black" pitchFamily="34" charset="0"/>
              </a:rPr>
              <a:t>CODIGO: 084504292011</a:t>
            </a:r>
            <a:endParaRPr lang="es-ES" dirty="0" smtClean="0">
              <a:solidFill>
                <a:srgbClr val="7030A0"/>
              </a:solidFill>
              <a:latin typeface="Arial Black" pitchFamily="34" charset="0"/>
            </a:endParaRPr>
          </a:p>
          <a:p>
            <a:r>
              <a:rPr lang="es-ES" dirty="0" smtClean="0">
                <a:solidFill>
                  <a:srgbClr val="7030A0"/>
                </a:solidFill>
                <a:latin typeface="Arial Black" pitchFamily="34" charset="0"/>
              </a:rPr>
              <a:t> </a:t>
            </a:r>
          </a:p>
          <a:p>
            <a:r>
              <a:rPr lang="es-ES" dirty="0" smtClean="0">
                <a:solidFill>
                  <a:srgbClr val="7030A0"/>
                </a:solidFill>
                <a:latin typeface="Arial Black" pitchFamily="34" charset="0"/>
              </a:rPr>
              <a:t> </a:t>
            </a:r>
          </a:p>
          <a:p>
            <a:r>
              <a:rPr lang="es-ES" dirty="0" smtClean="0">
                <a:solidFill>
                  <a:srgbClr val="7030A0"/>
                </a:solidFill>
                <a:latin typeface="Arial Black" pitchFamily="34" charset="0"/>
              </a:rPr>
              <a:t>SEGUNDO SEMESTRE</a:t>
            </a:r>
          </a:p>
          <a:p>
            <a:r>
              <a:rPr lang="es-ES" dirty="0" smtClean="0">
                <a:solidFill>
                  <a:srgbClr val="7030A0"/>
                </a:solidFill>
                <a:latin typeface="Arial Black" pitchFamily="34" charset="0"/>
              </a:rPr>
              <a:t> </a:t>
            </a:r>
          </a:p>
          <a:p>
            <a:r>
              <a:rPr lang="es-ES" dirty="0" smtClean="0">
                <a:solidFill>
                  <a:srgbClr val="7030A0"/>
                </a:solidFill>
                <a:latin typeface="Arial Black" pitchFamily="34" charset="0"/>
              </a:rPr>
              <a:t> </a:t>
            </a:r>
          </a:p>
          <a:p>
            <a:r>
              <a:rPr lang="es-ES" dirty="0" smtClean="0">
                <a:solidFill>
                  <a:srgbClr val="7030A0"/>
                </a:solidFill>
                <a:latin typeface="Arial Black" pitchFamily="34" charset="0"/>
              </a:rPr>
              <a:t> </a:t>
            </a:r>
          </a:p>
          <a:p>
            <a:r>
              <a:rPr lang="es-CO" dirty="0" smtClean="0">
                <a:solidFill>
                  <a:srgbClr val="7030A0"/>
                </a:solidFill>
                <a:latin typeface="Arial Black" pitchFamily="34" charset="0"/>
              </a:rPr>
              <a:t>PROFESOR</a:t>
            </a:r>
            <a:endParaRPr lang="es-ES" dirty="0" smtClean="0">
              <a:solidFill>
                <a:srgbClr val="7030A0"/>
              </a:solidFill>
              <a:latin typeface="Arial Black" pitchFamily="34" charset="0"/>
            </a:endParaRPr>
          </a:p>
          <a:p>
            <a:r>
              <a:rPr lang="es-ES" dirty="0" smtClean="0">
                <a:solidFill>
                  <a:srgbClr val="7030A0"/>
                </a:solidFill>
                <a:latin typeface="Arial Black" pitchFamily="34" charset="0"/>
              </a:rPr>
              <a:t>HAMMES GARAVITO</a:t>
            </a:r>
          </a:p>
          <a:p>
            <a:r>
              <a:rPr lang="es-ES" dirty="0" smtClean="0">
                <a:solidFill>
                  <a:srgbClr val="7030A0"/>
                </a:solidFill>
                <a:latin typeface="Arial Black" pitchFamily="34" charset="0"/>
              </a:rPr>
              <a:t> </a:t>
            </a:r>
          </a:p>
          <a:p>
            <a:r>
              <a:rPr lang="es-CO" dirty="0" smtClean="0">
                <a:solidFill>
                  <a:srgbClr val="7030A0"/>
                </a:solidFill>
                <a:latin typeface="Arial Black" pitchFamily="34" charset="0"/>
              </a:rPr>
              <a:t>UN IVERSIDAD DEL TOLIMA</a:t>
            </a:r>
            <a:endParaRPr lang="es-ES" dirty="0" smtClean="0">
              <a:solidFill>
                <a:srgbClr val="7030A0"/>
              </a:solidFill>
              <a:latin typeface="Arial Black" pitchFamily="34" charset="0"/>
            </a:endParaRPr>
          </a:p>
          <a:p>
            <a:r>
              <a:rPr lang="es-ES" dirty="0" smtClean="0">
                <a:solidFill>
                  <a:srgbClr val="7030A0"/>
                </a:solidFill>
                <a:latin typeface="Arial Black" pitchFamily="34" charset="0"/>
              </a:rPr>
              <a:t>IDEAD</a:t>
            </a:r>
          </a:p>
          <a:p>
            <a:r>
              <a:rPr lang="es-ES" dirty="0" smtClean="0">
                <a:solidFill>
                  <a:srgbClr val="7030A0"/>
                </a:solidFill>
                <a:latin typeface="Arial Black" pitchFamily="34" charset="0"/>
              </a:rPr>
              <a:t>REGENCIA EN FARMACIA</a:t>
            </a:r>
          </a:p>
          <a:p>
            <a:r>
              <a:rPr lang="es-CO" dirty="0" smtClean="0">
                <a:solidFill>
                  <a:srgbClr val="7030A0"/>
                </a:solidFill>
                <a:latin typeface="Arial Black" pitchFamily="34" charset="0"/>
              </a:rPr>
              <a:t>CREAD: KENNEDY</a:t>
            </a:r>
            <a:endParaRPr lang="es-ES" dirty="0" smtClean="0">
              <a:solidFill>
                <a:srgbClr val="7030A0"/>
              </a:solidFill>
              <a:latin typeface="Arial Black" pitchFamily="34" charset="0"/>
            </a:endParaRPr>
          </a:p>
          <a:p>
            <a:r>
              <a:rPr lang="es-CO" dirty="0" smtClean="0">
                <a:solidFill>
                  <a:srgbClr val="7030A0"/>
                </a:solidFill>
                <a:latin typeface="Arial Black" pitchFamily="34" charset="0"/>
              </a:rPr>
              <a:t>2011</a:t>
            </a:r>
            <a:endParaRPr lang="es-ES" dirty="0"/>
          </a:p>
        </p:txBody>
      </p:sp>
    </p:spTree>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Grp="1" noChangeAspect="1" noChangeArrowheads="1"/>
          </p:cNvPicPr>
          <p:nvPr>
            <p:ph idx="1"/>
          </p:nvPr>
        </p:nvPicPr>
        <p:blipFill>
          <a:blip r:embed="rId2" cstate="print"/>
          <a:srcRect/>
          <a:stretch>
            <a:fillRect/>
          </a:stretch>
        </p:blipFill>
        <p:spPr bwMode="auto">
          <a:xfrm>
            <a:off x="857224" y="1928802"/>
            <a:ext cx="3067050" cy="3057525"/>
          </a:xfrm>
          <a:prstGeom prst="rect">
            <a:avLst/>
          </a:prstGeom>
          <a:noFill/>
          <a:ln w="9525">
            <a:noFill/>
            <a:miter lim="800000"/>
            <a:headEnd/>
            <a:tailEnd/>
          </a:ln>
          <a:effectLst/>
        </p:spPr>
      </p:pic>
      <p:pic>
        <p:nvPicPr>
          <p:cNvPr id="28675" name="Picture 3"/>
          <p:cNvPicPr>
            <a:picLocks noChangeAspect="1" noChangeArrowheads="1"/>
          </p:cNvPicPr>
          <p:nvPr/>
        </p:nvPicPr>
        <p:blipFill>
          <a:blip r:embed="rId3" cstate="print"/>
          <a:srcRect/>
          <a:stretch>
            <a:fillRect/>
          </a:stretch>
        </p:blipFill>
        <p:spPr bwMode="auto">
          <a:xfrm>
            <a:off x="5143504" y="3357562"/>
            <a:ext cx="3143272" cy="2928958"/>
          </a:xfrm>
          <a:prstGeom prst="rect">
            <a:avLst/>
          </a:prstGeom>
          <a:noFill/>
          <a:ln w="9525">
            <a:noFill/>
            <a:miter lim="800000"/>
            <a:headEnd/>
            <a:tailEnd/>
          </a:ln>
          <a:effectLst/>
        </p:spPr>
      </p:pic>
    </p:spTree>
  </p:cSld>
  <p:clrMapOvr>
    <a:masterClrMapping/>
  </p:clrMapOvr>
  <p:transition>
    <p:wheel spokes="8"/>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CO" sz="72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empus Sans ITC" pitchFamily="82" charset="0"/>
              </a:rPr>
              <a:t>Conclusiones</a:t>
            </a:r>
            <a:r>
              <a:rPr lang="es-CO"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endParaRPr lang="es-CO"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2 Marcador de contenido"/>
          <p:cNvSpPr>
            <a:spLocks noGrp="1"/>
          </p:cNvSpPr>
          <p:nvPr>
            <p:ph idx="1"/>
          </p:nvPr>
        </p:nvSpPr>
        <p:spPr>
          <a:xfrm>
            <a:off x="457200" y="1600200"/>
            <a:ext cx="8229600" cy="4900634"/>
          </a:xfrm>
        </p:spPr>
        <p:txBody>
          <a:bodyPr>
            <a:normAutofit fontScale="92500"/>
          </a:bodyPr>
          <a:lstStyle/>
          <a:p>
            <a:pPr>
              <a:buNone/>
            </a:pPr>
            <a:r>
              <a:rPr lang="es-CO"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s-CO"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S</a:t>
            </a:r>
            <a:r>
              <a:rPr lang="es-CO"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in enzimas, no sería posible la vida que conocemos. igual que la </a:t>
            </a:r>
            <a:r>
              <a:rPr lang="es-CO"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biocatálisis</a:t>
            </a:r>
            <a:r>
              <a:rPr lang="es-CO"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 que regula la velocidad a la cual tienen lugar los procesos fisiológicos, las enzimas llevan a cabo funciones definitivos relacionadas con la salud y la enfermedad. en tanto que, en la salud todos los procesos fisiológicos ocurren de una manera ordenada y se conserva la homeostasis, durante los estados patológicos, esta última puede ser perturbada de manera profunda.</a:t>
            </a:r>
            <a:endParaRPr lang="es-CO"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endParaRPr>
          </a:p>
        </p:txBody>
      </p:sp>
    </p:spTree>
  </p:cSld>
  <p:clrMapOvr>
    <a:masterClrMapping/>
  </p:clrMapOvr>
  <p:transition>
    <p:wheel spokes="8"/>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85794"/>
            <a:ext cx="8229600" cy="5340369"/>
          </a:xfrm>
        </p:spPr>
        <p:txBody>
          <a:bodyPr/>
          <a:lstStyle/>
          <a:p>
            <a:r>
              <a:rPr lang="es-ES" b="1" i="1" dirty="0" smtClean="0">
                <a:solidFill>
                  <a:srgbClr val="0070C0"/>
                </a:solidFill>
              </a:rPr>
              <a:t>Para que los alimentos que ingerimos puedan ser asimilados por nuestro cuerpo se precisa la intervención de unas sustancias conocidas con el nombre de enzimas digestivas. Dichas sustancias son de naturaleza proteica y actúan de manera específica sobre cada uno de los nutrientes de los alimentos para que estos puedan ser aprovechados a nivel celular.</a:t>
            </a:r>
            <a:endParaRPr lang="es-ES" b="1" i="1" dirty="0">
              <a:solidFill>
                <a:srgbClr val="0070C0"/>
              </a:solidFill>
            </a:endParaRPr>
          </a:p>
        </p:txBody>
      </p:sp>
    </p:spTree>
  </p:cSld>
  <p:clrMapOvr>
    <a:masterClrMapping/>
  </p:clrMapOvr>
  <p:transition>
    <p:wheel spokes="8"/>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642910" y="1000108"/>
            <a:ext cx="7429552" cy="5352263"/>
          </a:xfrm>
          <a:prstGeom prst="rect">
            <a:avLst/>
          </a:prstGeom>
          <a:noFill/>
          <a:ln w="9525">
            <a:noFill/>
            <a:miter lim="800000"/>
            <a:headEnd/>
            <a:tailEnd/>
          </a:ln>
          <a:effectLst/>
        </p:spPr>
      </p:pic>
    </p:spTree>
  </p:cSld>
  <p:clrMapOvr>
    <a:masterClrMapping/>
  </p:clrMapOvr>
  <p:transition>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1285860"/>
            <a:ext cx="7772400" cy="4786346"/>
          </a:xfrm>
        </p:spPr>
        <p:txBody>
          <a:bodyPr>
            <a:normAutofit/>
          </a:bodyPr>
          <a:lstStyle/>
          <a:p>
            <a:r>
              <a:rPr lang="es-CO" sz="8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Enzimas del cuerpo humano</a:t>
            </a:r>
            <a:endParaRPr lang="es-CO" sz="8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endParaRPr>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s-CO" sz="72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empus Sans ITC" pitchFamily="82" charset="0"/>
              </a:rPr>
              <a:t>Que son </a:t>
            </a:r>
            <a:endParaRPr lang="es-CO" sz="72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empus Sans ITC" pitchFamily="82" charset="0"/>
            </a:endParaRPr>
          </a:p>
        </p:txBody>
      </p:sp>
      <p:sp>
        <p:nvSpPr>
          <p:cNvPr id="3" name="2 Marcador de contenido"/>
          <p:cNvSpPr>
            <a:spLocks noGrp="1"/>
          </p:cNvSpPr>
          <p:nvPr>
            <p:ph idx="1"/>
          </p:nvPr>
        </p:nvSpPr>
        <p:spPr/>
        <p:txBody>
          <a:bodyPr>
            <a:normAutofit fontScale="92500"/>
          </a:bodyPr>
          <a:lstStyle/>
          <a:p>
            <a:pPr>
              <a:buNone/>
            </a:pPr>
            <a:r>
              <a:rPr lang="es-E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rPr>
              <a:t> </a:t>
            </a:r>
            <a:r>
              <a:rPr lang="es-ES" sz="3600" dirty="0" smtClean="0"/>
              <a:t>Las enzimas son proteínas, es decir macromoléculas, las cuales se encargan de acelerar   la velocidad con que se producen las reacciones químicas en el organismo. </a:t>
            </a:r>
          </a:p>
          <a:p>
            <a:pPr>
              <a:buNone/>
            </a:pPr>
            <a:r>
              <a:rPr lang="es-ES" sz="3600" dirty="0" smtClean="0"/>
              <a:t>Esta función es muy importante para mantener la actividad biológica de un organismo, ya que sin ellas, una reacción que se produciría en 1 segundo, podría tomar miles de años.</a:t>
            </a:r>
            <a:endParaRPr lang="es-CO"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empus Sans ITC" pitchFamily="82" charset="0"/>
            </a:endParaRPr>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t>
            </a:r>
            <a:endParaRPr lang="es-ES" dirty="0"/>
          </a:p>
        </p:txBody>
      </p:sp>
      <p:sp>
        <p:nvSpPr>
          <p:cNvPr id="3" name="2 Marcador de contenido"/>
          <p:cNvSpPr>
            <a:spLocks noGrp="1"/>
          </p:cNvSpPr>
          <p:nvPr>
            <p:ph idx="1"/>
          </p:nvPr>
        </p:nvSpPr>
        <p:spPr>
          <a:xfrm>
            <a:off x="457200" y="1600200"/>
            <a:ext cx="8229600" cy="5043510"/>
          </a:xfrm>
        </p:spPr>
        <p:txBody>
          <a:bodyPr>
            <a:noAutofit/>
          </a:bodyPr>
          <a:lstStyle/>
          <a:p>
            <a:r>
              <a:rPr lang="es-ES" sz="3600" dirty="0" smtClean="0"/>
              <a:t>En la actualidad se conocen cerca de 2000 enzimas y se denominan con la terminación –asa (</a:t>
            </a:r>
            <a:r>
              <a:rPr lang="es-ES" sz="3600" b="1" dirty="0" smtClean="0">
                <a:solidFill>
                  <a:srgbClr val="0070C0"/>
                </a:solidFill>
              </a:rPr>
              <a:t>oxidasa, lipasa, amilasa, proteasa</a:t>
            </a:r>
            <a:r>
              <a:rPr lang="es-ES" sz="3600" dirty="0" smtClean="0"/>
              <a:t>, etc.) Cada una de ellas afecta a una determinada molécula, la cual se denomina sustrato, para finalmente, después de un proceso específico, llegar a lo que se denomina producto.</a:t>
            </a:r>
            <a:endParaRPr lang="es-ES" sz="3600" dirty="0"/>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0070C0"/>
                </a:solidFill>
              </a:rPr>
              <a:t>EN QUE PARTE DE NUESTRO CUERPO ESTAN LAS ENZIMAS?</a:t>
            </a:r>
            <a:endParaRPr lang="es-ES" b="1" dirty="0">
              <a:solidFill>
                <a:srgbClr val="0070C0"/>
              </a:solidFill>
            </a:endParaRPr>
          </a:p>
        </p:txBody>
      </p:sp>
      <p:sp>
        <p:nvSpPr>
          <p:cNvPr id="3" name="2 Marcador de contenido"/>
          <p:cNvSpPr>
            <a:spLocks noGrp="1"/>
          </p:cNvSpPr>
          <p:nvPr>
            <p:ph idx="1"/>
          </p:nvPr>
        </p:nvSpPr>
        <p:spPr/>
        <p:txBody>
          <a:bodyPr/>
          <a:lstStyle/>
          <a:p>
            <a:r>
              <a:rPr lang="es-ES" sz="4000" dirty="0" smtClean="0"/>
              <a:t>Las enzimas están distribuidas en todo nuestro cuerpo, ya que la mayoría de dichas reacciones necesitan ser afectadas por procesos enzimáticos. </a:t>
            </a:r>
            <a:r>
              <a:rPr lang="es-ES" dirty="0" smtClean="0"/>
              <a:t/>
            </a:r>
            <a:br>
              <a:rPr lang="es-ES" dirty="0" smtClean="0"/>
            </a:br>
            <a:endParaRPr lang="es-ES" dirty="0"/>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0070C0"/>
                </a:solidFill>
              </a:rPr>
              <a:t>¿POR QUE SON IMPORTANTES LAS ENZIMAS EN NUESTRO CUERPO?</a:t>
            </a:r>
            <a:endParaRPr lang="es-ES" b="1" dirty="0">
              <a:solidFill>
                <a:srgbClr val="0070C0"/>
              </a:solidFill>
            </a:endParaRPr>
          </a:p>
        </p:txBody>
      </p:sp>
      <p:sp>
        <p:nvSpPr>
          <p:cNvPr id="3" name="2 Marcador de contenido"/>
          <p:cNvSpPr>
            <a:spLocks noGrp="1"/>
          </p:cNvSpPr>
          <p:nvPr>
            <p:ph idx="1"/>
          </p:nvPr>
        </p:nvSpPr>
        <p:spPr/>
        <p:txBody>
          <a:bodyPr>
            <a:normAutofit/>
          </a:bodyPr>
          <a:lstStyle/>
          <a:p>
            <a:r>
              <a:rPr lang="es-ES" sz="4000" dirty="0" smtClean="0"/>
              <a:t>La verdad, es que el trabajo enzimático es muy importante, ya que sin éste se podrían producir enfermedades genéticas, sólo con la falla de una enzima. </a:t>
            </a:r>
            <a:endParaRPr lang="es-ES" sz="4000" dirty="0"/>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2154230"/>
          </a:xfrm>
        </p:spPr>
        <p:txBody>
          <a:bodyPr>
            <a:normAutofit fontScale="90000"/>
          </a:bodyPr>
          <a:lstStyle/>
          <a:p>
            <a:r>
              <a:rPr lang="es-ES" dirty="0" smtClean="0">
                <a:solidFill>
                  <a:srgbClr val="0070C0"/>
                </a:solidFill>
              </a:rPr>
              <a:t>Algunas de estas enfermedades pueden ser tratadas, pero no poseen cura. </a:t>
            </a:r>
            <a:r>
              <a:rPr lang="es-ES" dirty="0" smtClean="0"/>
              <a:t/>
            </a:r>
            <a:br>
              <a:rPr lang="es-ES" dirty="0" smtClean="0"/>
            </a:br>
            <a:endParaRPr lang="es-ES" dirty="0"/>
          </a:p>
        </p:txBody>
      </p:sp>
      <p:sp>
        <p:nvSpPr>
          <p:cNvPr id="3" name="2 Marcador de contenido"/>
          <p:cNvSpPr>
            <a:spLocks noGrp="1"/>
          </p:cNvSpPr>
          <p:nvPr>
            <p:ph idx="1"/>
          </p:nvPr>
        </p:nvSpPr>
        <p:spPr>
          <a:xfrm>
            <a:off x="457200" y="2643182"/>
            <a:ext cx="8229600" cy="3482981"/>
          </a:xfrm>
        </p:spPr>
        <p:txBody>
          <a:bodyPr/>
          <a:lstStyle/>
          <a:p>
            <a:r>
              <a:rPr lang="es-ES" dirty="0" smtClean="0"/>
              <a:t>Un claro ejemplo para este tipo de fallo en el organismo es el tipo más común de la enfermedad </a:t>
            </a:r>
            <a:r>
              <a:rPr lang="es-ES" b="1" dirty="0" err="1" smtClean="0"/>
              <a:t>fenilcetonuria</a:t>
            </a:r>
            <a:r>
              <a:rPr lang="es-ES" dirty="0" smtClean="0"/>
              <a:t>, la cual es producida por el fallo de una única enzima en la </a:t>
            </a:r>
            <a:r>
              <a:rPr lang="es-ES" b="1" dirty="0" err="1" smtClean="0"/>
              <a:t>fenilalanina</a:t>
            </a:r>
            <a:r>
              <a:rPr lang="es-ES" b="1" dirty="0" smtClean="0"/>
              <a:t> </a:t>
            </a:r>
            <a:r>
              <a:rPr lang="es-ES" b="1" dirty="0" err="1" smtClean="0"/>
              <a:t>hidroxilasa</a:t>
            </a:r>
            <a:r>
              <a:rPr lang="es-ES" dirty="0" smtClean="0"/>
              <a:t>, la cual acelera la reacción de la degradación de la </a:t>
            </a:r>
            <a:r>
              <a:rPr lang="es-ES" dirty="0" err="1" smtClean="0"/>
              <a:t>fenilalanina</a:t>
            </a:r>
            <a:r>
              <a:rPr lang="es-ES" dirty="0" smtClean="0"/>
              <a:t>.</a:t>
            </a:r>
            <a:endParaRPr lang="es-ES" dirty="0"/>
          </a:p>
        </p:txBody>
      </p:sp>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0070C0"/>
                </a:solidFill>
              </a:rPr>
              <a:t>Cuando no funciona la enzima…</a:t>
            </a:r>
            <a:endParaRPr lang="es-ES" dirty="0">
              <a:solidFill>
                <a:srgbClr val="0070C0"/>
              </a:solidFill>
            </a:endParaRPr>
          </a:p>
        </p:txBody>
      </p:sp>
      <p:sp>
        <p:nvSpPr>
          <p:cNvPr id="3" name="2 Marcador de contenido"/>
          <p:cNvSpPr>
            <a:spLocks noGrp="1"/>
          </p:cNvSpPr>
          <p:nvPr>
            <p:ph idx="1"/>
          </p:nvPr>
        </p:nvSpPr>
        <p:spPr/>
        <p:txBody>
          <a:bodyPr/>
          <a:lstStyle/>
          <a:p>
            <a:r>
              <a:rPr lang="es-ES" dirty="0" smtClean="0"/>
              <a:t>Se acumulan una serie de sustancias los cuales van produciendo un retardo mental si no se recibe tratamiento a tiempo.</a:t>
            </a:r>
          </a:p>
          <a:p>
            <a:endParaRPr lang="es-ES" dirty="0"/>
          </a:p>
        </p:txBody>
      </p:sp>
    </p:spTree>
  </p:cSld>
  <p:clrMapOvr>
    <a:masterClrMapping/>
  </p:clrMapOvr>
  <p:transition>
    <p:wheel spokes="8"/>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754</Words>
  <Application>Microsoft Office PowerPoint</Application>
  <PresentationFormat>Presentación en pantalla (4:3)</PresentationFormat>
  <Paragraphs>63</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Diapositiva 1</vt:lpstr>
      <vt:lpstr>Diapositiva 2</vt:lpstr>
      <vt:lpstr>Enzimas del cuerpo humano</vt:lpstr>
      <vt:lpstr>Que son </vt:lpstr>
      <vt:lpstr>…</vt:lpstr>
      <vt:lpstr>EN QUE PARTE DE NUESTRO CUERPO ESTAN LAS ENZIMAS?</vt:lpstr>
      <vt:lpstr>¿POR QUE SON IMPORTANTES LAS ENZIMAS EN NUESTRO CUERPO?</vt:lpstr>
      <vt:lpstr>Algunas de estas enfermedades pueden ser tratadas, pero no poseen cura.  </vt:lpstr>
      <vt:lpstr>Cuando no funciona la enzima…</vt:lpstr>
      <vt:lpstr>SE CLASIFICAN EN DE UN MODO MUY GENERAL EN 3 TIPOS DE ENZIMAS:</vt:lpstr>
      <vt:lpstr>.</vt:lpstr>
      <vt:lpstr>2</vt:lpstr>
      <vt:lpstr>..</vt:lpstr>
      <vt:lpstr>¿QUE PASA CUANDO HAY DEFICIENCIA DE ESTAS ENZIMAS?</vt:lpstr>
      <vt:lpstr>¿COMO RECIBIMOS LAS ENZIMAS LOS SERES HUMANOS?</vt:lpstr>
      <vt:lpstr>…</vt:lpstr>
      <vt:lpstr>Diapositiva 17</vt:lpstr>
      <vt:lpstr>Diapositiva 18</vt:lpstr>
      <vt:lpstr>Diapositiva 19</vt:lpstr>
      <vt:lpstr>Diapositiva 20</vt:lpstr>
      <vt:lpstr>Conclusiones </vt:lpstr>
      <vt:lpstr>Diapositiva 22</vt:lpstr>
      <vt:lpstr>Diapositiva 23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Enzimas del cuerpo humano</dc:title>
  <dc:creator>Andres Bautista</dc:creator>
  <cp:lastModifiedBy>JAMES</cp:lastModifiedBy>
  <cp:revision>28</cp:revision>
  <dcterms:created xsi:type="dcterms:W3CDTF">2011-12-01T02:01:12Z</dcterms:created>
  <dcterms:modified xsi:type="dcterms:W3CDTF">2011-12-06T02:09:20Z</dcterms:modified>
</cp:coreProperties>
</file>