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7" r:id="rId2"/>
    <p:sldId id="266" r:id="rId3"/>
    <p:sldId id="258" r:id="rId4"/>
    <p:sldId id="260" r:id="rId5"/>
    <p:sldId id="259" r:id="rId6"/>
    <p:sldId id="263" r:id="rId7"/>
    <p:sldId id="262" r:id="rId8"/>
    <p:sldId id="265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6D53EBD-8A67-40B7-89FB-0C563B98EBE7}" type="datetimeFigureOut">
              <a:rPr lang="es-CO" smtClean="0"/>
              <a:pPr/>
              <a:t>06/12/2011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F6377D-EC31-42FF-882E-D9F0B63AC78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EMILCE LOPEZ BELLO</a:t>
            </a:r>
            <a:br>
              <a:rPr lang="es-ES" dirty="0" smtClean="0"/>
            </a:br>
            <a:r>
              <a:rPr lang="es-ES" dirty="0" smtClean="0"/>
              <a:t>JUAN CARLOS HERNANDEZ</a:t>
            </a:r>
            <a:br>
              <a:rPr lang="es-ES" dirty="0" smtClean="0"/>
            </a:br>
            <a:r>
              <a:rPr lang="es-ES" dirty="0" smtClean="0"/>
              <a:t>LEONARDO AYALA</a:t>
            </a:r>
            <a:br>
              <a:rPr lang="es-ES" dirty="0" smtClean="0"/>
            </a:br>
            <a:r>
              <a:rPr lang="es-ES" dirty="0" smtClean="0"/>
              <a:t>FREDY LOPEZ</a:t>
            </a:r>
            <a:br>
              <a:rPr lang="es-ES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14290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/>
              <a:t>-</a:t>
            </a:r>
            <a:r>
              <a:rPr lang="es-CO" sz="2400" b="1" dirty="0">
                <a:latin typeface="Tahoma" pitchFamily="34" charset="0"/>
                <a:cs typeface="Tahoma" pitchFamily="34" charset="0"/>
              </a:rPr>
              <a:t>AGENTES FISICOS:</a:t>
            </a:r>
            <a:r>
              <a:rPr lang="es-CO" sz="2400" dirty="0">
                <a:latin typeface="Tahoma" pitchFamily="34" charset="0"/>
                <a:cs typeface="Tahoma" pitchFamily="34" charset="0"/>
              </a:rPr>
              <a:t> Ejemplos: traumatismos mecánicos, temperaturas extremas, radiaciones, choque eléctrico.</a:t>
            </a:r>
          </a:p>
          <a:p>
            <a:r>
              <a:rPr lang="es-CO" sz="2400" b="1" dirty="0">
                <a:latin typeface="Tahoma" pitchFamily="34" charset="0"/>
                <a:cs typeface="Tahoma" pitchFamily="34" charset="0"/>
              </a:rPr>
              <a:t>-AGENTES QUÍMICOS Y FÁRMACOS:</a:t>
            </a:r>
            <a:r>
              <a:rPr lang="es-CO" sz="2400" dirty="0">
                <a:latin typeface="Tahoma" pitchFamily="34" charset="0"/>
                <a:cs typeface="Tahoma" pitchFamily="34" charset="0"/>
              </a:rPr>
              <a:t> compuestos tóxicos, agentes terapéuticos</a:t>
            </a:r>
          </a:p>
          <a:p>
            <a:r>
              <a:rPr lang="es-CO" sz="2400" b="1" dirty="0">
                <a:latin typeface="Tahoma" pitchFamily="34" charset="0"/>
                <a:cs typeface="Tahoma" pitchFamily="34" charset="0"/>
              </a:rPr>
              <a:t>-AGENTES BIOLÓGICOS:</a:t>
            </a:r>
            <a:r>
              <a:rPr lang="es-CO" sz="2400" dirty="0">
                <a:latin typeface="Tahoma" pitchFamily="34" charset="0"/>
                <a:cs typeface="Tahoma" pitchFamily="34" charset="0"/>
              </a:rPr>
              <a:t> Virus, bacterias, hongos, parásitos;</a:t>
            </a:r>
          </a:p>
          <a:p>
            <a:r>
              <a:rPr lang="es-CO" sz="2400" b="1" dirty="0">
                <a:latin typeface="Tahoma" pitchFamily="34" charset="0"/>
                <a:cs typeface="Tahoma" pitchFamily="34" charset="0"/>
              </a:rPr>
              <a:t>-AUSENCIA DE OXIGENO:</a:t>
            </a:r>
            <a:r>
              <a:rPr lang="es-CO" sz="2400" dirty="0">
                <a:latin typeface="Tahoma" pitchFamily="34" charset="0"/>
                <a:cs typeface="Tahoma" pitchFamily="34" charset="0"/>
              </a:rPr>
              <a:t> falta de suministro sanguíneo, deficiencia en la capacidad sanguínea de transportar oxígeno; intoxicación de enzimas oxidativas;</a:t>
            </a:r>
          </a:p>
          <a:p>
            <a:r>
              <a:rPr lang="es-CO" sz="2400" b="1" dirty="0">
                <a:latin typeface="Tahoma" pitchFamily="34" charset="0"/>
                <a:cs typeface="Tahoma" pitchFamily="34" charset="0"/>
              </a:rPr>
              <a:t>-REACCIONES INMUNOLÓGICAS:</a:t>
            </a:r>
            <a:r>
              <a:rPr lang="es-CO" sz="2400" dirty="0">
                <a:latin typeface="Tahoma" pitchFamily="34" charset="0"/>
                <a:cs typeface="Tahoma" pitchFamily="34" charset="0"/>
              </a:rPr>
              <a:t> anafilaxia, enfermedades autoinmunes;</a:t>
            </a:r>
          </a:p>
          <a:p>
            <a:r>
              <a:rPr lang="es-CO" sz="2400" b="1" dirty="0">
                <a:latin typeface="Tahoma" pitchFamily="34" charset="0"/>
                <a:cs typeface="Tahoma" pitchFamily="34" charset="0"/>
              </a:rPr>
              <a:t>-TRASTORNOS NUTRICIONALES:</a:t>
            </a:r>
            <a:r>
              <a:rPr lang="es-CO" sz="2400" dirty="0">
                <a:latin typeface="Tahoma" pitchFamily="34" charset="0"/>
                <a:cs typeface="Tahoma" pitchFamily="34" charset="0"/>
              </a:rPr>
              <a:t> deficiencia de proteínas y vitaminas; exceso de alimentos;</a:t>
            </a:r>
          </a:p>
          <a:p>
            <a:r>
              <a:rPr lang="es-CO" sz="2400" b="1" dirty="0">
                <a:latin typeface="Tahoma" pitchFamily="34" charset="0"/>
                <a:cs typeface="Tahoma" pitchFamily="34" charset="0"/>
              </a:rPr>
              <a:t>-DESEQUILIBRIO ENDOCRINO:</a:t>
            </a:r>
            <a:r>
              <a:rPr lang="es-CO" sz="2400" dirty="0">
                <a:latin typeface="Tahoma" pitchFamily="34" charset="0"/>
                <a:cs typeface="Tahoma" pitchFamily="34" charset="0"/>
              </a:rPr>
              <a:t> deficiencias o excesos hormonales: síndromes de Addison y Cushing.</a:t>
            </a:r>
          </a:p>
          <a:p>
            <a:r>
              <a:rPr lang="es-CO" sz="2400" dirty="0">
                <a:latin typeface="Tahoma" pitchFamily="34" charset="0"/>
                <a:cs typeface="Tahoma" pitchFamily="34" charset="0"/>
              </a:rPr>
              <a:t>-</a:t>
            </a:r>
            <a:r>
              <a:rPr lang="es-CO" sz="2400" b="1" dirty="0">
                <a:latin typeface="Tahoma" pitchFamily="34" charset="0"/>
                <a:cs typeface="Tahoma" pitchFamily="34" charset="0"/>
              </a:rPr>
              <a:t>GENETICA:</a:t>
            </a:r>
            <a:r>
              <a:rPr lang="es-CO" sz="2400" dirty="0">
                <a:latin typeface="Tahoma" pitchFamily="34" charset="0"/>
                <a:cs typeface="Tahoma" pitchFamily="34" charset="0"/>
              </a:rPr>
              <a:t> Alteraciones congénitas o moleculares.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PROCESO BIO-QUIMICO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000760" y="428604"/>
            <a:ext cx="150019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     REGULADO</a:t>
            </a:r>
            <a:endParaRPr lang="es-CO" sz="1000" dirty="0"/>
          </a:p>
        </p:txBody>
      </p:sp>
      <p:sp>
        <p:nvSpPr>
          <p:cNvPr id="17" name="16 Rectángulo"/>
          <p:cNvSpPr/>
          <p:nvPr/>
        </p:nvSpPr>
        <p:spPr>
          <a:xfrm>
            <a:off x="4000497" y="285728"/>
            <a:ext cx="107157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               ARMONIOSO</a:t>
            </a:r>
            <a:r>
              <a:rPr lang="es-ES" dirty="0" smtClean="0"/>
              <a:t>	</a:t>
            </a:r>
            <a:endParaRPr lang="es-CO" dirty="0"/>
          </a:p>
        </p:txBody>
      </p:sp>
      <p:sp>
        <p:nvSpPr>
          <p:cNvPr id="18" name="17 Rectángulo"/>
          <p:cNvSpPr/>
          <p:nvPr/>
        </p:nvSpPr>
        <p:spPr>
          <a:xfrm>
            <a:off x="1428729" y="357166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FUNCIONAMIENTO</a:t>
            </a:r>
            <a:r>
              <a:rPr lang="es-ES" dirty="0" smtClean="0"/>
              <a:t> </a:t>
            </a:r>
            <a:endParaRPr lang="es-CO" dirty="0"/>
          </a:p>
        </p:txBody>
      </p:sp>
      <p:sp>
        <p:nvSpPr>
          <p:cNvPr id="19" name="18 Rectángulo"/>
          <p:cNvSpPr/>
          <p:nvPr/>
        </p:nvSpPr>
        <p:spPr>
          <a:xfrm>
            <a:off x="1214414" y="1071546"/>
            <a:ext cx="50006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PH</a:t>
            </a:r>
            <a:endParaRPr lang="es-CO" sz="1000" dirty="0"/>
          </a:p>
        </p:txBody>
      </p:sp>
      <p:sp>
        <p:nvSpPr>
          <p:cNvPr id="20" name="19 Rectángulo"/>
          <p:cNvSpPr/>
          <p:nvPr/>
        </p:nvSpPr>
        <p:spPr>
          <a:xfrm>
            <a:off x="3329512" y="1071546"/>
            <a:ext cx="209974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             PRESION OSMOTICA </a:t>
            </a:r>
            <a:endParaRPr lang="es-CO" sz="1000" dirty="0"/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500826" y="1000108"/>
            <a:ext cx="2643174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ELECTROLITOS</a:t>
            </a:r>
            <a:endParaRPr kumimoji="0" lang="es-CO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46" name="45 Rectángulo"/>
          <p:cNvSpPr/>
          <p:nvPr/>
        </p:nvSpPr>
        <p:spPr>
          <a:xfrm>
            <a:off x="3428992" y="1643051"/>
            <a:ext cx="242889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ea typeface="Calibri" pitchFamily="34" charset="0"/>
                <a:cs typeface="Times New Roman" pitchFamily="18" charset="0"/>
              </a:rPr>
              <a:t>ENFERMEDADES BIO-QUIMICAS</a:t>
            </a:r>
            <a:endParaRPr lang="es-ES" sz="1000" dirty="0" smtClean="0"/>
          </a:p>
        </p:txBody>
      </p:sp>
      <p:sp>
        <p:nvSpPr>
          <p:cNvPr id="47" name="46 Rectángulo"/>
          <p:cNvSpPr/>
          <p:nvPr/>
        </p:nvSpPr>
        <p:spPr>
          <a:xfrm>
            <a:off x="928663" y="2214555"/>
            <a:ext cx="135732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REPLICACION</a:t>
            </a:r>
            <a:endParaRPr lang="es-CO" sz="1000" dirty="0"/>
          </a:p>
        </p:txBody>
      </p:sp>
      <p:sp>
        <p:nvSpPr>
          <p:cNvPr id="48" name="47 Rectángulo"/>
          <p:cNvSpPr/>
          <p:nvPr/>
        </p:nvSpPr>
        <p:spPr>
          <a:xfrm>
            <a:off x="3638090" y="2214554"/>
            <a:ext cx="186781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         ALTERACIONES</a:t>
            </a:r>
            <a:endParaRPr lang="es-CO" sz="1000" dirty="0"/>
          </a:p>
        </p:txBody>
      </p:sp>
      <p:sp>
        <p:nvSpPr>
          <p:cNvPr id="49" name="48 Rectángulo"/>
          <p:cNvSpPr/>
          <p:nvPr/>
        </p:nvSpPr>
        <p:spPr>
          <a:xfrm>
            <a:off x="6929454" y="2143116"/>
            <a:ext cx="17145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REACCIONES QUIMICAS</a:t>
            </a:r>
            <a:endParaRPr lang="es-CO" sz="1000" dirty="0"/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sp>
        <p:nvSpPr>
          <p:cNvPr id="53" name="52 Rectángulo"/>
          <p:cNvSpPr/>
          <p:nvPr/>
        </p:nvSpPr>
        <p:spPr>
          <a:xfrm>
            <a:off x="3257441" y="2786058"/>
            <a:ext cx="23861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000" dirty="0" smtClean="0">
                <a:ea typeface="Calibri" pitchFamily="34" charset="0"/>
                <a:cs typeface="Times New Roman" pitchFamily="18" charset="0"/>
              </a:rPr>
              <a:t>PROCESOS BIO-QUIMICOS</a:t>
            </a:r>
            <a:endParaRPr lang="es-ES" sz="1000" dirty="0" smtClean="0"/>
          </a:p>
        </p:txBody>
      </p:sp>
      <p:sp>
        <p:nvSpPr>
          <p:cNvPr id="54" name="53 Rectángulo"/>
          <p:cNvSpPr/>
          <p:nvPr/>
        </p:nvSpPr>
        <p:spPr>
          <a:xfrm>
            <a:off x="3692592" y="3214686"/>
            <a:ext cx="137947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      </a:t>
            </a:r>
          </a:p>
          <a:p>
            <a:r>
              <a:rPr lang="es-ES" sz="1000" dirty="0" smtClean="0"/>
              <a:t>      METABOLICAS</a:t>
            </a:r>
            <a:endParaRPr lang="es-CO" sz="1000" dirty="0"/>
          </a:p>
        </p:txBody>
      </p:sp>
      <p:sp>
        <p:nvSpPr>
          <p:cNvPr id="55" name="54 Rectángulo"/>
          <p:cNvSpPr/>
          <p:nvPr/>
        </p:nvSpPr>
        <p:spPr>
          <a:xfrm>
            <a:off x="642910" y="3357562"/>
            <a:ext cx="19288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000" dirty="0" smtClean="0"/>
          </a:p>
          <a:p>
            <a:r>
              <a:rPr lang="es-ES" sz="1000" dirty="0" smtClean="0"/>
              <a:t>TRANSCRIPCION</a:t>
            </a:r>
            <a:endParaRPr lang="es-CO" sz="1000" dirty="0" smtClean="0"/>
          </a:p>
          <a:p>
            <a:r>
              <a:rPr lang="es-ES" sz="1000" dirty="0" smtClean="0"/>
              <a:t>TRADUCCION</a:t>
            </a:r>
            <a:endParaRPr lang="es-CO" sz="1000" dirty="0" smtClean="0"/>
          </a:p>
          <a:p>
            <a:r>
              <a:rPr lang="es-ES" sz="1000" dirty="0" smtClean="0"/>
              <a:t>INFORMACION GENETICA</a:t>
            </a:r>
            <a:endParaRPr lang="es-CO" sz="1000" dirty="0"/>
          </a:p>
        </p:txBody>
      </p:sp>
      <p:sp>
        <p:nvSpPr>
          <p:cNvPr id="56" name="55 Rectángulo"/>
          <p:cNvSpPr/>
          <p:nvPr/>
        </p:nvSpPr>
        <p:spPr>
          <a:xfrm>
            <a:off x="642910" y="4286256"/>
            <a:ext cx="7715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000" dirty="0" smtClean="0"/>
              <a:t>TALASEMIA					FIBROSIS QUISTICA	</a:t>
            </a:r>
            <a:endParaRPr lang="es-CO" sz="1000" dirty="0" smtClean="0"/>
          </a:p>
          <a:p>
            <a:r>
              <a:rPr lang="es-ES" sz="1000" dirty="0" smtClean="0"/>
              <a:t>ENFERMEDAD HEMATOLOGICA			ENFERMEDAD GENETICA       </a:t>
            </a:r>
            <a:endParaRPr lang="es-CO" sz="1000" dirty="0" smtClean="0"/>
          </a:p>
          <a:p>
            <a:r>
              <a:rPr lang="es-ES" sz="1000" dirty="0" smtClean="0"/>
              <a:t>DEFICIENCIA SINTESIS CADENAS		                       GLANDULAS EXOCRINAS</a:t>
            </a:r>
            <a:endParaRPr lang="es-CO" sz="1000" dirty="0" smtClean="0"/>
          </a:p>
          <a:p>
            <a:r>
              <a:rPr lang="es-ES" sz="1000" dirty="0" smtClean="0"/>
              <a:t>ALFA Y OMEGA				 SUDORIPARAS ECRINAS</a:t>
            </a:r>
            <a:endParaRPr lang="es-CO" sz="1000" dirty="0" smtClean="0"/>
          </a:p>
          <a:p>
            <a:r>
              <a:rPr lang="es-ES" sz="1000" dirty="0" smtClean="0"/>
              <a:t>HEMATOLOGICA				ELEVADA CONCENTRACION  CLURUROS</a:t>
            </a:r>
            <a:endParaRPr lang="es-CO" sz="1000" dirty="0" smtClean="0"/>
          </a:p>
          <a:p>
            <a:r>
              <a:rPr lang="es-ES" sz="1000" dirty="0" smtClean="0"/>
              <a:t>HEREDITARIA</a:t>
            </a:r>
            <a:endParaRPr lang="es-CO" sz="1000" dirty="0"/>
          </a:p>
        </p:txBody>
      </p:sp>
      <p:sp>
        <p:nvSpPr>
          <p:cNvPr id="57" name="56 Rectángulo"/>
          <p:cNvSpPr/>
          <p:nvPr/>
        </p:nvSpPr>
        <p:spPr>
          <a:xfrm>
            <a:off x="3143240" y="5286388"/>
            <a:ext cx="31432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000" dirty="0" smtClean="0"/>
          </a:p>
          <a:p>
            <a:endParaRPr lang="es-ES" sz="1000" dirty="0" smtClean="0"/>
          </a:p>
          <a:p>
            <a:pPr algn="ctr"/>
            <a:r>
              <a:rPr lang="es-ES" sz="1000" dirty="0" smtClean="0"/>
              <a:t>BERI-BERI</a:t>
            </a:r>
            <a:endParaRPr lang="es-CO" sz="1000" dirty="0" smtClean="0"/>
          </a:p>
          <a:p>
            <a:pPr algn="ctr"/>
            <a:r>
              <a:rPr lang="es-ES" sz="1000" dirty="0" smtClean="0"/>
              <a:t>DEFICIENCIA VITAMINA B1 ( TIAMINA)</a:t>
            </a:r>
            <a:endParaRPr lang="es-CO" sz="1000" dirty="0" smtClean="0"/>
          </a:p>
          <a:p>
            <a:pPr algn="ctr"/>
            <a:r>
              <a:rPr lang="es-ES" sz="1000" dirty="0" smtClean="0"/>
              <a:t>INSUFIENCIA CARDIACA POLINEUROPATIA</a:t>
            </a:r>
            <a:endParaRPr lang="es-CO" sz="1000" dirty="0" smtClean="0"/>
          </a:p>
          <a:p>
            <a:r>
              <a:rPr lang="es-ES" sz="1000" dirty="0" smtClean="0"/>
              <a:t>             ALTERACION MULTIENZOMATICOS</a:t>
            </a:r>
            <a:endParaRPr lang="es-CO" sz="1000" dirty="0"/>
          </a:p>
        </p:txBody>
      </p:sp>
      <p:cxnSp>
        <p:nvCxnSpPr>
          <p:cNvPr id="59" name="58 Conector recto de flecha"/>
          <p:cNvCxnSpPr>
            <a:stCxn id="2062" idx="2"/>
            <a:endCxn id="2089" idx="2"/>
          </p:cNvCxnSpPr>
          <p:nvPr/>
        </p:nvCxnSpPr>
        <p:spPr>
          <a:xfrm rot="5400000">
            <a:off x="4474205" y="359405"/>
            <a:ext cx="1955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 de flecha"/>
          <p:cNvCxnSpPr/>
          <p:nvPr/>
        </p:nvCxnSpPr>
        <p:spPr>
          <a:xfrm>
            <a:off x="5286380" y="214290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 de flecha"/>
          <p:cNvCxnSpPr/>
          <p:nvPr/>
        </p:nvCxnSpPr>
        <p:spPr>
          <a:xfrm rot="10800000" flipV="1">
            <a:off x="2714612" y="214290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 de flecha"/>
          <p:cNvCxnSpPr/>
          <p:nvPr/>
        </p:nvCxnSpPr>
        <p:spPr>
          <a:xfrm rot="10800000" flipV="1">
            <a:off x="1571604" y="714356"/>
            <a:ext cx="278608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 de flecha"/>
          <p:cNvCxnSpPr/>
          <p:nvPr/>
        </p:nvCxnSpPr>
        <p:spPr>
          <a:xfrm>
            <a:off x="4786314" y="714356"/>
            <a:ext cx="178595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 de flecha"/>
          <p:cNvCxnSpPr/>
          <p:nvPr/>
        </p:nvCxnSpPr>
        <p:spPr>
          <a:xfrm rot="5400000">
            <a:off x="4429124" y="85723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78 Conector recto de flecha"/>
          <p:cNvCxnSpPr/>
          <p:nvPr/>
        </p:nvCxnSpPr>
        <p:spPr>
          <a:xfrm rot="5400000">
            <a:off x="4321967" y="146445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/>
          <p:nvPr/>
        </p:nvCxnSpPr>
        <p:spPr>
          <a:xfrm rot="5400000">
            <a:off x="4357686" y="200024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 de flecha"/>
          <p:cNvCxnSpPr>
            <a:stCxn id="48" idx="2"/>
          </p:cNvCxnSpPr>
          <p:nvPr/>
        </p:nvCxnSpPr>
        <p:spPr>
          <a:xfrm rot="5400000">
            <a:off x="4409359" y="2623416"/>
            <a:ext cx="3252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 de flecha"/>
          <p:cNvCxnSpPr>
            <a:stCxn id="53" idx="2"/>
          </p:cNvCxnSpPr>
          <p:nvPr/>
        </p:nvCxnSpPr>
        <p:spPr>
          <a:xfrm rot="5400000">
            <a:off x="4277174" y="3184229"/>
            <a:ext cx="325283" cy="2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 de flecha"/>
          <p:cNvCxnSpPr/>
          <p:nvPr/>
        </p:nvCxnSpPr>
        <p:spPr>
          <a:xfrm rot="10800000">
            <a:off x="2000232" y="228599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101 Conector recto de flecha"/>
          <p:cNvCxnSpPr>
            <a:endCxn id="49" idx="1"/>
          </p:cNvCxnSpPr>
          <p:nvPr/>
        </p:nvCxnSpPr>
        <p:spPr>
          <a:xfrm flipV="1">
            <a:off x="5143504" y="2266227"/>
            <a:ext cx="1785950" cy="19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 de flecha"/>
          <p:cNvCxnSpPr/>
          <p:nvPr/>
        </p:nvCxnSpPr>
        <p:spPr>
          <a:xfrm rot="5400000">
            <a:off x="785786" y="2928934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>
            <a:stCxn id="46" idx="1"/>
          </p:cNvCxnSpPr>
          <p:nvPr/>
        </p:nvCxnSpPr>
        <p:spPr>
          <a:xfrm rot="10800000" flipV="1">
            <a:off x="357158" y="1766162"/>
            <a:ext cx="3071834" cy="19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 rot="5400000">
            <a:off x="-928726" y="3071810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116 Conector recto de flecha"/>
          <p:cNvCxnSpPr/>
          <p:nvPr/>
        </p:nvCxnSpPr>
        <p:spPr>
          <a:xfrm>
            <a:off x="357158" y="435769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>
            <a:off x="5715008" y="1714488"/>
            <a:ext cx="29289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"/>
          <p:cNvCxnSpPr/>
          <p:nvPr/>
        </p:nvCxnSpPr>
        <p:spPr>
          <a:xfrm rot="5400000">
            <a:off x="7322363" y="3036091"/>
            <a:ext cx="26432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 de flecha"/>
          <p:cNvCxnSpPr/>
          <p:nvPr/>
        </p:nvCxnSpPr>
        <p:spPr>
          <a:xfrm rot="10800000">
            <a:off x="6572264" y="4357694"/>
            <a:ext cx="20717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"/>
          <p:cNvCxnSpPr/>
          <p:nvPr/>
        </p:nvCxnSpPr>
        <p:spPr>
          <a:xfrm rot="5400000">
            <a:off x="7965305" y="5036355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recto de flecha"/>
          <p:cNvCxnSpPr/>
          <p:nvPr/>
        </p:nvCxnSpPr>
        <p:spPr>
          <a:xfrm rot="10800000">
            <a:off x="5143504" y="5715016"/>
            <a:ext cx="3500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Abrir corchete"/>
          <p:cNvSpPr/>
          <p:nvPr/>
        </p:nvSpPr>
        <p:spPr>
          <a:xfrm>
            <a:off x="714348" y="4286256"/>
            <a:ext cx="71438" cy="100013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5" name="134 Abrir corchete"/>
          <p:cNvSpPr/>
          <p:nvPr/>
        </p:nvSpPr>
        <p:spPr>
          <a:xfrm>
            <a:off x="3428992" y="5643578"/>
            <a:ext cx="285752" cy="64294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6" name="135 Cerrar corchete"/>
          <p:cNvSpPr/>
          <p:nvPr/>
        </p:nvSpPr>
        <p:spPr>
          <a:xfrm>
            <a:off x="2571736" y="4286256"/>
            <a:ext cx="142876" cy="100013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7" name="136 Abrir corchete"/>
          <p:cNvSpPr/>
          <p:nvPr/>
        </p:nvSpPr>
        <p:spPr>
          <a:xfrm>
            <a:off x="5286380" y="4286256"/>
            <a:ext cx="71438" cy="85725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7167"/>
            <a:ext cx="7458100" cy="3286148"/>
          </a:xfrm>
        </p:spPr>
        <p:txBody>
          <a:bodyPr>
            <a:normAutofit/>
          </a:bodyPr>
          <a:lstStyle/>
          <a:p>
            <a:r>
              <a:rPr lang="es-ES" dirty="0" smtClean="0"/>
              <a:t>ENFERMEDADES PRODUCIDAS POR MALFUNCIONAMIENTO BIOQUIMICO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71802" y="2931712"/>
            <a:ext cx="5422911" cy="2711866"/>
          </a:xfrm>
        </p:spPr>
        <p:txBody>
          <a:bodyPr/>
          <a:lstStyle/>
          <a:p>
            <a:endParaRPr lang="es-ES" sz="5400" b="1" i="1" spc="3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latin typeface="Tahoma" pitchFamily="34" charset="0"/>
              <a:cs typeface="Tahoma" pitchFamily="34" charset="0"/>
            </a:endParaRPr>
          </a:p>
          <a:p>
            <a:r>
              <a:rPr lang="es-ES" sz="5400" b="1" i="1" spc="3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latin typeface="Tahoma" pitchFamily="34" charset="0"/>
                <a:cs typeface="Tahoma" pitchFamily="34" charset="0"/>
              </a:rPr>
              <a:t>OBJETIVOS</a:t>
            </a:r>
            <a:endParaRPr lang="es-CO" sz="5400" b="1" i="1" spc="3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latin typeface="Tahoma" pitchFamily="34" charset="0"/>
              <a:cs typeface="Tahoma" pitchFamily="34" charset="0"/>
            </a:endParaRPr>
          </a:p>
          <a:p>
            <a:endParaRPr lang="es-CO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42910" y="357166"/>
            <a:ext cx="77867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4000" i="1" dirty="0">
                <a:latin typeface="Tahoma" pitchFamily="34" charset="0"/>
                <a:cs typeface="Tahoma" pitchFamily="34" charset="0"/>
              </a:rPr>
              <a:t>La salud depende del funcionamiento regulado y armonioso de miles de reacciones y procesos bioquímicos que ocurren en las células normales y que operan para mantener constante —o dentro de ciertos </a:t>
            </a:r>
            <a:r>
              <a:rPr lang="es-CO" sz="4000" i="1" dirty="0" smtClean="0">
                <a:latin typeface="Tahoma" pitchFamily="34" charset="0"/>
                <a:cs typeface="Tahoma" pitchFamily="34" charset="0"/>
              </a:rPr>
              <a:t>límites</a:t>
            </a:r>
            <a:endParaRPr lang="es-CO" sz="4000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42852"/>
            <a:ext cx="871543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4000" i="1" dirty="0" smtClean="0">
                <a:latin typeface="Tahoma" pitchFamily="34" charset="0"/>
                <a:cs typeface="Tahoma" pitchFamily="34" charset="0"/>
              </a:rPr>
              <a:t>el </a:t>
            </a:r>
            <a:r>
              <a:rPr lang="es-CO" sz="4000" i="1" dirty="0">
                <a:latin typeface="Tahoma" pitchFamily="34" charset="0"/>
                <a:cs typeface="Tahoma" pitchFamily="34" charset="0"/>
              </a:rPr>
              <a:t>pH, la presión osmótica, la concentración de </a:t>
            </a:r>
          </a:p>
          <a:p>
            <a:pPr algn="just"/>
            <a:r>
              <a:rPr lang="es-CO" sz="4000" i="1" dirty="0">
                <a:latin typeface="Tahoma" pitchFamily="34" charset="0"/>
                <a:cs typeface="Tahoma" pitchFamily="34" charset="0"/>
              </a:rPr>
              <a:t>electrólitos en el suero y los tejidos, etc. Las enfermedades se relacionan con alteraciones metabólicas, por ejemplo, durante la replicación, transcripción y </a:t>
            </a:r>
          </a:p>
          <a:p>
            <a:pPr algn="just"/>
            <a:r>
              <a:rPr lang="es-CO" sz="4000" i="1" dirty="0">
                <a:latin typeface="Tahoma" pitchFamily="34" charset="0"/>
                <a:cs typeface="Tahoma" pitchFamily="34" charset="0"/>
              </a:rPr>
              <a:t>traducción de la información genética o durante una </a:t>
            </a:r>
          </a:p>
          <a:p>
            <a:pPr algn="just"/>
            <a:r>
              <a:rPr lang="es-CO" sz="4000" i="1" dirty="0">
                <a:latin typeface="Tahoma" pitchFamily="34" charset="0"/>
                <a:cs typeface="Tahoma" pitchFamily="34" charset="0"/>
              </a:rPr>
              <a:t>reacción química </a:t>
            </a:r>
            <a:r>
              <a:rPr lang="es-CO" sz="4000" i="1" dirty="0" smtClean="0">
                <a:latin typeface="Tahoma" pitchFamily="34" charset="0"/>
                <a:cs typeface="Tahoma" pitchFamily="34" charset="0"/>
              </a:rPr>
              <a:t>específica.</a:t>
            </a:r>
          </a:p>
          <a:p>
            <a:pPr algn="just"/>
            <a:endParaRPr lang="es-CO" sz="4000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71538" y="428604"/>
            <a:ext cx="757242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CO" sz="4400" b="1" i="1" dirty="0">
                <a:latin typeface="Tahoma" pitchFamily="34" charset="0"/>
                <a:cs typeface="Tahoma" pitchFamily="34" charset="0"/>
              </a:rPr>
              <a:t>LA INVESTIGACIÓN BIOQUÍMICA Y SU IMPACTO SOBRE EL DIAGNOSTICO, PRONOSTICO Y TRATAMIENTO DE LAS </a:t>
            </a:r>
            <a:r>
              <a:rPr lang="es-CO" sz="4400" b="1" i="1" dirty="0" smtClean="0">
                <a:latin typeface="Tahoma" pitchFamily="34" charset="0"/>
                <a:cs typeface="Tahoma" pitchFamily="34" charset="0"/>
              </a:rPr>
              <a:t>ENFERMEDADES COMO:</a:t>
            </a:r>
          </a:p>
          <a:p>
            <a:pPr algn="just"/>
            <a:endParaRPr lang="es-ES" sz="2800" b="1" i="1" dirty="0">
              <a:latin typeface="Tahoma" pitchFamily="34" charset="0"/>
              <a:cs typeface="Tahoma" pitchFamily="34" charset="0"/>
            </a:endParaRPr>
          </a:p>
          <a:p>
            <a:pPr algn="just"/>
            <a:endParaRPr lang="es-ES" sz="2800" b="1" i="1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s-CO" sz="4000" i="1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s-CO" sz="2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21429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4400" i="1" dirty="0">
                <a:latin typeface="Tahoma" pitchFamily="34" charset="0"/>
                <a:cs typeface="Tahoma" pitchFamily="34" charset="0"/>
              </a:rPr>
              <a:t>La </a:t>
            </a:r>
            <a:r>
              <a:rPr lang="es-CO" sz="4400" b="1" i="1" dirty="0">
                <a:latin typeface="Tahoma" pitchFamily="34" charset="0"/>
                <a:cs typeface="Tahoma" pitchFamily="34" charset="0"/>
              </a:rPr>
              <a:t>talasemia</a:t>
            </a:r>
            <a:r>
              <a:rPr lang="es-CO" sz="4400" i="1" dirty="0">
                <a:latin typeface="Tahoma" pitchFamily="34" charset="0"/>
                <a:cs typeface="Tahoma" pitchFamily="34" charset="0"/>
              </a:rPr>
              <a:t> es una enfermedad hematológica hereditaria en la cual existe una deficiencia en la tasa de síntesis de cadenas alfa o beta de la hemoglobina; </a:t>
            </a:r>
            <a:r>
              <a:rPr lang="es-CO" sz="4400" i="1" dirty="0" smtClean="0">
                <a:latin typeface="Tahoma" pitchFamily="34" charset="0"/>
                <a:cs typeface="Tahoma" pitchFamily="34" charset="0"/>
              </a:rPr>
              <a:t>gracias a la investigación bioquímica hoy día es posible tratar la enfermedad mediante terapia génica;</a:t>
            </a:r>
            <a:endParaRPr lang="es-CO" sz="4400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14290"/>
            <a:ext cx="892971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3700" i="1" dirty="0" smtClean="0">
                <a:latin typeface="Tahoma" pitchFamily="34" charset="0"/>
                <a:cs typeface="Tahoma" pitchFamily="34" charset="0"/>
              </a:rPr>
              <a:t>La</a:t>
            </a:r>
            <a:r>
              <a:rPr lang="es-CO" sz="3700" i="1" dirty="0">
                <a:latin typeface="Tahoma" pitchFamily="34" charset="0"/>
                <a:cs typeface="Tahoma" pitchFamily="34" charset="0"/>
              </a:rPr>
              <a:t> </a:t>
            </a:r>
            <a:r>
              <a:rPr lang="es-CO" sz="3700" b="1" i="1" dirty="0">
                <a:latin typeface="Tahoma" pitchFamily="34" charset="0"/>
                <a:cs typeface="Tahoma" pitchFamily="34" charset="0"/>
              </a:rPr>
              <a:t>fibrosis quística</a:t>
            </a:r>
            <a:r>
              <a:rPr lang="es-CO" sz="3700" i="1" dirty="0">
                <a:latin typeface="Tahoma" pitchFamily="34" charset="0"/>
                <a:cs typeface="Tahoma" pitchFamily="34" charset="0"/>
              </a:rPr>
              <a:t> es una enfermedad genética que afecta las glándulas </a:t>
            </a:r>
            <a:r>
              <a:rPr lang="es-CO" sz="3700" i="1" dirty="0" smtClean="0">
                <a:latin typeface="Tahoma" pitchFamily="34" charset="0"/>
                <a:cs typeface="Tahoma" pitchFamily="34" charset="0"/>
              </a:rPr>
              <a:t>exocrinas </a:t>
            </a:r>
            <a:r>
              <a:rPr lang="es-CO" sz="3700" i="1" dirty="0">
                <a:latin typeface="Tahoma" pitchFamily="34" charset="0"/>
                <a:cs typeface="Tahoma" pitchFamily="34" charset="0"/>
              </a:rPr>
              <a:t>y las glándulas sudoríparas ecrinas. Los pacientes tienen una elevada concentración de cloruros en el sudor. </a:t>
            </a:r>
            <a:r>
              <a:rPr lang="es-CO" sz="3700" i="1" dirty="0" smtClean="0">
                <a:latin typeface="Tahoma" pitchFamily="34" charset="0"/>
                <a:cs typeface="Tahoma" pitchFamily="34" charset="0"/>
              </a:rPr>
              <a:t>El aislamiento y la secuenciación completa del gen causante de esta enfermedad ha permitido avanzar sobre los mecanismos etiopatogénicos de la enfermedad. </a:t>
            </a:r>
            <a:endParaRPr lang="es-CO" sz="3700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4282" y="214290"/>
            <a:ext cx="8715436" cy="642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600" i="1" dirty="0">
                <a:latin typeface="Tahoma" pitchFamily="34" charset="0"/>
                <a:cs typeface="Tahoma" pitchFamily="34" charset="0"/>
              </a:rPr>
              <a:t>L</a:t>
            </a:r>
            <a:r>
              <a:rPr lang="es-CO" sz="3600" i="1" dirty="0" smtClean="0">
                <a:latin typeface="Tahoma" pitchFamily="34" charset="0"/>
                <a:cs typeface="Tahoma" pitchFamily="34" charset="0"/>
              </a:rPr>
              <a:t>a </a:t>
            </a:r>
            <a:r>
              <a:rPr lang="es-CO" sz="3600" i="1" dirty="0">
                <a:latin typeface="Tahoma" pitchFamily="34" charset="0"/>
                <a:cs typeface="Tahoma" pitchFamily="34" charset="0"/>
              </a:rPr>
              <a:t>deficiencia de vitamina B1 (tiamina) provoca una enfermedad carencial conocida como beri-beri, cuyas manifestaciones primordiales consisten principalmente en insuficiencia cardíaca y </a:t>
            </a:r>
            <a:r>
              <a:rPr lang="es-CO" sz="3600" i="1" dirty="0" smtClean="0">
                <a:latin typeface="Tahoma" pitchFamily="34" charset="0"/>
                <a:cs typeface="Tahoma" pitchFamily="34" charset="0"/>
              </a:rPr>
              <a:t>poli neuropatía, </a:t>
            </a:r>
            <a:r>
              <a:rPr lang="es-CO" sz="3600" i="1" dirty="0">
                <a:latin typeface="Tahoma" pitchFamily="34" charset="0"/>
                <a:cs typeface="Tahoma" pitchFamily="34" charset="0"/>
              </a:rPr>
              <a:t>las que se correlacionan con una disminución de la actividad del ciclo de Krebs, por alteración de la actividad e dos complejos multienzimáticos dependientes de tiamina.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4282" y="142853"/>
            <a:ext cx="871543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600" i="1" dirty="0">
                <a:latin typeface="Tahoma" pitchFamily="34" charset="0"/>
                <a:cs typeface="Tahoma" pitchFamily="34" charset="0"/>
              </a:rPr>
              <a:t>Todas las enfermedades bioquímicas tienen una base bioquímica. Las mismas son manifestaciones de anormalidades de moléculas, reacciones químicas o procesos biológicos. Todos ellos afectan a una o más reacciones químicas críticas o moléculas del cuerpo. Las principales causas de enfermedad que se destacan, a continuación, actúan bajo la influencia de varios mecanismos bioquímicos en la célula o en el </a:t>
            </a:r>
            <a:r>
              <a:rPr lang="es-CO" sz="3600" i="1" dirty="0" smtClean="0">
                <a:latin typeface="Tahoma" pitchFamily="34" charset="0"/>
                <a:cs typeface="Tahoma" pitchFamily="34" charset="0"/>
              </a:rPr>
              <a:t>cuerpo:</a:t>
            </a:r>
            <a:endParaRPr lang="es-CO" sz="3600" i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144</TotalTime>
  <Words>238</Words>
  <Application>Microsoft Office PowerPoint</Application>
  <PresentationFormat>Presentación en pantalla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Concurrencia</vt:lpstr>
      <vt:lpstr>EMILCE LOPEZ BELLO JUAN CARLOS HERNANDEZ LEONARDO AYALA FREDY LOPEZ </vt:lpstr>
      <vt:lpstr>ENFERMEDADES PRODUCIDAS POR MALFUNCIONAMIENTO BIOQUIMICO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Company>System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ENFERMEDADES DEL CUERPO POR MAL FUNCIONAMIENTO BIOQUIMICO</dc:title>
  <dc:creator>System</dc:creator>
  <cp:lastModifiedBy>JAMES</cp:lastModifiedBy>
  <cp:revision>15</cp:revision>
  <dcterms:created xsi:type="dcterms:W3CDTF">2011-12-01T22:17:37Z</dcterms:created>
  <dcterms:modified xsi:type="dcterms:W3CDTF">2011-12-06T20:10:31Z</dcterms:modified>
</cp:coreProperties>
</file>