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A072C8-5003-4ADD-9619-CB5B4A67314C}" type="datetimeFigureOut">
              <a:rPr lang="es-CO" smtClean="0"/>
              <a:pPr/>
              <a:t>09/04/2012</a:t>
            </a:fld>
            <a:endParaRPr lang="es-CO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C1AE20-87BD-4583-AD8E-03C099F71AF7}" type="slidenum">
              <a:rPr lang="es-CO" smtClean="0"/>
              <a:pPr/>
              <a:t>‹Nº›</a:t>
            </a:fld>
            <a:endParaRPr lang="es-CO" dirty="0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me-remedies-for-you.com/es/remedy/Goitre.html" TargetMode="External"/><Relationship Id="rId2" Type="http://schemas.openxmlformats.org/officeDocument/2006/relationships/hyperlink" Target="http://www.nlm.nih.gov/medlineplus/spanish/ency/article/001176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lm.nih.gov/medlineplus/spanish/ency/article/001213.htm" TargetMode="External"/><Relationship Id="rId4" Type="http://schemas.openxmlformats.org/officeDocument/2006/relationships/hyperlink" Target="http://es.wikipedia.org/wiki/Tiroxin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>
                <a:solidFill>
                  <a:schemeClr val="bg1"/>
                </a:solidFill>
              </a:rPr>
              <a:t>SISTEMA EXCRETOR HORMONAL O ENDOCRINO</a:t>
            </a:r>
            <a:endParaRPr lang="es-CO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JOSE CAMILO ROJAS</a:t>
            </a:r>
          </a:p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I SEMESTRE REGENCIA DE FARMACIA</a:t>
            </a:r>
          </a:p>
          <a:p>
            <a:pPr algn="ctr"/>
            <a:r>
              <a:rPr lang="es-CO" sz="3200" dirty="0" smtClean="0">
                <a:solidFill>
                  <a:schemeClr val="bg1"/>
                </a:solidFill>
              </a:rPr>
              <a:t>BIOLOGIA</a:t>
            </a:r>
            <a:endParaRPr lang="es-CO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3 Imagen" descr="https://lh6.googleusercontent.com/-Kgn0Cmitthg/TYfDkKZGJqI/AAAAAAAAASc/nTxh1aLDPBE/s1600/esquema-sistema-endocrino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23528" y="0"/>
          <a:ext cx="8496944" cy="65253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945702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GLÁNDULA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ENFERMEDAD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u="none" dirty="0" smtClean="0"/>
                        <a:t>SINTOMATOLOGÍA</a:t>
                      </a:r>
                      <a:endParaRPr lang="es-CO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TRATAMIENTO FARMACOLÓGICO</a:t>
                      </a:r>
                      <a:endParaRPr lang="es-CO" dirty="0"/>
                    </a:p>
                  </a:txBody>
                  <a:tcPr/>
                </a:tc>
              </a:tr>
              <a:tr h="1607693">
                <a:tc>
                  <a:txBody>
                    <a:bodyPr/>
                    <a:lstStyle/>
                    <a:p>
                      <a:r>
                        <a:rPr lang="es-CO" b="1" dirty="0" smtClean="0"/>
                        <a:t>HIPOFISIS</a:t>
                      </a:r>
                    </a:p>
                    <a:p>
                      <a:pPr algn="ctr"/>
                      <a:r>
                        <a:rPr lang="es-CO" dirty="0" smtClean="0"/>
                        <a:t> </a:t>
                      </a:r>
                      <a:r>
                        <a:rPr lang="es-CO" sz="1400" dirty="0" smtClean="0"/>
                        <a:t>(HORMONA DEL CRECIMIENTO)</a:t>
                      </a:r>
                      <a:r>
                        <a:rPr lang="es-CO" dirty="0" smtClean="0"/>
                        <a:t>      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HIPOPITUITARISMO</a:t>
                      </a:r>
                      <a:r>
                        <a:rPr lang="es-CO" sz="1400" baseline="0" dirty="0" smtClean="0"/>
                        <a:t> DEL NIÑO      (ENANISMO)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- En el período neonatal y primera infancia</a:t>
                      </a:r>
                    </a:p>
                    <a:p>
                      <a:r>
                        <a:rPr lang="es-CO" sz="1200" dirty="0" smtClean="0"/>
                        <a:t>- En la segunda infancia y en el período alrededor de la pubertad</a:t>
                      </a:r>
                    </a:p>
                    <a:p>
                      <a:r>
                        <a:rPr lang="es-CO" sz="1200" dirty="0" smtClean="0"/>
                        <a:t>- La edad ósea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 smtClean="0"/>
                        <a:t> </a:t>
                      </a:r>
                    </a:p>
                    <a:p>
                      <a:pPr algn="just"/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El tratamiento implica inyecciones de hormona del crecimiento. </a:t>
                      </a:r>
                      <a:endParaRPr lang="es-CO" sz="1200" dirty="0"/>
                    </a:p>
                  </a:txBody>
                  <a:tcPr/>
                </a:tc>
              </a:tr>
              <a:tr h="2364255">
                <a:tc>
                  <a:txBody>
                    <a:bodyPr/>
                    <a:lstStyle/>
                    <a:p>
                      <a:endParaRPr lang="es-CO" b="1" dirty="0" smtClean="0"/>
                    </a:p>
                    <a:p>
                      <a:endParaRPr lang="es-CO" b="1" dirty="0" smtClean="0"/>
                    </a:p>
                    <a:p>
                      <a:endParaRPr lang="es-CO" b="1" dirty="0" smtClean="0"/>
                    </a:p>
                    <a:p>
                      <a:r>
                        <a:rPr lang="es-CO" b="1" dirty="0" smtClean="0"/>
                        <a:t>TIROIDES</a:t>
                      </a:r>
                    </a:p>
                    <a:p>
                      <a:pPr algn="ctr"/>
                      <a:r>
                        <a:rPr lang="es-CO" sz="1400" dirty="0" smtClean="0"/>
                        <a:t>(HORMONA</a:t>
                      </a:r>
                      <a:r>
                        <a:rPr lang="es-CO" sz="1400" baseline="0" dirty="0" smtClean="0"/>
                        <a:t> TIROXINA) 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BOCIO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CANCER</a:t>
                      </a:r>
                      <a:r>
                        <a:rPr lang="es-CO" sz="1400" baseline="0" dirty="0" smtClean="0"/>
                        <a:t> DE TIROIDES</a:t>
                      </a:r>
                      <a:endParaRPr lang="es-CO" sz="1400" dirty="0" smtClean="0"/>
                    </a:p>
                    <a:p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- El principal síntoma es la inflamación de la glándula tiroides,  ejerciendo presión sobre la tráquea y el esófago.</a:t>
                      </a:r>
                    </a:p>
                    <a:p>
                      <a:endParaRPr lang="es-CO" sz="1200" dirty="0" smtClean="0"/>
                    </a:p>
                    <a:p>
                      <a:endParaRPr lang="es-CO" sz="1200" dirty="0" smtClean="0"/>
                    </a:p>
                    <a:p>
                      <a:r>
                        <a:rPr lang="es-CO" sz="1200" dirty="0" smtClean="0"/>
                        <a:t>- Tos  - Dificultad para deglutir   - Ronquera o cambios en la voz -Hinchazón en el cuello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CO" sz="1200" dirty="0" smtClean="0"/>
                        <a:t>- Yodo</a:t>
                      </a:r>
                      <a:r>
                        <a:rPr lang="es-CO" sz="1200" baseline="0" dirty="0" smtClean="0"/>
                        <a:t> en forma orgánica</a:t>
                      </a:r>
                      <a:endParaRPr lang="es-CO" sz="1200" dirty="0" smtClean="0"/>
                    </a:p>
                    <a:p>
                      <a:r>
                        <a:rPr lang="es-CO" sz="1200" dirty="0" smtClean="0"/>
                        <a:t>- Yodo radiactivo para encoger la  glándula.</a:t>
                      </a:r>
                    </a:p>
                    <a:p>
                      <a:r>
                        <a:rPr lang="es-CO" sz="1200" b="0" i="0" u="none" dirty="0" smtClean="0"/>
                        <a:t>-  </a:t>
                      </a:r>
                      <a:r>
                        <a:rPr lang="es-CO" sz="1200" dirty="0" smtClean="0"/>
                        <a:t>Cirugía</a:t>
                      </a:r>
                      <a:r>
                        <a:rPr lang="es-CO" sz="1200" b="0" i="0" u="none" dirty="0" smtClean="0"/>
                        <a:t> tiroidectomía</a:t>
                      </a:r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r>
                        <a:rPr lang="es-CO" sz="1200" dirty="0" smtClean="0"/>
                        <a:t>-</a:t>
                      </a:r>
                      <a:r>
                        <a:rPr lang="es-CO" sz="1200" baseline="0" dirty="0" smtClean="0"/>
                        <a:t> El</a:t>
                      </a:r>
                      <a:r>
                        <a:rPr lang="es-CO" sz="1200" dirty="0" smtClean="0"/>
                        <a:t> tratamiento depende del tipo y de la diseminación del cáncer, iodo radioactivo, radioterapia o quimioterapia</a:t>
                      </a:r>
                    </a:p>
                    <a:p>
                      <a:r>
                        <a:rPr lang="es-CO" sz="1200" dirty="0" smtClean="0"/>
                        <a:t>- Cirugía</a:t>
                      </a:r>
                      <a:r>
                        <a:rPr lang="es-CO" sz="1200" b="0" i="0" u="none" dirty="0" smtClean="0"/>
                        <a:t> tiroidectomía</a:t>
                      </a:r>
                      <a:endParaRPr lang="es-CO" sz="1200" dirty="0"/>
                    </a:p>
                  </a:txBody>
                  <a:tcPr/>
                </a:tc>
              </a:tr>
              <a:tr h="1607693">
                <a:tc>
                  <a:txBody>
                    <a:bodyPr/>
                    <a:lstStyle/>
                    <a:p>
                      <a:endParaRPr lang="es-CO" b="1" dirty="0" smtClean="0"/>
                    </a:p>
                    <a:p>
                      <a:endParaRPr lang="es-CO" b="1" dirty="0" smtClean="0"/>
                    </a:p>
                    <a:p>
                      <a:r>
                        <a:rPr lang="es-CO" b="1" dirty="0" smtClean="0"/>
                        <a:t>TIMO</a:t>
                      </a:r>
                    </a:p>
                    <a:p>
                      <a:r>
                        <a:rPr lang="es-CO" sz="1400" dirty="0" smtClean="0"/>
                        <a:t>(HORMONA TIMOSIN)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CANCER</a:t>
                      </a:r>
                      <a:r>
                        <a:rPr lang="es-CO" sz="1400" baseline="0" dirty="0" smtClean="0"/>
                        <a:t> DE TIMO</a:t>
                      </a:r>
                    </a:p>
                    <a:p>
                      <a:endParaRPr lang="es-CO" sz="1400" baseline="0" dirty="0" smtClean="0"/>
                    </a:p>
                    <a:p>
                      <a:endParaRPr lang="es-CO" sz="1400" baseline="0" dirty="0" smtClean="0"/>
                    </a:p>
                    <a:p>
                      <a:endParaRPr lang="es-CO" sz="1400" baseline="0" dirty="0" smtClean="0"/>
                    </a:p>
                    <a:p>
                      <a:r>
                        <a:rPr lang="es-CO" sz="1400" baseline="0" dirty="0" smtClean="0"/>
                        <a:t>HIPERPLASIA TIMICA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s-CO" sz="1200" dirty="0" smtClean="0"/>
                        <a:t>Tos</a:t>
                      </a:r>
                      <a:r>
                        <a:rPr lang="es-CO" sz="1200" baseline="0" dirty="0" smtClean="0"/>
                        <a:t> persistente – Dificultad respiratoria – Anorexia – Adelgazamiento</a:t>
                      </a:r>
                    </a:p>
                    <a:p>
                      <a:pPr algn="just">
                        <a:buFontTx/>
                        <a:buNone/>
                      </a:pPr>
                      <a:endParaRPr lang="es-CO" sz="1200" baseline="0" dirty="0" smtClean="0"/>
                    </a:p>
                    <a:p>
                      <a:pPr algn="just">
                        <a:buFontTx/>
                        <a:buNone/>
                      </a:pPr>
                      <a:r>
                        <a:rPr lang="es-CO" sz="1200" i="0" dirty="0" smtClean="0"/>
                        <a:t>En el neonato o lactante - Taquipnea, - Estridor laríngeo, - Alteraciones del ritmo cardíaco </a:t>
                      </a:r>
                      <a:endParaRPr lang="es-CO" sz="12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s-CO" sz="1200" dirty="0" smtClean="0"/>
                        <a:t>La radioterapia -Terapia hormonal - La</a:t>
                      </a:r>
                      <a:r>
                        <a:rPr lang="es-CO" sz="1200" baseline="0" dirty="0" smtClean="0"/>
                        <a:t> quimioterapia - Cirugía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es-CO" sz="1200" baseline="0" dirty="0" smtClean="0"/>
                    </a:p>
                    <a:p>
                      <a:pPr algn="just">
                        <a:buFontTx/>
                        <a:buNone/>
                      </a:pPr>
                      <a:r>
                        <a:rPr lang="es-CO" sz="1200" baseline="0" dirty="0" smtClean="0"/>
                        <a:t>- Medicamentos esteroides.</a:t>
                      </a:r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14280" y="0"/>
          <a:ext cx="8534184" cy="6463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546"/>
                <a:gridCol w="2133546"/>
                <a:gridCol w="2133546"/>
                <a:gridCol w="2133546"/>
              </a:tblGrid>
              <a:tr h="88009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GLÁNDULA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ENFERMEDAD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u="none" dirty="0" smtClean="0"/>
                        <a:t>SINTOMATOLOGÍA</a:t>
                      </a:r>
                      <a:endParaRPr lang="es-CO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TRATAMIENTO FARMACOLÓGICO</a:t>
                      </a:r>
                      <a:endParaRPr lang="es-CO" dirty="0"/>
                    </a:p>
                  </a:txBody>
                  <a:tcPr/>
                </a:tc>
              </a:tr>
              <a:tr h="2376264">
                <a:tc>
                  <a:txBody>
                    <a:bodyPr/>
                    <a:lstStyle/>
                    <a:p>
                      <a:endParaRPr lang="es-CO" b="1" dirty="0" smtClean="0"/>
                    </a:p>
                    <a:p>
                      <a:endParaRPr lang="es-CO" b="1" dirty="0" smtClean="0"/>
                    </a:p>
                    <a:p>
                      <a:r>
                        <a:rPr lang="es-CO" b="1" dirty="0" smtClean="0"/>
                        <a:t>SUPRARRENALES</a:t>
                      </a:r>
                    </a:p>
                    <a:p>
                      <a:r>
                        <a:rPr lang="es-CO" sz="1400" b="0" dirty="0" smtClean="0"/>
                        <a:t>(HORMONA ADRENALINA -CORTICOSTEROIDE)</a:t>
                      </a:r>
                      <a:endParaRPr lang="es-CO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ENFERMEDAD DE ADDISON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HIPOPOTASEMIA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Pérdida de peso - Debilidad muscular - 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 algn="just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Fatiga - Baja presión arterial</a:t>
                      </a:r>
                      <a:endParaRPr lang="es-CO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Char char="-"/>
                      </a:pPr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Piel oscura o manchada</a:t>
                      </a:r>
                    </a:p>
                    <a:p>
                      <a:pPr algn="just">
                        <a:buFontTx/>
                        <a:buNone/>
                      </a:pPr>
                      <a:endParaRPr lang="es-E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None/>
                      </a:pPr>
                      <a:endParaRPr lang="es-E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None/>
                      </a:pPr>
                      <a:r>
                        <a:rPr lang="es-ES" sz="1200" dirty="0" smtClean="0"/>
                        <a:t>Musculares: - Cansancio - Debilidad muscular</a:t>
                      </a:r>
                      <a:r>
                        <a:rPr lang="es-ES" sz="1200" baseline="0" dirty="0" smtClean="0"/>
                        <a:t> - D</a:t>
                      </a:r>
                      <a:r>
                        <a:rPr lang="es-ES" sz="1200" dirty="0" smtClean="0"/>
                        <a:t>olor muscular</a:t>
                      </a:r>
                      <a:r>
                        <a:rPr lang="es-ES" sz="1200" baseline="0" dirty="0" smtClean="0"/>
                        <a:t> - C</a:t>
                      </a:r>
                      <a:r>
                        <a:rPr lang="es-ES" sz="1200" dirty="0" smtClean="0"/>
                        <a:t>alambres</a:t>
                      </a:r>
                      <a:endParaRPr lang="es-E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buFontTx/>
                        <a:buNone/>
                      </a:pP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Hidrocortisona: la dosis en los adultos es entre 20 a 30 mg al día.</a:t>
                      </a:r>
                      <a:endParaRPr lang="es-CO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es-ES" sz="1200" b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Fludrocortisona: De 0,05 a 0,1 mg por vía oral a día</a:t>
                      </a:r>
                    </a:p>
                    <a:p>
                      <a:pPr algn="just"/>
                      <a:endParaRPr lang="es-ES" sz="1200" b="0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 rtl="0"/>
                      <a:r>
                        <a:rPr lang="es-ES" sz="1200" dirty="0" smtClean="0"/>
                        <a:t>- Hipopotasemia mayor a 3 mEq/l</a:t>
                      </a:r>
                      <a:r>
                        <a:rPr lang="es-ES" sz="1200" baseline="0" dirty="0" smtClean="0"/>
                        <a:t> </a:t>
                      </a:r>
                      <a:endParaRPr lang="es-ES" sz="12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 rtl="0"/>
                      <a:r>
                        <a:rPr lang="es-ES" sz="1200" dirty="0" smtClean="0"/>
                        <a:t>Menores a 3mEq/lt requiere generalmente  SSN con 20-40mEq de KCL por litro en 3-4 hrs</a:t>
                      </a:r>
                    </a:p>
                    <a:p>
                      <a:pPr algn="just"/>
                      <a:endParaRPr lang="es-CO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80342">
                <a:tc>
                  <a:txBody>
                    <a:bodyPr/>
                    <a:lstStyle/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r>
                        <a:rPr lang="es-CO" sz="1800" b="1" dirty="0" smtClean="0"/>
                        <a:t>PÁNCREAS</a:t>
                      </a:r>
                    </a:p>
                    <a:p>
                      <a:r>
                        <a:rPr lang="es-CO" sz="1400" dirty="0" smtClean="0"/>
                        <a:t>(HORMONA INSULINA -  GLUCAGON)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PANCREATITIS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CANCER</a:t>
                      </a:r>
                      <a:r>
                        <a:rPr lang="es-CO" sz="1400" baseline="0" dirty="0" smtClean="0"/>
                        <a:t> DE PANCREAS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Tx/>
                        <a:buChar char="-"/>
                      </a:pPr>
                      <a:r>
                        <a:rPr lang="es-ES" sz="1200" dirty="0" smtClean="0"/>
                        <a:t>Dolor abdominal -   Náuseas</a:t>
                      </a:r>
                      <a:r>
                        <a:rPr lang="es-ES" sz="1200" baseline="0" dirty="0" smtClean="0"/>
                        <a:t> - V</a:t>
                      </a:r>
                      <a:r>
                        <a:rPr lang="es-ES" sz="1200" dirty="0" smtClean="0"/>
                        <a:t>ómitos - Aceleración del pulso</a:t>
                      </a:r>
                      <a:r>
                        <a:rPr lang="es-ES" sz="1200" baseline="0" dirty="0" smtClean="0"/>
                        <a:t> -F</a:t>
                      </a:r>
                      <a:r>
                        <a:rPr lang="es-ES" sz="1200" dirty="0" smtClean="0"/>
                        <a:t>iebre</a:t>
                      </a:r>
                      <a:r>
                        <a:rPr lang="es-ES" sz="1200" baseline="0" dirty="0" smtClean="0"/>
                        <a:t> - I</a:t>
                      </a:r>
                      <a:r>
                        <a:rPr lang="es-ES" sz="1200" dirty="0" smtClean="0"/>
                        <a:t>nflamación de la parte superior del abdomen</a:t>
                      </a:r>
                      <a:r>
                        <a:rPr lang="es-ES" sz="1200" baseline="0" dirty="0" smtClean="0"/>
                        <a:t> - D</a:t>
                      </a:r>
                      <a:r>
                        <a:rPr lang="es-ES" sz="1200" dirty="0" smtClean="0"/>
                        <a:t>isminución de la presión sanguínea -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dirty="0" smtClean="0"/>
                        <a:t>color amarillo de la piel y ojos 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algn="just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algn="just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algn="just">
                        <a:buFontTx/>
                        <a:buChar char="-"/>
                      </a:pPr>
                      <a:endParaRPr lang="es-ES" sz="1200" dirty="0" smtClean="0"/>
                    </a:p>
                    <a:p>
                      <a:r>
                        <a:rPr lang="es-CO" sz="1200" b="1" dirty="0" smtClean="0"/>
                        <a:t>- </a:t>
                      </a:r>
                      <a:r>
                        <a:rPr lang="es-CO" sz="1200" b="0" dirty="0" smtClean="0"/>
                        <a:t>Dolor</a:t>
                      </a:r>
                      <a:r>
                        <a:rPr lang="es-CO" sz="1200" dirty="0" smtClean="0"/>
                        <a:t> en la región superior o media del abdomen  - </a:t>
                      </a:r>
                      <a:r>
                        <a:rPr lang="es-CO" sz="1200" b="0" dirty="0" smtClean="0"/>
                        <a:t>Ictericia </a:t>
                      </a:r>
                      <a:r>
                        <a:rPr lang="es-CO" sz="1200" dirty="0" smtClean="0"/>
                        <a:t>(piel amarillenta) - </a:t>
                      </a:r>
                      <a:r>
                        <a:rPr lang="es-CO" sz="1200" b="0" dirty="0" smtClean="0"/>
                        <a:t>Pérdida de peso - Náuseas</a:t>
                      </a:r>
                    </a:p>
                    <a:p>
                      <a:pPr algn="just">
                        <a:buFontTx/>
                        <a:buChar char="-"/>
                      </a:pP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lang="es-ES" sz="1200" dirty="0" smtClean="0"/>
                        <a:t>- Ayuno absoluto y aspiración del contenido del estómago con una sonda.</a:t>
                      </a:r>
                    </a:p>
                    <a:p>
                      <a:pPr rtl="0"/>
                      <a:r>
                        <a:rPr lang="es-ES" sz="1200" dirty="0" smtClean="0"/>
                        <a:t>- Tratamiento del dolor con analgésicos potentes como la morfina - Reposición intravenosa de líquidos y sales sueros - Si no hay mejoría en las primeras horas o días se traslado a una (UCI).</a:t>
                      </a:r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r>
                        <a:rPr lang="es-CO" sz="1200" dirty="0" smtClean="0"/>
                        <a:t>- Cirugía </a:t>
                      </a:r>
                    </a:p>
                    <a:p>
                      <a:pPr algn="just"/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67544" y="92387"/>
          <a:ext cx="8280920" cy="658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0"/>
                <a:gridCol w="2070230"/>
                <a:gridCol w="2070230"/>
                <a:gridCol w="2070230"/>
              </a:tblGrid>
              <a:tr h="880098"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GLÁNDULA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 smtClean="0"/>
                        <a:t>ENFERMEDAD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u="none" dirty="0" smtClean="0"/>
                        <a:t>SINTOMATOLOGÍA</a:t>
                      </a:r>
                      <a:endParaRPr lang="es-CO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 smtClean="0"/>
                        <a:t>TRATAMIENTO FARMACOLÓGICO</a:t>
                      </a:r>
                      <a:endParaRPr lang="es-CO" dirty="0"/>
                    </a:p>
                  </a:txBody>
                  <a:tcPr/>
                </a:tc>
              </a:tr>
              <a:tr h="2376264">
                <a:tc>
                  <a:txBody>
                    <a:bodyPr/>
                    <a:lstStyle/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r>
                        <a:rPr lang="es-CO" sz="1800" b="1" dirty="0" smtClean="0"/>
                        <a:t>TESTICULOS</a:t>
                      </a:r>
                    </a:p>
                    <a:p>
                      <a:r>
                        <a:rPr lang="es-CO" sz="1400" b="0" dirty="0" smtClean="0"/>
                        <a:t>(HORMONA</a:t>
                      </a:r>
                      <a:r>
                        <a:rPr lang="es-CO" sz="1400" b="0" baseline="0" dirty="0" smtClean="0"/>
                        <a:t> TESTOSTERONA)</a:t>
                      </a:r>
                      <a:endParaRPr lang="es-CO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ANDROPAUSIA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CANCER</a:t>
                      </a:r>
                      <a:r>
                        <a:rPr lang="es-CO" sz="1400" baseline="0" dirty="0" smtClean="0"/>
                        <a:t> DE TESTICULO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es-CO" sz="1200" dirty="0" smtClean="0"/>
                        <a:t>Debilidad general</a:t>
                      </a:r>
                      <a:r>
                        <a:rPr lang="es-CO" sz="1200" baseline="0" dirty="0" smtClean="0"/>
                        <a:t> – </a:t>
                      </a:r>
                      <a:r>
                        <a:rPr lang="es-CO" sz="1200" dirty="0" smtClean="0"/>
                        <a:t>Cansancio</a:t>
                      </a:r>
                      <a:r>
                        <a:rPr lang="es-CO" sz="1200" baseline="0" dirty="0" smtClean="0"/>
                        <a:t> – </a:t>
                      </a:r>
                      <a:r>
                        <a:rPr lang="es-CO" sz="1200" dirty="0" smtClean="0"/>
                        <a:t>Insomnio</a:t>
                      </a:r>
                      <a:r>
                        <a:rPr lang="es-CO" sz="1200" baseline="0" dirty="0" smtClean="0"/>
                        <a:t> - </a:t>
                      </a:r>
                      <a:r>
                        <a:rPr lang="es-CO" sz="1200" dirty="0" smtClean="0"/>
                        <a:t>Disminución del deseo sexual - Disminución del tamaño testicular</a:t>
                      </a:r>
                      <a:r>
                        <a:rPr lang="es-CO" sz="1200" baseline="0" dirty="0" smtClean="0"/>
                        <a:t> - </a:t>
                      </a:r>
                      <a:r>
                        <a:rPr lang="es-CO" sz="1200" dirty="0" smtClean="0"/>
                        <a:t>Las erecciones se vuelven menos firmes</a:t>
                      </a:r>
                      <a:r>
                        <a:rPr lang="es-CO" sz="1200" baseline="0" dirty="0" smtClean="0"/>
                        <a:t> - </a:t>
                      </a:r>
                      <a:r>
                        <a:rPr lang="es-CO" sz="1200" dirty="0" smtClean="0"/>
                        <a:t>Se presenta una menor necesidad de eyacular</a:t>
                      </a:r>
                    </a:p>
                    <a:p>
                      <a:pPr>
                        <a:buFontTx/>
                        <a:buChar char="-"/>
                      </a:pPr>
                      <a:endParaRPr lang="es-CO" sz="1200" dirty="0" smtClean="0"/>
                    </a:p>
                    <a:p>
                      <a:r>
                        <a:rPr lang="es-C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Protuberancias (masas).</a:t>
                      </a:r>
                    </a:p>
                    <a:p>
                      <a:r>
                        <a:rPr lang="es-C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Inflamación.</a:t>
                      </a:r>
                    </a:p>
                    <a:p>
                      <a:r>
                        <a:rPr lang="es-CO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· Dolor.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b="0" dirty="0" smtClean="0"/>
                        <a:t>Tratamiento hormonal sustitutivo. </a:t>
                      </a:r>
                      <a:r>
                        <a:rPr lang="es-CO" sz="1200" dirty="0" smtClean="0"/>
                        <a:t>Consiste en administrar testosterona para suplir los niveles bajos en sangre de esta hormona </a:t>
                      </a:r>
                    </a:p>
                    <a:p>
                      <a:pPr algn="just"/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s-CO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r>
                        <a:rPr lang="es-CO" sz="1200" b="0" u="none" dirty="0" smtClean="0">
                          <a:solidFill>
                            <a:schemeClr val="tx1"/>
                          </a:solidFill>
                        </a:rPr>
                        <a:t>- Cirugía</a:t>
                      </a:r>
                      <a:r>
                        <a:rPr lang="es-CO" sz="1200" b="0" u="none" baseline="0" dirty="0" smtClean="0">
                          <a:solidFill>
                            <a:schemeClr val="tx1"/>
                          </a:solidFill>
                        </a:rPr>
                        <a:t> Orquidectomia – Radioterapia - Quimioterapia </a:t>
                      </a:r>
                      <a:endParaRPr lang="es-CO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080342">
                <a:tc>
                  <a:txBody>
                    <a:bodyPr/>
                    <a:lstStyle/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endParaRPr lang="es-CO" sz="1800" b="1" dirty="0" smtClean="0"/>
                    </a:p>
                    <a:p>
                      <a:r>
                        <a:rPr lang="es-CO" sz="1800" b="1" dirty="0" smtClean="0"/>
                        <a:t>OVARIOS</a:t>
                      </a:r>
                    </a:p>
                    <a:p>
                      <a:r>
                        <a:rPr lang="es-CO" sz="1400" dirty="0" smtClean="0"/>
                        <a:t>(HORMONA PROGESTERONA – ESTROGENOS)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400" dirty="0" smtClean="0"/>
                        <a:t>CANCER DE OVARIO</a:t>
                      </a:r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endParaRPr lang="es-CO" sz="1400" dirty="0" smtClean="0"/>
                    </a:p>
                    <a:p>
                      <a:r>
                        <a:rPr lang="es-CO" sz="1400" dirty="0" smtClean="0"/>
                        <a:t>SINDROME DE OVARIO POLIQUÍSTICO</a:t>
                      </a:r>
                      <a:endParaRPr lang="es-C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 smtClean="0"/>
                        <a:t>- Sensación de peso en la pelvis  - Dolor en la parte baja del abdomen - Hemorragias vaginales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CO" sz="1200" dirty="0" smtClean="0"/>
                        <a:t>Aumento o pérdida de peso - Períodos menstruales anormales</a:t>
                      </a:r>
                    </a:p>
                    <a:p>
                      <a:pPr>
                        <a:buFontTx/>
                        <a:buChar char="-"/>
                      </a:pPr>
                      <a:endParaRPr lang="es-CO" sz="1200" dirty="0" smtClean="0"/>
                    </a:p>
                    <a:p>
                      <a:pPr>
                        <a:buFontTx/>
                        <a:buChar char="-"/>
                      </a:pPr>
                      <a:endParaRPr lang="es-CO" sz="120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es-CO" sz="1200" dirty="0" smtClean="0"/>
                        <a:t>Infertilidad</a:t>
                      </a:r>
                      <a:r>
                        <a:rPr lang="es-CO" sz="1200" baseline="0" dirty="0" smtClean="0"/>
                        <a:t> - D</a:t>
                      </a:r>
                      <a:r>
                        <a:rPr lang="es-CO" sz="1200" dirty="0" smtClean="0"/>
                        <a:t>olor pélvico -Exceso de vello en la cara, el pecho, el abdomen, los dedos de los pies y de las manos -  Calvicie o cabello débil  - Acné</a:t>
                      </a:r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O" sz="1200" dirty="0" smtClean="0"/>
                        <a:t>El tratamiento suele ser quirúrgico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CO" sz="1200" dirty="0" smtClean="0"/>
                        <a:t> Seguido por un tratamiento con medicinas llamado quimioterapia. </a:t>
                      </a:r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pPr algn="just"/>
                      <a:endParaRPr lang="es-CO" sz="1200" dirty="0" smtClean="0"/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b="0" dirty="0" smtClean="0"/>
                        <a:t>Pastillas anticonceptivas</a:t>
                      </a:r>
                      <a:r>
                        <a:rPr lang="es-CO" sz="1200" dirty="0" smtClean="0"/>
                        <a:t> Para las mujeres que no quieren quedar embarazadas, reduce los niveles de hormonas masculinas - Metformin disminuye la producción de testosterona</a:t>
                      </a:r>
                    </a:p>
                    <a:p>
                      <a:pPr algn="just"/>
                      <a:endParaRPr lang="es-CO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REFERENCIAS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>
            <a:normAutofit/>
          </a:bodyPr>
          <a:lstStyle/>
          <a:p>
            <a:r>
              <a:rPr lang="es-CO" sz="1600" dirty="0" smtClean="0">
                <a:hlinkClick r:id="rId2"/>
              </a:rPr>
              <a:t> http://www.nlm.nih.gov/medlineplus/spanish/ency/article/001176.htm</a:t>
            </a:r>
            <a:endParaRPr lang="es-CO" sz="1600" dirty="0" smtClean="0"/>
          </a:p>
          <a:p>
            <a:r>
              <a:rPr lang="es-CO" sz="1600" dirty="0" smtClean="0">
                <a:hlinkClick r:id="rId3"/>
              </a:rPr>
              <a:t>http://www.home-remedies-for-you.com/es/remedy/Goitre.html#symptom</a:t>
            </a:r>
            <a:endParaRPr lang="es-CO" sz="1600" dirty="0" smtClean="0"/>
          </a:p>
          <a:p>
            <a:r>
              <a:rPr lang="es-CO" sz="1600" dirty="0" smtClean="0">
                <a:hlinkClick r:id="rId4"/>
              </a:rPr>
              <a:t>http://es.wikipedia.org/wiki/Tiroxina</a:t>
            </a:r>
            <a:endParaRPr lang="es-CO" sz="1600" dirty="0" smtClean="0"/>
          </a:p>
          <a:p>
            <a:r>
              <a:rPr lang="es-CO" sz="1600" dirty="0" smtClean="0">
                <a:hlinkClick r:id="rId5"/>
              </a:rPr>
              <a:t>http://www.nlm.nih.gov/medlineplus/spanish/ency/article/001213.htm</a:t>
            </a:r>
            <a:endParaRPr lang="es-CO" sz="1600" dirty="0" smtClean="0"/>
          </a:p>
          <a:p>
            <a:endParaRPr lang="es-CO" sz="1600" dirty="0" smtClean="0"/>
          </a:p>
          <a:p>
            <a:pPr>
              <a:buNone/>
            </a:pP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646</TotalTime>
  <Words>625</Words>
  <Application>Microsoft Office PowerPoint</Application>
  <PresentationFormat>Presentación en pantalla (4:3)</PresentationFormat>
  <Paragraphs>166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Flujo</vt:lpstr>
      <vt:lpstr>SISTEMA EXCRETOR HORMONAL O ENDOCRINO</vt:lpstr>
      <vt:lpstr> </vt:lpstr>
      <vt:lpstr>Diapositiva 3</vt:lpstr>
      <vt:lpstr>Diapositiva 4</vt:lpstr>
      <vt:lpstr>Diapositiva 5</vt:lpstr>
      <vt:lpstr>REFERENCIAS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Diana</dc:creator>
  <cp:lastModifiedBy>JAMES</cp:lastModifiedBy>
  <cp:revision>58</cp:revision>
  <dcterms:created xsi:type="dcterms:W3CDTF">2012-04-04T20:26:49Z</dcterms:created>
  <dcterms:modified xsi:type="dcterms:W3CDTF">2012-04-10T00:29:09Z</dcterms:modified>
</cp:coreProperties>
</file>