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2" r:id="rId3"/>
    <p:sldId id="258" r:id="rId4"/>
    <p:sldId id="261" r:id="rId5"/>
    <p:sldId id="259" r:id="rId6"/>
    <p:sldId id="260"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5010C-D19C-498A-BD9C-84764B16F991}" type="datetimeFigureOut">
              <a:rPr lang="es-CO" smtClean="0"/>
              <a:pPr/>
              <a:t>09/04/2012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80FAD-32D0-4C4D-AB9A-19944658B013}"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ABE80FAD-32D0-4C4D-AB9A-19944658B013}"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43F54EC-B387-457F-90F5-27243B52D4E1}"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BC268EE-9E75-42CE-B027-7A3D8AB6EC3D}" type="datetimeFigureOut">
              <a:rPr lang="es-CO" smtClean="0"/>
              <a:pPr/>
              <a:t>09/04/2012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F43F54EC-B387-457F-90F5-27243B52D4E1}" type="slidenum">
              <a:rPr lang="es-CO" smtClean="0"/>
              <a:pPr/>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C268EE-9E75-42CE-B027-7A3D8AB6EC3D}" type="datetimeFigureOut">
              <a:rPr lang="es-CO" smtClean="0"/>
              <a:pPr/>
              <a:t>09/04/2012</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3F54EC-B387-457F-90F5-27243B52D4E1}" type="slidenum">
              <a:rPr lang="es-CO" smtClean="0"/>
              <a:pPr/>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s-CO" cap="all" dirty="0" smtClean="0">
                <a:ln w="0"/>
                <a:solidFill>
                  <a:srgbClr val="002060"/>
                </a:solidFill>
                <a:effectLst>
                  <a:reflection blurRad="12700" stA="50000" endPos="50000" dist="5000" dir="5400000" sy="-100000" rotWithShape="0"/>
                </a:effectLst>
              </a:rPr>
              <a:t>SISTEMA EXCRETOR </a:t>
            </a:r>
            <a:endParaRPr lang="es-CO" cap="all" dirty="0">
              <a:ln w="0"/>
              <a:solidFill>
                <a:srgbClr val="002060"/>
              </a:solidFill>
              <a:effectLst>
                <a:reflection blurRad="12700" stA="50000" endPos="50000" dist="5000" dir="5400000" sy="-100000" rotWithShape="0"/>
              </a:effectLst>
            </a:endParaRPr>
          </a:p>
        </p:txBody>
      </p:sp>
      <p:sp>
        <p:nvSpPr>
          <p:cNvPr id="3" name="2 Subtítulo"/>
          <p:cNvSpPr>
            <a:spLocks noGrp="1"/>
          </p:cNvSpPr>
          <p:nvPr>
            <p:ph type="subTitle" idx="1"/>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s-CO" sz="4000" b="1" cap="all" dirty="0" smtClean="0">
                <a:ln w="0"/>
                <a:solidFill>
                  <a:srgbClr val="002060"/>
                </a:solidFill>
                <a:effectLst>
                  <a:reflection blurRad="12700" stA="50000" endPos="50000" dist="5000" dir="5400000" sy="-100000" rotWithShape="0"/>
                </a:effectLst>
              </a:rPr>
              <a:t>HORMONAL</a:t>
            </a:r>
          </a:p>
          <a:p>
            <a:endParaRPr lang="es-CO" sz="4000" b="1" cap="all" dirty="0">
              <a:ln w="0"/>
              <a:solidFill>
                <a:srgbClr val="002060"/>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EXPOSICION.jpg"/>
          <p:cNvPicPr>
            <a:picLocks noChangeAspect="1"/>
          </p:cNvPicPr>
          <p:nvPr/>
        </p:nvPicPr>
        <p:blipFill>
          <a:blip r:embed="rId2" cstate="print"/>
          <a:stretch>
            <a:fillRect/>
          </a:stretch>
        </p:blipFill>
        <p:spPr>
          <a:xfrm>
            <a:off x="0" y="1333550"/>
            <a:ext cx="9144000" cy="490376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endocri1[1].gif"/>
          <p:cNvPicPr>
            <a:picLocks noChangeAspect="1"/>
          </p:cNvPicPr>
          <p:nvPr/>
        </p:nvPicPr>
        <p:blipFill>
          <a:blip r:embed="rId2" cstate="print"/>
          <a:stretch>
            <a:fillRect/>
          </a:stretch>
        </p:blipFill>
        <p:spPr>
          <a:xfrm>
            <a:off x="611560" y="836712"/>
            <a:ext cx="5544617" cy="5400600"/>
          </a:xfrm>
          <a:prstGeom prst="rect">
            <a:avLst/>
          </a:prstGeom>
        </p:spPr>
      </p:pic>
      <p:sp>
        <p:nvSpPr>
          <p:cNvPr id="3" name="2 Rectángulo"/>
          <p:cNvSpPr/>
          <p:nvPr/>
        </p:nvSpPr>
        <p:spPr>
          <a:xfrm>
            <a:off x="6300192" y="908720"/>
            <a:ext cx="2232248" cy="5047536"/>
          </a:xfrm>
          <a:prstGeom prst="rect">
            <a:avLst/>
          </a:prstGeom>
        </p:spPr>
        <p:txBody>
          <a:bodyPr wrap="square">
            <a:spAutoFit/>
          </a:bodyPr>
          <a:lstStyle/>
          <a:p>
            <a:r>
              <a:rPr lang="es-CO" sz="1400" dirty="0" smtClean="0"/>
              <a:t>Las glándulas endocrinas segregan hormonas (mensajeros químicos) en el torrente sanguíneo, para que éste las transporte a diversos órganos y tejidos en todo el cuerpo. Por ejemplo, el páncreas segrega insulina, que le permite al cuerpo regular los niveles de azúcar en la sangre. La glándula tiroides recibe instrucciones de la pituitaria para segregar hormonas que determinan el ritmo de la actividad química en el cuerpo (a más hormonas en la sangre, más rápida es la actividad química y, a menos hormonas, más lenta es ésta).</a:t>
            </a:r>
            <a:endParaRPr lang="es-CO"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pituitarygland[1].jpg"/>
          <p:cNvPicPr>
            <a:picLocks noChangeAspect="1"/>
          </p:cNvPicPr>
          <p:nvPr/>
        </p:nvPicPr>
        <p:blipFill>
          <a:blip r:embed="rId2" cstate="print"/>
          <a:stretch>
            <a:fillRect/>
          </a:stretch>
        </p:blipFill>
        <p:spPr>
          <a:xfrm>
            <a:off x="395536" y="1556792"/>
            <a:ext cx="2088232" cy="1670586"/>
          </a:xfrm>
          <a:prstGeom prst="rect">
            <a:avLst/>
          </a:prstGeom>
        </p:spPr>
      </p:pic>
      <p:sp>
        <p:nvSpPr>
          <p:cNvPr id="4" name="3 CuadroTexto"/>
          <p:cNvSpPr txBox="1"/>
          <p:nvPr/>
        </p:nvSpPr>
        <p:spPr>
          <a:xfrm>
            <a:off x="539552" y="1124744"/>
            <a:ext cx="2160240" cy="276999"/>
          </a:xfrm>
          <a:prstGeom prst="rect">
            <a:avLst/>
          </a:prstGeom>
          <a:noFill/>
        </p:spPr>
        <p:txBody>
          <a:bodyPr wrap="square" rtlCol="0">
            <a:spAutoFit/>
          </a:bodyPr>
          <a:lstStyle/>
          <a:p>
            <a:r>
              <a:rPr lang="es-CO" sz="1200" dirty="0" smtClean="0"/>
              <a:t>GLANDULA PITUITARIA</a:t>
            </a:r>
            <a:endParaRPr lang="es-CO" sz="1200" dirty="0"/>
          </a:p>
        </p:txBody>
      </p:sp>
      <p:cxnSp>
        <p:nvCxnSpPr>
          <p:cNvPr id="6" name="5 Conector recto de flecha"/>
          <p:cNvCxnSpPr/>
          <p:nvPr/>
        </p:nvCxnSpPr>
        <p:spPr>
          <a:xfrm>
            <a:off x="2627784" y="1772816"/>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2915816" y="1628800"/>
            <a:ext cx="1080120" cy="276999"/>
          </a:xfrm>
          <a:prstGeom prst="rect">
            <a:avLst/>
          </a:prstGeom>
          <a:noFill/>
        </p:spPr>
        <p:txBody>
          <a:bodyPr wrap="square" rtlCol="0">
            <a:spAutoFit/>
          </a:bodyPr>
          <a:lstStyle/>
          <a:p>
            <a:r>
              <a:rPr lang="es-CO" sz="1200" dirty="0" smtClean="0"/>
              <a:t>TUMORES</a:t>
            </a:r>
            <a:endParaRPr lang="es-CO" sz="1200" dirty="0"/>
          </a:p>
        </p:txBody>
      </p:sp>
      <p:cxnSp>
        <p:nvCxnSpPr>
          <p:cNvPr id="11" name="10 Conector recto de flecha"/>
          <p:cNvCxnSpPr>
            <a:stCxn id="8" idx="2"/>
            <a:endCxn id="12" idx="0"/>
          </p:cNvCxnSpPr>
          <p:nvPr/>
        </p:nvCxnSpPr>
        <p:spPr>
          <a:xfrm>
            <a:off x="3455876" y="1905799"/>
            <a:ext cx="0" cy="2990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2915816" y="2204864"/>
            <a:ext cx="1080120" cy="276999"/>
          </a:xfrm>
          <a:prstGeom prst="rect">
            <a:avLst/>
          </a:prstGeom>
          <a:noFill/>
        </p:spPr>
        <p:txBody>
          <a:bodyPr wrap="square" rtlCol="0">
            <a:spAutoFit/>
          </a:bodyPr>
          <a:lstStyle/>
          <a:p>
            <a:r>
              <a:rPr lang="es-CO" sz="1200" dirty="0" smtClean="0"/>
              <a:t>EXTIRPAR</a:t>
            </a:r>
            <a:endParaRPr lang="es-CO" sz="1200" dirty="0"/>
          </a:p>
        </p:txBody>
      </p:sp>
      <p:pic>
        <p:nvPicPr>
          <p:cNvPr id="15" name="14 Imagen" descr="thyroid[1].jpg"/>
          <p:cNvPicPr>
            <a:picLocks noChangeAspect="1"/>
          </p:cNvPicPr>
          <p:nvPr/>
        </p:nvPicPr>
        <p:blipFill>
          <a:blip r:embed="rId3" cstate="print"/>
          <a:stretch>
            <a:fillRect/>
          </a:stretch>
        </p:blipFill>
        <p:spPr>
          <a:xfrm>
            <a:off x="611560" y="3284984"/>
            <a:ext cx="1728192" cy="2304256"/>
          </a:xfrm>
          <a:prstGeom prst="rect">
            <a:avLst/>
          </a:prstGeom>
        </p:spPr>
      </p:pic>
      <p:cxnSp>
        <p:nvCxnSpPr>
          <p:cNvPr id="17" name="16 Conector recto de flecha"/>
          <p:cNvCxnSpPr/>
          <p:nvPr/>
        </p:nvCxnSpPr>
        <p:spPr>
          <a:xfrm>
            <a:off x="2411760" y="3501008"/>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539552" y="3140968"/>
            <a:ext cx="1872208" cy="276999"/>
          </a:xfrm>
          <a:prstGeom prst="rect">
            <a:avLst/>
          </a:prstGeom>
          <a:noFill/>
        </p:spPr>
        <p:txBody>
          <a:bodyPr wrap="square" rtlCol="0">
            <a:spAutoFit/>
          </a:bodyPr>
          <a:lstStyle/>
          <a:p>
            <a:r>
              <a:rPr lang="es-CO" sz="1200" dirty="0" smtClean="0"/>
              <a:t>GLANDULA TIROIDES</a:t>
            </a:r>
            <a:endParaRPr lang="es-CO" sz="1200" dirty="0"/>
          </a:p>
        </p:txBody>
      </p:sp>
      <p:sp>
        <p:nvSpPr>
          <p:cNvPr id="20" name="19 Título"/>
          <p:cNvSpPr>
            <a:spLocks noGrp="1"/>
          </p:cNvSpPr>
          <p:nvPr>
            <p:ph type="title"/>
          </p:nvPr>
        </p:nvSpPr>
        <p:spPr>
          <a:xfrm>
            <a:off x="457200" y="704088"/>
            <a:ext cx="8305800" cy="348648"/>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CO"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PATOLOGIAS GLANDULAS ENDOCRINAS</a:t>
            </a:r>
            <a:endParaRPr lang="es-CO"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7" name="36 CuadroTexto"/>
          <p:cNvSpPr txBox="1"/>
          <p:nvPr/>
        </p:nvSpPr>
        <p:spPr>
          <a:xfrm>
            <a:off x="2699792" y="3356992"/>
            <a:ext cx="1728192" cy="276999"/>
          </a:xfrm>
          <a:prstGeom prst="rect">
            <a:avLst/>
          </a:prstGeom>
          <a:noFill/>
        </p:spPr>
        <p:txBody>
          <a:bodyPr wrap="square" rtlCol="0">
            <a:spAutoFit/>
          </a:bodyPr>
          <a:lstStyle/>
          <a:p>
            <a:r>
              <a:rPr lang="es-CO" sz="1200" dirty="0" smtClean="0"/>
              <a:t>HIPOTIROIDISMO</a:t>
            </a:r>
            <a:endParaRPr lang="es-CO" sz="1200" dirty="0"/>
          </a:p>
        </p:txBody>
      </p:sp>
      <p:cxnSp>
        <p:nvCxnSpPr>
          <p:cNvPr id="39" name="38 Conector recto de flecha"/>
          <p:cNvCxnSpPr>
            <a:stCxn id="37" idx="2"/>
          </p:cNvCxnSpPr>
          <p:nvPr/>
        </p:nvCxnSpPr>
        <p:spPr>
          <a:xfrm>
            <a:off x="3563888" y="3633991"/>
            <a:ext cx="0" cy="1550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39 CuadroTexto"/>
          <p:cNvSpPr txBox="1"/>
          <p:nvPr/>
        </p:nvSpPr>
        <p:spPr>
          <a:xfrm>
            <a:off x="2699792" y="3789040"/>
            <a:ext cx="2016224" cy="461665"/>
          </a:xfrm>
          <a:prstGeom prst="rect">
            <a:avLst/>
          </a:prstGeom>
          <a:noFill/>
        </p:spPr>
        <p:txBody>
          <a:bodyPr wrap="square" rtlCol="0">
            <a:spAutoFit/>
          </a:bodyPr>
          <a:lstStyle/>
          <a:p>
            <a:r>
              <a:rPr lang="es-CO" sz="1200" dirty="0" smtClean="0"/>
              <a:t>SUBE PESO-FATIGA-SENSIBILIDAD FRIO</a:t>
            </a:r>
            <a:endParaRPr lang="es-CO" sz="1200" dirty="0"/>
          </a:p>
        </p:txBody>
      </p:sp>
      <p:cxnSp>
        <p:nvCxnSpPr>
          <p:cNvPr id="42" name="41 Conector recto de flecha"/>
          <p:cNvCxnSpPr/>
          <p:nvPr/>
        </p:nvCxnSpPr>
        <p:spPr>
          <a:xfrm>
            <a:off x="4283968" y="350100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4644008" y="3356992"/>
            <a:ext cx="2520280" cy="461665"/>
          </a:xfrm>
          <a:prstGeom prst="rect">
            <a:avLst/>
          </a:prstGeom>
          <a:noFill/>
        </p:spPr>
        <p:txBody>
          <a:bodyPr wrap="square" rtlCol="0">
            <a:spAutoFit/>
          </a:bodyPr>
          <a:lstStyle/>
          <a:p>
            <a:r>
              <a:rPr lang="es-CO" sz="1200" dirty="0" smtClean="0"/>
              <a:t>LEVOTIROXINA, 50,75,100,125,150 SEGUN SEA EL CASO</a:t>
            </a:r>
            <a:endParaRPr lang="es-CO" sz="1200" dirty="0"/>
          </a:p>
        </p:txBody>
      </p:sp>
      <p:cxnSp>
        <p:nvCxnSpPr>
          <p:cNvPr id="49" name="48 Conector recto de flecha"/>
          <p:cNvCxnSpPr>
            <a:stCxn id="15" idx="3"/>
          </p:cNvCxnSpPr>
          <p:nvPr/>
        </p:nvCxnSpPr>
        <p:spPr>
          <a:xfrm>
            <a:off x="2339752" y="4437112"/>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49 CuadroTexto"/>
          <p:cNvSpPr txBox="1"/>
          <p:nvPr/>
        </p:nvSpPr>
        <p:spPr>
          <a:xfrm>
            <a:off x="2699792" y="4293096"/>
            <a:ext cx="1584176" cy="276999"/>
          </a:xfrm>
          <a:prstGeom prst="rect">
            <a:avLst/>
          </a:prstGeom>
          <a:noFill/>
        </p:spPr>
        <p:txBody>
          <a:bodyPr wrap="square" rtlCol="0">
            <a:spAutoFit/>
          </a:bodyPr>
          <a:lstStyle/>
          <a:p>
            <a:r>
              <a:rPr lang="es-CO" sz="1200" dirty="0" smtClean="0"/>
              <a:t>HIPERTIROIDISMO</a:t>
            </a:r>
            <a:endParaRPr lang="es-CO" sz="1200" dirty="0"/>
          </a:p>
        </p:txBody>
      </p:sp>
      <p:cxnSp>
        <p:nvCxnSpPr>
          <p:cNvPr id="53" name="52 Conector recto de flecha"/>
          <p:cNvCxnSpPr>
            <a:stCxn id="50" idx="3"/>
          </p:cNvCxnSpPr>
          <p:nvPr/>
        </p:nvCxnSpPr>
        <p:spPr>
          <a:xfrm>
            <a:off x="4283968" y="4431596"/>
            <a:ext cx="288032" cy="55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a:stCxn id="50" idx="2"/>
          </p:cNvCxnSpPr>
          <p:nvPr/>
        </p:nvCxnSpPr>
        <p:spPr>
          <a:xfrm>
            <a:off x="3491880" y="4570095"/>
            <a:ext cx="0" cy="2270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59 CuadroTexto"/>
          <p:cNvSpPr txBox="1"/>
          <p:nvPr/>
        </p:nvSpPr>
        <p:spPr>
          <a:xfrm>
            <a:off x="2483768" y="4725144"/>
            <a:ext cx="2232248" cy="646331"/>
          </a:xfrm>
          <a:prstGeom prst="rect">
            <a:avLst/>
          </a:prstGeom>
          <a:noFill/>
        </p:spPr>
        <p:txBody>
          <a:bodyPr wrap="square" rtlCol="0">
            <a:spAutoFit/>
          </a:bodyPr>
          <a:lstStyle/>
          <a:p>
            <a:r>
              <a:rPr lang="es-CO" sz="1200" dirty="0" smtClean="0"/>
              <a:t>BAJA PESO-AUMENTO FRECUENCIA CARDIACA-SENSIBILIDAD CALOR</a:t>
            </a:r>
            <a:endParaRPr lang="es-CO" sz="1200" dirty="0"/>
          </a:p>
        </p:txBody>
      </p:sp>
      <p:sp>
        <p:nvSpPr>
          <p:cNvPr id="63" name="62 Rectángulo"/>
          <p:cNvSpPr/>
          <p:nvPr/>
        </p:nvSpPr>
        <p:spPr>
          <a:xfrm>
            <a:off x="4716016" y="4149080"/>
            <a:ext cx="2213992" cy="646331"/>
          </a:xfrm>
          <a:prstGeom prst="rect">
            <a:avLst/>
          </a:prstGeom>
        </p:spPr>
        <p:txBody>
          <a:bodyPr wrap="square">
            <a:spAutoFit/>
          </a:bodyPr>
          <a:lstStyle/>
          <a:p>
            <a:r>
              <a:rPr lang="es-CO" sz="1200" dirty="0" smtClean="0"/>
              <a:t>LEVOTIROXINA, 50,75,100,125,150 SEGUN SEA EL CASO</a:t>
            </a:r>
            <a:endParaRPr lang="es-CO" sz="1200" dirty="0"/>
          </a:p>
        </p:txBody>
      </p:sp>
      <p:cxnSp>
        <p:nvCxnSpPr>
          <p:cNvPr id="65" name="64 Conector angular"/>
          <p:cNvCxnSpPr/>
          <p:nvPr/>
        </p:nvCxnSpPr>
        <p:spPr>
          <a:xfrm>
            <a:off x="1763688" y="5301208"/>
            <a:ext cx="792088" cy="3600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65 CuadroTexto"/>
          <p:cNvSpPr txBox="1"/>
          <p:nvPr/>
        </p:nvSpPr>
        <p:spPr>
          <a:xfrm>
            <a:off x="2699792" y="5949280"/>
            <a:ext cx="1656184" cy="461665"/>
          </a:xfrm>
          <a:prstGeom prst="rect">
            <a:avLst/>
          </a:prstGeom>
          <a:noFill/>
        </p:spPr>
        <p:txBody>
          <a:bodyPr wrap="square" rtlCol="0">
            <a:spAutoFit/>
          </a:bodyPr>
          <a:lstStyle/>
          <a:p>
            <a:r>
              <a:rPr lang="es-CO" sz="1200" dirty="0" smtClean="0"/>
              <a:t>NODULO CUELLO-INFLAMACION</a:t>
            </a:r>
            <a:endParaRPr lang="es-CO" sz="1200" dirty="0"/>
          </a:p>
        </p:txBody>
      </p:sp>
      <p:cxnSp>
        <p:nvCxnSpPr>
          <p:cNvPr id="68" name="67 Conector recto de flecha"/>
          <p:cNvCxnSpPr/>
          <p:nvPr/>
        </p:nvCxnSpPr>
        <p:spPr>
          <a:xfrm>
            <a:off x="4355976" y="5661248"/>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72 CuadroTexto"/>
          <p:cNvSpPr txBox="1"/>
          <p:nvPr/>
        </p:nvSpPr>
        <p:spPr>
          <a:xfrm>
            <a:off x="2627784" y="5517232"/>
            <a:ext cx="2160240" cy="276999"/>
          </a:xfrm>
          <a:prstGeom prst="rect">
            <a:avLst/>
          </a:prstGeom>
          <a:noFill/>
        </p:spPr>
        <p:txBody>
          <a:bodyPr wrap="square" rtlCol="0">
            <a:spAutoFit/>
          </a:bodyPr>
          <a:lstStyle/>
          <a:p>
            <a:r>
              <a:rPr lang="es-CO" sz="1200" dirty="0" smtClean="0"/>
              <a:t>CANCER DE TIROIDES</a:t>
            </a:r>
            <a:endParaRPr lang="es-CO" sz="1200" dirty="0"/>
          </a:p>
        </p:txBody>
      </p:sp>
      <p:cxnSp>
        <p:nvCxnSpPr>
          <p:cNvPr id="75" name="74 Conector recto de flecha"/>
          <p:cNvCxnSpPr>
            <a:endCxn id="66" idx="0"/>
          </p:cNvCxnSpPr>
          <p:nvPr/>
        </p:nvCxnSpPr>
        <p:spPr>
          <a:xfrm>
            <a:off x="3491880" y="5733256"/>
            <a:ext cx="360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75 CuadroTexto"/>
          <p:cNvSpPr txBox="1"/>
          <p:nvPr/>
        </p:nvSpPr>
        <p:spPr>
          <a:xfrm>
            <a:off x="4716016" y="5445224"/>
            <a:ext cx="2520280" cy="461665"/>
          </a:xfrm>
          <a:prstGeom prst="rect">
            <a:avLst/>
          </a:prstGeom>
          <a:noFill/>
        </p:spPr>
        <p:txBody>
          <a:bodyPr wrap="square" rtlCol="0">
            <a:spAutoFit/>
          </a:bodyPr>
          <a:lstStyle/>
          <a:p>
            <a:r>
              <a:rPr lang="es-CO" sz="1200" dirty="0" smtClean="0"/>
              <a:t>CIRUGIA-RADIOTERAPIA-QUIMIOTERAPIA</a:t>
            </a:r>
            <a:endParaRPr lang="es-CO" sz="1200" dirty="0"/>
          </a:p>
        </p:txBody>
      </p:sp>
      <p:sp>
        <p:nvSpPr>
          <p:cNvPr id="77" name="76 Cerrar llave"/>
          <p:cNvSpPr/>
          <p:nvPr/>
        </p:nvSpPr>
        <p:spPr>
          <a:xfrm>
            <a:off x="6876256" y="3212976"/>
            <a:ext cx="432048" cy="26642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78" name="77 CuadroTexto"/>
          <p:cNvSpPr txBox="1"/>
          <p:nvPr/>
        </p:nvSpPr>
        <p:spPr>
          <a:xfrm>
            <a:off x="7236296" y="4365104"/>
            <a:ext cx="1691680" cy="276999"/>
          </a:xfrm>
          <a:prstGeom prst="rect">
            <a:avLst/>
          </a:prstGeom>
          <a:noFill/>
        </p:spPr>
        <p:txBody>
          <a:bodyPr wrap="square" rtlCol="0">
            <a:spAutoFit/>
          </a:bodyPr>
          <a:lstStyle/>
          <a:p>
            <a:r>
              <a:rPr lang="es-CO" sz="1200" dirty="0" smtClean="0"/>
              <a:t>TRATAMIENTO</a:t>
            </a:r>
            <a:endParaRPr lang="es-CO"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adrenalglands[1].jpg"/>
          <p:cNvPicPr>
            <a:picLocks noChangeAspect="1"/>
          </p:cNvPicPr>
          <p:nvPr/>
        </p:nvPicPr>
        <p:blipFill>
          <a:blip r:embed="rId3" cstate="print"/>
          <a:stretch>
            <a:fillRect/>
          </a:stretch>
        </p:blipFill>
        <p:spPr>
          <a:xfrm>
            <a:off x="251520" y="980728"/>
            <a:ext cx="2921000" cy="2336800"/>
          </a:xfrm>
          <a:prstGeom prst="rect">
            <a:avLst/>
          </a:prstGeom>
        </p:spPr>
      </p:pic>
      <p:sp>
        <p:nvSpPr>
          <p:cNvPr id="4" name="3 CuadroTexto"/>
          <p:cNvSpPr txBox="1"/>
          <p:nvPr/>
        </p:nvSpPr>
        <p:spPr>
          <a:xfrm>
            <a:off x="611560" y="836712"/>
            <a:ext cx="2304256" cy="276999"/>
          </a:xfrm>
          <a:prstGeom prst="rect">
            <a:avLst/>
          </a:prstGeom>
          <a:noFill/>
        </p:spPr>
        <p:txBody>
          <a:bodyPr wrap="square" rtlCol="0">
            <a:spAutoFit/>
          </a:bodyPr>
          <a:lstStyle/>
          <a:p>
            <a:r>
              <a:rPr lang="es-CO" sz="1200" dirty="0" smtClean="0"/>
              <a:t>GLANDULA SUPRARRENAL</a:t>
            </a:r>
            <a:endParaRPr lang="es-CO" sz="1200" dirty="0"/>
          </a:p>
        </p:txBody>
      </p:sp>
      <p:sp>
        <p:nvSpPr>
          <p:cNvPr id="5" name="4 Rectángulo"/>
          <p:cNvSpPr/>
          <p:nvPr/>
        </p:nvSpPr>
        <p:spPr>
          <a:xfrm>
            <a:off x="3275856" y="1340768"/>
            <a:ext cx="4427984" cy="646331"/>
          </a:xfrm>
          <a:prstGeom prst="rect">
            <a:avLst/>
          </a:prstGeom>
        </p:spPr>
        <p:txBody>
          <a:bodyPr wrap="square">
            <a:spAutoFit/>
          </a:bodyPr>
          <a:lstStyle/>
          <a:p>
            <a:r>
              <a:rPr lang="es-CO" sz="1200" dirty="0" smtClean="0"/>
              <a:t>ENFERMEDAD DE ADDISON</a:t>
            </a:r>
          </a:p>
          <a:p>
            <a:r>
              <a:rPr lang="es-CO" sz="1200" dirty="0" smtClean="0"/>
              <a:t>PERDIDA DE PESO-DEBILIDAD MUSCULAR-FATIGA-PRESION ARTERIAL BAJA-PIEL OSCURA O MANCHADA</a:t>
            </a:r>
            <a:endParaRPr lang="es-CO" sz="1200" dirty="0"/>
          </a:p>
        </p:txBody>
      </p:sp>
      <p:sp>
        <p:nvSpPr>
          <p:cNvPr id="6" name="5 CuadroTexto"/>
          <p:cNvSpPr txBox="1"/>
          <p:nvPr/>
        </p:nvSpPr>
        <p:spPr>
          <a:xfrm>
            <a:off x="3275856" y="2276872"/>
            <a:ext cx="4032448" cy="461665"/>
          </a:xfrm>
          <a:prstGeom prst="rect">
            <a:avLst/>
          </a:prstGeom>
          <a:noFill/>
        </p:spPr>
        <p:txBody>
          <a:bodyPr wrap="square" rtlCol="0">
            <a:spAutoFit/>
          </a:bodyPr>
          <a:lstStyle/>
          <a:p>
            <a:r>
              <a:rPr lang="es-CO" sz="1200" dirty="0" smtClean="0"/>
              <a:t>TRATAMIENTO</a:t>
            </a:r>
          </a:p>
          <a:p>
            <a:r>
              <a:rPr lang="es-CO" sz="1200" dirty="0" smtClean="0"/>
              <a:t>HIDROCORTISONA-PASTILLAS DE HORMONAS</a:t>
            </a:r>
            <a:endParaRPr lang="es-CO" sz="1200" dirty="0"/>
          </a:p>
        </p:txBody>
      </p:sp>
      <p:pic>
        <p:nvPicPr>
          <p:cNvPr id="7" name="6 Imagen" descr="pancreas[1].jpg"/>
          <p:cNvPicPr>
            <a:picLocks noChangeAspect="1"/>
          </p:cNvPicPr>
          <p:nvPr/>
        </p:nvPicPr>
        <p:blipFill>
          <a:blip r:embed="rId4" cstate="print"/>
          <a:stretch>
            <a:fillRect/>
          </a:stretch>
        </p:blipFill>
        <p:spPr>
          <a:xfrm>
            <a:off x="179512" y="3861048"/>
            <a:ext cx="2933349" cy="2232247"/>
          </a:xfrm>
          <a:prstGeom prst="rect">
            <a:avLst/>
          </a:prstGeom>
        </p:spPr>
      </p:pic>
      <p:sp>
        <p:nvSpPr>
          <p:cNvPr id="8" name="7 CuadroTexto"/>
          <p:cNvSpPr txBox="1"/>
          <p:nvPr/>
        </p:nvSpPr>
        <p:spPr>
          <a:xfrm>
            <a:off x="1115616" y="3645024"/>
            <a:ext cx="1368152" cy="276999"/>
          </a:xfrm>
          <a:prstGeom prst="rect">
            <a:avLst/>
          </a:prstGeom>
          <a:noFill/>
        </p:spPr>
        <p:txBody>
          <a:bodyPr wrap="square" rtlCol="0">
            <a:spAutoFit/>
          </a:bodyPr>
          <a:lstStyle/>
          <a:p>
            <a:r>
              <a:rPr lang="es-CO" sz="1200" dirty="0" smtClean="0"/>
              <a:t>EL PANCREAS</a:t>
            </a:r>
            <a:endParaRPr lang="es-CO" sz="1200" dirty="0"/>
          </a:p>
        </p:txBody>
      </p:sp>
      <p:sp>
        <p:nvSpPr>
          <p:cNvPr id="9" name="8 CuadroTexto"/>
          <p:cNvSpPr txBox="1"/>
          <p:nvPr/>
        </p:nvSpPr>
        <p:spPr>
          <a:xfrm>
            <a:off x="3491880" y="3645024"/>
            <a:ext cx="4176464" cy="830997"/>
          </a:xfrm>
          <a:prstGeom prst="rect">
            <a:avLst/>
          </a:prstGeom>
          <a:noFill/>
        </p:spPr>
        <p:txBody>
          <a:bodyPr wrap="square" rtlCol="0">
            <a:spAutoFit/>
          </a:bodyPr>
          <a:lstStyle/>
          <a:p>
            <a:r>
              <a:rPr lang="es-CO" sz="1200" dirty="0" smtClean="0"/>
              <a:t>FIBROSIS QUISTICA  TRANSTORNO GENETICO OBSTRUYE CONDUCTOS PANCREATICOS-AFECTA HIGADO-PULMONES-PANCREAS-SENOS PARANASALES-ORGANOS SEXUALES-NO TRATAMIENTO</a:t>
            </a:r>
            <a:endParaRPr lang="es-CO" sz="1200" dirty="0"/>
          </a:p>
        </p:txBody>
      </p:sp>
      <p:sp>
        <p:nvSpPr>
          <p:cNvPr id="10" name="9 Rectángulo"/>
          <p:cNvSpPr/>
          <p:nvPr/>
        </p:nvSpPr>
        <p:spPr>
          <a:xfrm>
            <a:off x="3491880" y="4581128"/>
            <a:ext cx="4644008" cy="1200329"/>
          </a:xfrm>
          <a:prstGeom prst="rect">
            <a:avLst/>
          </a:prstGeom>
        </p:spPr>
        <p:txBody>
          <a:bodyPr wrap="square">
            <a:spAutoFit/>
          </a:bodyPr>
          <a:lstStyle/>
          <a:p>
            <a:r>
              <a:rPr lang="es-CO" sz="1200" dirty="0" smtClean="0"/>
              <a:t>DIABETES TIPO I-NO PRODUCCION INSULINA-REACCION INMUNOLOGICA A LAS CELULAS-TRATAMIENTO INSULINA DE POR VIDA</a:t>
            </a:r>
          </a:p>
          <a:p>
            <a:r>
              <a:rPr lang="es-CO" sz="1200" dirty="0" smtClean="0"/>
              <a:t>DIABETES TIPO II  PIERDE CAPACIDAD SEGREGAR INSULINA SUFICIENTE EN RESPUESTA A LAS COMIDAS-TRATAMIENTO GLIBLENCLAMIDA </a:t>
            </a:r>
            <a:r>
              <a:rPr lang="es-CO" sz="1200" dirty="0" smtClean="0">
                <a:latin typeface="Arial" pitchFamily="34" charset="0"/>
                <a:cs typeface="Arial" pitchFamily="34" charset="0"/>
              </a:rPr>
              <a:t>5</a:t>
            </a:r>
            <a:r>
              <a:rPr lang="es-CO" sz="1200" dirty="0" smtClean="0"/>
              <a:t>MG-METFORMINA</a:t>
            </a:r>
            <a:r>
              <a:rPr lang="es-CO" sz="1200" dirty="0" smtClean="0">
                <a:latin typeface="Arial" pitchFamily="34" charset="0"/>
                <a:cs typeface="Arial" pitchFamily="34" charset="0"/>
              </a:rPr>
              <a:t>850</a:t>
            </a:r>
            <a:r>
              <a:rPr lang="es-CO" sz="1200" dirty="0" smtClean="0"/>
              <a:t>MG</a:t>
            </a:r>
            <a:endParaRPr lang="es-CO"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femalereproductivesystem3[1].jpg"/>
          <p:cNvPicPr>
            <a:picLocks noChangeAspect="1"/>
          </p:cNvPicPr>
          <p:nvPr/>
        </p:nvPicPr>
        <p:blipFill>
          <a:blip r:embed="rId2" cstate="print"/>
          <a:stretch>
            <a:fillRect/>
          </a:stretch>
        </p:blipFill>
        <p:spPr>
          <a:xfrm>
            <a:off x="0" y="1124744"/>
            <a:ext cx="2771800" cy="2336800"/>
          </a:xfrm>
          <a:prstGeom prst="rect">
            <a:avLst/>
          </a:prstGeom>
        </p:spPr>
      </p:pic>
      <p:sp>
        <p:nvSpPr>
          <p:cNvPr id="3" name="2 CuadroTexto"/>
          <p:cNvSpPr txBox="1"/>
          <p:nvPr/>
        </p:nvSpPr>
        <p:spPr>
          <a:xfrm>
            <a:off x="899592" y="908720"/>
            <a:ext cx="1440160" cy="276999"/>
          </a:xfrm>
          <a:prstGeom prst="rect">
            <a:avLst/>
          </a:prstGeom>
          <a:noFill/>
        </p:spPr>
        <p:txBody>
          <a:bodyPr wrap="square" rtlCol="0">
            <a:spAutoFit/>
          </a:bodyPr>
          <a:lstStyle/>
          <a:p>
            <a:r>
              <a:rPr lang="es-CO" sz="1200" dirty="0" smtClean="0"/>
              <a:t>LOS OVARIOS</a:t>
            </a:r>
            <a:endParaRPr lang="es-CO" sz="1200" dirty="0"/>
          </a:p>
        </p:txBody>
      </p:sp>
      <p:sp>
        <p:nvSpPr>
          <p:cNvPr id="4" name="3 Rectángulo"/>
          <p:cNvSpPr/>
          <p:nvPr/>
        </p:nvSpPr>
        <p:spPr>
          <a:xfrm>
            <a:off x="2483768" y="980728"/>
            <a:ext cx="4572000" cy="646331"/>
          </a:xfrm>
          <a:prstGeom prst="rect">
            <a:avLst/>
          </a:prstGeom>
        </p:spPr>
        <p:txBody>
          <a:bodyPr>
            <a:spAutoFit/>
          </a:bodyPr>
          <a:lstStyle/>
          <a:p>
            <a:r>
              <a:rPr lang="es-CO" sz="1200" dirty="0" smtClean="0"/>
              <a:t>QUISTE OVÁRICO-CAVIDAD LLENA LIQUIDO-NO CAUSA DAÑO-DESAPARECE ESPONTANEAMENTE TOMANDO PASTILLAS ANTICONCEPTIVAS</a:t>
            </a:r>
            <a:endParaRPr lang="es-CO" sz="1200" dirty="0"/>
          </a:p>
        </p:txBody>
      </p:sp>
      <p:sp>
        <p:nvSpPr>
          <p:cNvPr id="5" name="4 Rectángulo"/>
          <p:cNvSpPr/>
          <p:nvPr/>
        </p:nvSpPr>
        <p:spPr>
          <a:xfrm>
            <a:off x="2483768" y="1700808"/>
            <a:ext cx="4374232" cy="830997"/>
          </a:xfrm>
          <a:prstGeom prst="rect">
            <a:avLst/>
          </a:prstGeom>
        </p:spPr>
        <p:txBody>
          <a:bodyPr wrap="square">
            <a:spAutoFit/>
          </a:bodyPr>
          <a:lstStyle/>
          <a:p>
            <a:r>
              <a:rPr lang="es-CO" sz="1200" dirty="0" smtClean="0"/>
              <a:t>CANCER DE OVARIO-SENSACION PESO EN PELVIS-DOLOR PARTE BAJA ABDOMEN-HEMORRAGIA VAGINAL-AUMENTO O PERDIDA DE PESO-NAUSEAS-PERDIDA APETITO-TRATAMIENTO QUIRURGICO-QUIMIOTERAPIA</a:t>
            </a:r>
            <a:endParaRPr lang="es-CO" sz="1200" dirty="0"/>
          </a:p>
        </p:txBody>
      </p:sp>
      <p:pic>
        <p:nvPicPr>
          <p:cNvPr id="3074" name="Picture 2" descr="Ilustración de sistema urinario y reproductor masculino"/>
          <p:cNvPicPr>
            <a:picLocks noChangeAspect="1" noChangeArrowheads="1"/>
          </p:cNvPicPr>
          <p:nvPr/>
        </p:nvPicPr>
        <p:blipFill>
          <a:blip r:embed="rId3" cstate="print"/>
          <a:srcRect/>
          <a:stretch>
            <a:fillRect/>
          </a:stretch>
        </p:blipFill>
        <p:spPr bwMode="auto">
          <a:xfrm>
            <a:off x="251520" y="3717032"/>
            <a:ext cx="2232248" cy="2478782"/>
          </a:xfrm>
          <a:prstGeom prst="rect">
            <a:avLst/>
          </a:prstGeom>
          <a:noFill/>
        </p:spPr>
      </p:pic>
      <p:sp>
        <p:nvSpPr>
          <p:cNvPr id="8" name="7 CuadroTexto"/>
          <p:cNvSpPr txBox="1"/>
          <p:nvPr/>
        </p:nvSpPr>
        <p:spPr>
          <a:xfrm>
            <a:off x="539552" y="3717032"/>
            <a:ext cx="1512168" cy="276999"/>
          </a:xfrm>
          <a:prstGeom prst="rect">
            <a:avLst/>
          </a:prstGeom>
          <a:noFill/>
        </p:spPr>
        <p:txBody>
          <a:bodyPr wrap="square" rtlCol="0">
            <a:spAutoFit/>
          </a:bodyPr>
          <a:lstStyle/>
          <a:p>
            <a:r>
              <a:rPr lang="es-CO" sz="1200" dirty="0" smtClean="0"/>
              <a:t>LOS TESTICULOS</a:t>
            </a:r>
            <a:endParaRPr lang="es-CO" sz="1200" dirty="0"/>
          </a:p>
        </p:txBody>
      </p:sp>
      <p:sp>
        <p:nvSpPr>
          <p:cNvPr id="9" name="8 Rectángulo"/>
          <p:cNvSpPr/>
          <p:nvPr/>
        </p:nvSpPr>
        <p:spPr>
          <a:xfrm>
            <a:off x="2627784" y="3861048"/>
            <a:ext cx="5688632" cy="646331"/>
          </a:xfrm>
          <a:prstGeom prst="rect">
            <a:avLst/>
          </a:prstGeom>
        </p:spPr>
        <p:txBody>
          <a:bodyPr wrap="square">
            <a:spAutoFit/>
          </a:bodyPr>
          <a:lstStyle/>
          <a:p>
            <a:r>
              <a:rPr lang="es-CO" sz="1200" dirty="0" smtClean="0"/>
              <a:t>CANCER DE TESTICULOS-DOLOR,INFLAMACION O NODULOS EN LOS TESTICULOS O REGION INGUINAL. LA MAYORI A DE LOS CASOS SON TRATABLES DETECTADOS A TIEMPO-CIRUGIA-RADIACION-QUIMIOTERAPIA</a:t>
            </a:r>
            <a:endParaRPr lang="es-CO"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964</TotalTime>
  <Words>254</Words>
  <Application>Microsoft Office PowerPoint</Application>
  <PresentationFormat>Presentación en pantalla (4:3)</PresentationFormat>
  <Paragraphs>33</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SISTEMA EXCRETOR </vt:lpstr>
      <vt:lpstr>Diapositiva 2</vt:lpstr>
      <vt:lpstr>Diapositiva 3</vt:lpstr>
      <vt:lpstr>PATOLOGIAS GLANDULAS ENDOCRINAS</vt:lpstr>
      <vt:lpstr>Diapositiva 5</vt:lpstr>
      <vt:lpstr>Diapositiva 6</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EXCRETOR</dc:title>
  <dc:creator>andrea</dc:creator>
  <cp:lastModifiedBy>JAMES</cp:lastModifiedBy>
  <cp:revision>76</cp:revision>
  <dcterms:created xsi:type="dcterms:W3CDTF">2012-03-27T22:27:09Z</dcterms:created>
  <dcterms:modified xsi:type="dcterms:W3CDTF">2012-04-10T00:29:30Z</dcterms:modified>
</cp:coreProperties>
</file>