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C66FF-A402-4439-9859-F7D7716ED866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A3DFC-1313-4A56-8823-D6FEAF704DE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A3DFC-1313-4A56-8823-D6FEAF704DE6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A3DFC-1313-4A56-8823-D6FEAF704DE6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6B54FD-BD53-4B22-9253-AB372E4DF9E4}" type="datetimeFigureOut">
              <a:rPr lang="es-CO" smtClean="0"/>
              <a:pPr/>
              <a:t>13/04/2012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4107FF-73AE-4600-A7E4-EA6E4307B784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es.wikipedia.org/wiki/Domperidona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es.wikipedia.org/wiki/Pseudoefedrin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s.wikipedia.org/wiki/Suero_fisiol%C3%B3gico" TargetMode="External"/><Relationship Id="rId5" Type="http://schemas.openxmlformats.org/officeDocument/2006/relationships/hyperlink" Target="http://es.wikipedia.org/wiki/Fiebre" TargetMode="External"/><Relationship Id="rId4" Type="http://schemas.openxmlformats.org/officeDocument/2006/relationships/hyperlink" Target="http://es.wikipedia.org/wiki/Amigdalitis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0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Biología</a:t>
            </a:r>
          </a:p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Sistema respiratorio</a:t>
            </a:r>
            <a:endParaRPr lang="es-ES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3528" y="1844824"/>
            <a:ext cx="8640959" cy="38779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Beltrán bastos milena</a:t>
            </a:r>
          </a:p>
          <a:p>
            <a:pPr algn="ctr"/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González ballesteros Elkin</a:t>
            </a:r>
          </a:p>
          <a:p>
            <a:pPr algn="ctr"/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Méndez Avendaño diana</a:t>
            </a:r>
          </a:p>
          <a:p>
            <a:pPr algn="ctr"/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Moreno leguizamo </a:t>
            </a:r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</a:t>
            </a:r>
            <a:endParaRPr lang="es-E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80550" y="5085184"/>
            <a:ext cx="70239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Presentado a :</a:t>
            </a:r>
          </a:p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Hammes R Garavito S </a:t>
            </a:r>
          </a:p>
          <a:p>
            <a:pPr algn="ctr"/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ISTEMA RESPIRATORI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-1016" y="0"/>
          <a:ext cx="9145016" cy="6788486"/>
        </p:xfrm>
        <a:graphic>
          <a:graphicData uri="http://schemas.openxmlformats.org/drawingml/2006/table">
            <a:tbl>
              <a:tblPr/>
              <a:tblGrid>
                <a:gridCol w="1741725"/>
                <a:gridCol w="1607155"/>
                <a:gridCol w="2877615"/>
                <a:gridCol w="2918521"/>
              </a:tblGrid>
              <a:tr h="409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ESQUEMA DEL SITEMA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ENFERMEDADES COMUNES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SINTOMATOLOGIA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TRATAMIENTO </a:t>
                      </a:r>
                      <a:endParaRPr lang="es-CO" sz="1400" b="1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FARMACOLOGICO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90298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CO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FOSAS</a:t>
                      </a:r>
                      <a:r>
                        <a:rPr lang="es-CO" sz="16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NASALES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baseline="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b="1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Riñitis</a:t>
                      </a:r>
                      <a:endParaRPr lang="es-CO" sz="1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estornudo 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 congestión nasal problemas de olfato y ojos llorosos</a:t>
                      </a: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CO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antihistamínicos como</a:t>
                      </a: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levocetirizina, desloratadina y corticoides “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inmunoterapia” aplicar antialérgicos  inyectados para mejorar la sintomatología</a:t>
                      </a: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029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b="1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Sinusitis</a:t>
                      </a:r>
                      <a:endParaRPr lang="es-CO" sz="1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dolor en el rostro, sensación de rostro lleno,  dolor en ojos, oído y frente</a:t>
                      </a: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Antihistamínicos: 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levocetirizina,  desloratadina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Antibióticos :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ampicilina,   azitromicina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Inhaladores :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cromogligato,  cloruro de sodio</a:t>
                      </a: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534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b="1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Epistaxis</a:t>
                      </a:r>
                      <a:endParaRPr lang="es-CO" sz="1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 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niños se ocasiona por cuerpos extraños y manipulación en adultos  en niños por problemas de hipertensión arterial</a:t>
                      </a: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debe tratar de forma manipulativa y no medicamentosa con taponamiento y en casos alternos se utilizara </a:t>
                      </a: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oximetazolina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espray nasal como </a:t>
                      </a: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vaso constructor</a:t>
                      </a:r>
                      <a:endParaRPr lang="es-CO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71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es-CO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BOCA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b="1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Halitosis</a:t>
                      </a:r>
                      <a:endParaRPr lang="es-CO" sz="1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escasa higiene oral,  gastritis que ocasiona reflujo y descomposición de alimentos entre los dientes</a:t>
                      </a: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limpieza oral por odontología uso de elementos como seda dental, cepillo y enjuagues como </a:t>
                      </a: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clorhexidina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o </a:t>
                      </a: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listerine</a:t>
                      </a:r>
                      <a:endParaRPr lang="es-CO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482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Aftas orales</a:t>
                      </a:r>
                    </a:p>
                  </a:txBody>
                  <a:tcPr marL="33621" marR="3362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s-CO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infecciones 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vírales, lesiones por tratamientos dentales mordisco en la lengua o en el carrillo </a:t>
                      </a: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enjuagues e higiene oral</a:t>
                      </a: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812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b="1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Cáncer </a:t>
                      </a:r>
                      <a:r>
                        <a:rPr lang="es-CO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oral</a:t>
                      </a:r>
                    </a:p>
                  </a:txBody>
                  <a:tcPr marL="33621" marR="3362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ulceras</a:t>
                      </a: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“aftas” 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bucales, dolor intenso en la boca y problemas para</a:t>
                      </a:r>
                      <a:r>
                        <a:rPr lang="es-CO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deglutir</a:t>
                      </a:r>
                      <a:endParaRPr lang="es-CO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cirugía, quimioterapia y radioterapia</a:t>
                      </a: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8796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FARINGE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b="1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ronquido</a:t>
                      </a:r>
                      <a:endParaRPr lang="es-CO" sz="1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cuando el flujo de aire que va desde la boca o la nariz hasta los pulmones hace vibrar los tejidos de la garganta, obesidad y problemas cardiovasculares</a:t>
                      </a:r>
                      <a:endParaRPr lang="es-CO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Uso de almohadas blandas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Farmacéuticamente usar </a:t>
                      </a:r>
                      <a:r>
                        <a:rPr lang="es-CO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faronkal </a:t>
                      </a:r>
                      <a:r>
                        <a:rPr lang="es-CO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s-ES" sz="1200" u="none" strike="noStrike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2" tooltip="Pseudoefedrina"/>
                        </a:rPr>
                        <a:t>pseudoefedrina</a:t>
                      </a:r>
                      <a:r>
                        <a:rPr lang="es-ES" sz="1200" u="none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200" u="none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 </a:t>
                      </a:r>
                      <a:r>
                        <a:rPr lang="es-ES" sz="1200" u="none" strike="noStrike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3" tooltip="Domperidona"/>
                        </a:rPr>
                        <a:t>domperidona</a:t>
                      </a:r>
                      <a:r>
                        <a:rPr lang="es-ES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s-CO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10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faringitis</a:t>
                      </a:r>
                    </a:p>
                  </a:txBody>
                  <a:tcPr marL="33621" marR="3362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deglución difícil, </a:t>
                      </a:r>
                      <a:r>
                        <a:rPr lang="es-ES" sz="1200" u="none" strike="noStrike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4" tooltip="Amigdalitis"/>
                        </a:rPr>
                        <a:t>amígdalas inflamadas</a:t>
                      </a:r>
                      <a:r>
                        <a:rPr lang="es-ES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y </a:t>
                      </a:r>
                      <a:r>
                        <a:rPr lang="es-ES" sz="1200" u="none" strike="noStrike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5" tooltip="Fiebre"/>
                        </a:rPr>
                        <a:t>fiebre</a:t>
                      </a:r>
                      <a:r>
                        <a:rPr lang="es-ES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más o menos elevada</a:t>
                      </a:r>
                      <a:endParaRPr lang="es-CO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uso de Antiinflamatorios , analgésicos,  Lavar con </a:t>
                      </a:r>
                      <a:r>
                        <a:rPr lang="es-ES" sz="1200" u="none" strike="noStrike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6" tooltip="Suero fisiológico"/>
                        </a:rPr>
                        <a:t>suero fisiológico</a:t>
                      </a:r>
                      <a:r>
                        <a:rPr lang="es-ES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antes de la deglución</a:t>
                      </a:r>
                      <a:endParaRPr lang="es-CO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http://t3.gstatic.com/images?q=tbn:ANd9GcSd8rcDHJ6icfZX9o0Cho4rbdSIrsZP8yOhBvLOmwjXag7lgXSuK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268760"/>
            <a:ext cx="1368152" cy="1944216"/>
          </a:xfrm>
          <a:prstGeom prst="rect">
            <a:avLst/>
          </a:prstGeom>
          <a:noFill/>
        </p:spPr>
      </p:pic>
      <p:pic>
        <p:nvPicPr>
          <p:cNvPr id="4" name="Picture 4" descr="http://t2.gstatic.com/images?q=tbn:ANd9GcRH4Fc0grKRwm185JXRy5kuS1GhzHxsVbjvpSOoPXMlzlFYZSb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3717032"/>
            <a:ext cx="1498104" cy="1224136"/>
          </a:xfrm>
          <a:prstGeom prst="rect">
            <a:avLst/>
          </a:prstGeom>
          <a:noFill/>
        </p:spPr>
      </p:pic>
      <p:pic>
        <p:nvPicPr>
          <p:cNvPr id="5" name="Picture 6" descr="http://t1.gstatic.com/images?q=tbn:ANd9GcQK-iruVvXbT87-atdct6Gb6ANYMy3qGAG1wAaDQcIkOU-V1vo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5589240"/>
            <a:ext cx="1368152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7505" y="188640"/>
          <a:ext cx="8928991" cy="6654730"/>
        </p:xfrm>
        <a:graphic>
          <a:graphicData uri="http://schemas.openxmlformats.org/drawingml/2006/table">
            <a:tbl>
              <a:tblPr/>
              <a:tblGrid>
                <a:gridCol w="1830715"/>
                <a:gridCol w="2118657"/>
                <a:gridCol w="2453805"/>
                <a:gridCol w="2525814"/>
              </a:tblGrid>
              <a:tr h="453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ESQUEMA DEL SITEMA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ENFERMEDADES COMUNES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SINTOMATOLOGIA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TRATAMIENTO FARMACOLOGICO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952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LARINGE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Laringitis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resfriado común,  reflujo gastroesofágico y uso excesivo de la voz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aumento en el consumo de líquidos,  descansar la voz  y realizar gargarismos si presenta hemorragias 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1908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Laringitis aguda</a:t>
                      </a:r>
                    </a:p>
                  </a:txBody>
                  <a:tcPr marL="51114" marR="51114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dolor, dificultad al respirar y afonía en la voz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asistencia médica si ha sido por inhalación química, consumo abundante de líquidos y estar en reposo de habla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190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TRAQUEA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Tumor traqueal</a:t>
                      </a:r>
                    </a:p>
                  </a:txBody>
                  <a:tcPr marL="51114" marR="51114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Hinchazón o protuberancias en el cuello, dificulta a la hora de tragar y tos con hemorragias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radioterapia y quimioterapia para extirpar el tumor, además se hace necesario usar medicamentos oncológicos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145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Traqueítis</a:t>
                      </a:r>
                    </a:p>
                  </a:txBody>
                  <a:tcPr marL="51114" marR="51114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tos profunda, fiebre alta y sonido chillón de las vías respiratorias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antibióticos, sondeo endotraqueal  y  oxigenoterapia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14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BRONQUIOS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Asma</a:t>
                      </a:r>
                    </a:p>
                  </a:txBody>
                  <a:tcPr marL="51114" marR="51114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dificultad respiratoria y rigidez torácica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unan inhaladores como el </a:t>
                      </a:r>
                      <a:r>
                        <a:rPr lang="es-ES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salbutamol,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budesonida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o </a:t>
                      </a:r>
                      <a:r>
                        <a:rPr lang="es-ES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montelukas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tabletas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50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Bronquitis</a:t>
                      </a:r>
                    </a:p>
                  </a:txBody>
                  <a:tcPr marL="51114" marR="51114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tos, dificultad respiratoria y fiebre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hidratación, “pedialyte” acetaminofén y en algunos casos se trata con antibiótico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145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Bronconeumonía</a:t>
                      </a:r>
                    </a:p>
                  </a:txBody>
                  <a:tcPr marL="51114" marR="51114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molestia del pecho, tos productora de moco e infección bacteriana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hospitalización, hidratación, y  antibiótico endovenoso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8" descr="http://t0.gstatic.com/images?q=tbn:ANd9GcSkhJ9jkjvhi_1JhRSffj19y3-2tEzAMPXi8oY-PXeGPdi0eWv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1512168" cy="1440159"/>
          </a:xfrm>
          <a:prstGeom prst="rect">
            <a:avLst/>
          </a:prstGeom>
          <a:noFill/>
        </p:spPr>
      </p:pic>
      <p:pic>
        <p:nvPicPr>
          <p:cNvPr id="6" name="Picture 10" descr="http://t0.gstatic.com/images?q=tbn:ANd9GcSCagvl_nga5H18RGoVlyNi-l2aTMSXAOxSLN2gh0ymvA3xhQM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56992"/>
            <a:ext cx="1440160" cy="1152128"/>
          </a:xfrm>
          <a:prstGeom prst="rect">
            <a:avLst/>
          </a:prstGeom>
          <a:noFill/>
        </p:spPr>
      </p:pic>
      <p:pic>
        <p:nvPicPr>
          <p:cNvPr id="7" name="Picture 14" descr="http://t1.gstatic.com/images?q=tbn:ANd9GcRPyxKAzGfxMLWxyxez5LtMddfT4Lfo2R958Tv1mw-sL3sy3SAa1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013176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-36510" y="0"/>
          <a:ext cx="9180510" cy="6813376"/>
        </p:xfrm>
        <a:graphic>
          <a:graphicData uri="http://schemas.openxmlformats.org/drawingml/2006/table">
            <a:tbl>
              <a:tblPr/>
              <a:tblGrid>
                <a:gridCol w="1872206"/>
                <a:gridCol w="1728192"/>
                <a:gridCol w="2664296"/>
                <a:gridCol w="2915816"/>
              </a:tblGrid>
              <a:tr h="309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ESQUEMA DEL </a:t>
                      </a: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SITEMA  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ENFERMEDADES COMUNES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SINTOMATOLOGIA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TRATAMIENTO           </a:t>
                      </a:r>
                      <a:r>
                        <a:rPr lang="es-CO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FARMACOLOGICO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576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BRONQUIOLOS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Bronquiolitis</a:t>
                      </a:r>
                    </a:p>
                  </a:txBody>
                  <a:tcPr marL="37416" marR="3741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respiración rápida , tos y fiebre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s-ES" sz="14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hidratación endovenosa, oxigeno y antivirales </a:t>
                      </a:r>
                      <a:r>
                        <a:rPr lang="es-ES" sz="14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“ribavirina”</a:t>
                      </a:r>
                      <a:endParaRPr lang="es-CO" sz="140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2000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PULMONES   </a:t>
                      </a: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Tuberculosis pulmonar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dolor torácico, dificultad respiratoria, expectoración con sangre etc.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4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hospitalización</a:t>
                      </a:r>
                      <a:r>
                        <a:rPr lang="es-ES" sz="14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, la terapia con fármacos se usa </a:t>
                      </a:r>
                      <a:r>
                        <a:rPr lang="es-ES" sz="14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amikacina, moxifloxacino estreptomicina, rifampicina </a:t>
                      </a:r>
                      <a:r>
                        <a:rPr lang="es-ES" sz="14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entre otros</a:t>
                      </a:r>
                      <a:endParaRPr lang="es-CO" sz="140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200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Embolo </a:t>
                      </a:r>
                      <a:r>
                        <a:rPr lang="es-CO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pulmonar</a:t>
                      </a:r>
                    </a:p>
                  </a:txBody>
                  <a:tcPr marL="37416" marR="3741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respiración rápida, frecuencia cardiaca acelerada, ansiedad, vértigo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hospitalización, terapia trombolica (disolver el coagulo) los anticoagulantes fármacos son </a:t>
                      </a:r>
                      <a:r>
                        <a:rPr lang="es-ES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warfarina y heparina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280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neumoconiosis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dificultad respiratoria, tos y fiebre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inhaladores, acetaminofén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48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ALVEOLOS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Alveolitis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tos 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seca, dificultad respiratoria, color azulado en los labios debido a los bajos niveles de oxigenación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utilizaran 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antiinflamatorios 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como </a:t>
                      </a:r>
                      <a:r>
                        <a:rPr lang="es-ES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nimesulida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y corticoides  como </a:t>
                      </a:r>
                      <a:r>
                        <a:rPr lang="es-ES" sz="1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prednisolona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en algunos pacientes es necesario la oxigenoterapia de uso frecuente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200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Enfisema 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pulmonar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falta 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aire, tos y vértigo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broncodilatadores como clembuterol  y salbutamol antibióticos  como fenoximetilpenicilina y  cefalosporinas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200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DIAFRAGMA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Hernia </a:t>
                      </a: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diafragmática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dificultad respiratoria, coloración azulada en la piel debido a la falta de oxigenación, respiración rápida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cirugía  para devolver los órganos a la posición normal y corregir la abertura del  diafragma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8848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Eventración diafragmática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es asintomática y se descubre por medio de los rayos x  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 tiene tratamiento debido a que no presenta gravedad alguna</a:t>
                      </a:r>
                      <a:endParaRPr lang="es-CO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6" marR="374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6" descr="http://t1.gstatic.com/images?q=tbn:ANd9GcT2LcGht-7GfxtGX6qemucx3vMf5tttrqyx0dFPk_FiNKqkbsn_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1763688" cy="1656184"/>
          </a:xfrm>
          <a:prstGeom prst="rect">
            <a:avLst/>
          </a:prstGeom>
          <a:noFill/>
        </p:spPr>
      </p:pic>
      <p:pic>
        <p:nvPicPr>
          <p:cNvPr id="7" name="Picture 18" descr="http://t3.gstatic.com/images?q=tbn:ANd9GcSdIiNgTmaT0kyyaAFyH-FyKJwjVKvC-NW1I8m9vGVZopPbbG-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056"/>
            <a:ext cx="1763688" cy="1296144"/>
          </a:xfrm>
          <a:prstGeom prst="rect">
            <a:avLst/>
          </a:prstGeom>
          <a:noFill/>
        </p:spPr>
      </p:pic>
      <p:pic>
        <p:nvPicPr>
          <p:cNvPr id="8" name="Picture 20" descr="http://t1.gstatic.com/images?q=tbn:ANd9GcS7HR6NX45oOr61eeCe1Bb_QeFN_7l4zIq2o7UJxG053XVRyCu7W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61248"/>
            <a:ext cx="1763688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11760" y="332656"/>
            <a:ext cx="3815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referencias</a:t>
            </a:r>
            <a:endParaRPr lang="es-ES" sz="54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121978" y="1268760"/>
            <a:ext cx="90220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1.Referencia http://salud.univision.com/es/mini/laringitis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79512" y="1844824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2.www.dmmedicinas.com/enfermedades respiratorias</a:t>
            </a:r>
            <a:endParaRPr lang="es-CO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79512" y="234888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3.Rouvière, Henry; A. Delmas y Vincent Delmas (2005) (en español). Anatomía humana: descriptiva, topográfica y funcional, Volumen </a:t>
            </a:r>
            <a:endParaRPr lang="es-CO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179512" y="3861048"/>
            <a:ext cx="60222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4.http www.Slideshare.net/patología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79512" y="443711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5.Biología  </a:t>
            </a:r>
            <a:r>
              <a:rPr lang="es-CO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Escrito por Helena Curtis,Sue Barnes, Adriana Schnek</a:t>
            </a:r>
            <a:endParaRPr lang="es-CO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79512" y="5517232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6.HELENA CURTIS-N.SUE BARNES ..ADRIANA SCHNEK-GRACIELAFLORES</a:t>
            </a:r>
            <a:endParaRPr lang="es-CO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407</TotalTime>
  <Words>745</Words>
  <Application>Microsoft Office PowerPoint</Application>
  <PresentationFormat>Presentación en pantalla (4:3)</PresentationFormat>
  <Paragraphs>135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Usuario1</dc:creator>
  <cp:lastModifiedBy>JAMES</cp:lastModifiedBy>
  <cp:revision>42</cp:revision>
  <dcterms:created xsi:type="dcterms:W3CDTF">2012-04-05T19:24:14Z</dcterms:created>
  <dcterms:modified xsi:type="dcterms:W3CDTF">2012-04-13T21:20:32Z</dcterms:modified>
</cp:coreProperties>
</file>