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36" y="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2C8-5003-4ADD-9619-CB5B4A67314C}" type="datetimeFigureOut">
              <a:rPr lang="es-CO" smtClean="0"/>
              <a:pPr/>
              <a:t>13/04/2012</a:t>
            </a:fld>
            <a:endParaRPr lang="es-CO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AE20-87BD-4583-AD8E-03C099F71AF7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2C8-5003-4ADD-9619-CB5B4A67314C}" type="datetimeFigureOut">
              <a:rPr lang="es-CO" smtClean="0"/>
              <a:pPr/>
              <a:t>13/04/2012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AE20-87BD-4583-AD8E-03C099F71AF7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2C8-5003-4ADD-9619-CB5B4A67314C}" type="datetimeFigureOut">
              <a:rPr lang="es-CO" smtClean="0"/>
              <a:pPr/>
              <a:t>13/04/2012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AE20-87BD-4583-AD8E-03C099F71AF7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2C8-5003-4ADD-9619-CB5B4A67314C}" type="datetimeFigureOut">
              <a:rPr lang="es-CO" smtClean="0"/>
              <a:pPr/>
              <a:t>13/04/2012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AE20-87BD-4583-AD8E-03C099F71AF7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2C8-5003-4ADD-9619-CB5B4A67314C}" type="datetimeFigureOut">
              <a:rPr lang="es-CO" smtClean="0"/>
              <a:pPr/>
              <a:t>13/04/2012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AE20-87BD-4583-AD8E-03C099F71AF7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2C8-5003-4ADD-9619-CB5B4A67314C}" type="datetimeFigureOut">
              <a:rPr lang="es-CO" smtClean="0"/>
              <a:pPr/>
              <a:t>13/04/2012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AE20-87BD-4583-AD8E-03C099F71AF7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2C8-5003-4ADD-9619-CB5B4A67314C}" type="datetimeFigureOut">
              <a:rPr lang="es-CO" smtClean="0"/>
              <a:pPr/>
              <a:t>13/04/2012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AE20-87BD-4583-AD8E-03C099F71AF7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2C8-5003-4ADD-9619-CB5B4A67314C}" type="datetimeFigureOut">
              <a:rPr lang="es-CO" smtClean="0"/>
              <a:pPr/>
              <a:t>13/04/2012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AE20-87BD-4583-AD8E-03C099F71AF7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2C8-5003-4ADD-9619-CB5B4A67314C}" type="datetimeFigureOut">
              <a:rPr lang="es-CO" smtClean="0"/>
              <a:pPr/>
              <a:t>13/04/2012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AE20-87BD-4583-AD8E-03C099F71AF7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2C8-5003-4ADD-9619-CB5B4A67314C}" type="datetimeFigureOut">
              <a:rPr lang="es-CO" smtClean="0"/>
              <a:pPr/>
              <a:t>13/04/2012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AE20-87BD-4583-AD8E-03C099F71AF7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2C8-5003-4ADD-9619-CB5B4A67314C}" type="datetimeFigureOut">
              <a:rPr lang="es-CO" smtClean="0"/>
              <a:pPr/>
              <a:t>13/04/2012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C1AE20-87BD-4583-AD8E-03C099F71AF7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A072C8-5003-4ADD-9619-CB5B4A67314C}" type="datetimeFigureOut">
              <a:rPr lang="es-CO" smtClean="0"/>
              <a:pPr/>
              <a:t>13/04/2012</a:t>
            </a:fld>
            <a:endParaRPr lang="es-CO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C1AE20-87BD-4583-AD8E-03C099F71AF7}" type="slidenum">
              <a:rPr lang="es-CO" smtClean="0"/>
              <a:pPr/>
              <a:t>‹Nº›</a:t>
            </a:fld>
            <a:endParaRPr lang="es-CO" dirty="0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>
                <a:solidFill>
                  <a:schemeClr val="bg1"/>
                </a:solidFill>
              </a:rPr>
              <a:t>SISTEMA EXCRETOR HORMONAL O ENDOCRINO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3645024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es-CO" sz="3200" dirty="0" smtClean="0">
                <a:solidFill>
                  <a:schemeClr val="bg1"/>
                </a:solidFill>
              </a:rPr>
              <a:t>JOSE CAMILO ROJAS</a:t>
            </a:r>
          </a:p>
          <a:p>
            <a:pPr algn="ctr"/>
            <a:r>
              <a:rPr lang="es-CO" sz="3200" dirty="0" smtClean="0">
                <a:solidFill>
                  <a:schemeClr val="bg1"/>
                </a:solidFill>
              </a:rPr>
              <a:t>I SEMESTRE REGENCIA DE FARMACIA</a:t>
            </a:r>
          </a:p>
          <a:p>
            <a:pPr algn="ctr"/>
            <a:r>
              <a:rPr lang="es-CO" sz="3200" dirty="0" smtClean="0">
                <a:solidFill>
                  <a:schemeClr val="bg1"/>
                </a:solidFill>
              </a:rPr>
              <a:t>BIOLOGIA</a:t>
            </a:r>
            <a:endParaRPr lang="es-CO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4" name="3 Imagen" descr="https://lh6.googleusercontent.com/-Kgn0Cmitthg/TYfDkKZGJqI/AAAAAAAAASc/nTxh1aLDPBE/s1600/esquema-sistema-endocrino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6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013897">
                <a:tc>
                  <a:txBody>
                    <a:bodyPr/>
                    <a:lstStyle/>
                    <a:p>
                      <a:pPr algn="ctr"/>
                      <a:endParaRPr lang="es-CO" dirty="0" smtClean="0"/>
                    </a:p>
                    <a:p>
                      <a:pPr algn="ctr"/>
                      <a:r>
                        <a:rPr lang="es-CO" dirty="0" smtClean="0"/>
                        <a:t>GLÁNDULA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 smtClean="0"/>
                    </a:p>
                    <a:p>
                      <a:pPr algn="ctr"/>
                      <a:r>
                        <a:rPr lang="es-CO" dirty="0" smtClean="0"/>
                        <a:t>ENFERMEDAD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u="none" dirty="0" smtClean="0"/>
                        <a:t>SINTOMATOLOGÍA</a:t>
                      </a:r>
                      <a:endParaRPr lang="es-CO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TRATAMIENTO FARMACOLÓGICO</a:t>
                      </a:r>
                      <a:endParaRPr lang="es-CO" dirty="0"/>
                    </a:p>
                  </a:txBody>
                  <a:tcPr/>
                </a:tc>
              </a:tr>
              <a:tr h="1585735">
                <a:tc>
                  <a:txBody>
                    <a:bodyPr/>
                    <a:lstStyle/>
                    <a:p>
                      <a:endParaRPr lang="es-CO" b="1" dirty="0" smtClean="0"/>
                    </a:p>
                    <a:p>
                      <a:r>
                        <a:rPr lang="es-CO" b="1" dirty="0" smtClean="0"/>
                        <a:t>HIPÒFISIS</a:t>
                      </a:r>
                    </a:p>
                    <a:p>
                      <a:pPr algn="l"/>
                      <a:r>
                        <a:rPr lang="es-CO" sz="1400" dirty="0" smtClean="0"/>
                        <a:t>(HORMONA DEL CRECIMIENTO)</a:t>
                      </a:r>
                      <a:r>
                        <a:rPr lang="es-CO" dirty="0" smtClean="0"/>
                        <a:t>      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r>
                        <a:rPr lang="es-CO" sz="1400" dirty="0" smtClean="0"/>
                        <a:t>HIPOPITUITARISMO</a:t>
                      </a:r>
                      <a:r>
                        <a:rPr lang="es-CO" sz="1400" baseline="0" dirty="0" smtClean="0"/>
                        <a:t> DEL NIÑO      (ENANISMO)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 smtClean="0"/>
                    </a:p>
                    <a:p>
                      <a:r>
                        <a:rPr lang="es-CO" sz="1200" dirty="0" smtClean="0"/>
                        <a:t>- En el período neonatal y primera infancia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CO" sz="1200" dirty="0" smtClean="0"/>
                        <a:t>En la segunda infancia y en el período de la pubertad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O" sz="1200" dirty="0" smtClean="0"/>
                    </a:p>
                    <a:p>
                      <a:pPr algn="just"/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 smtClean="0"/>
                    </a:p>
                    <a:p>
                      <a:endParaRPr lang="es-CO" sz="1200" dirty="0" smtClean="0"/>
                    </a:p>
                    <a:p>
                      <a:r>
                        <a:rPr lang="es-CO" sz="1200" dirty="0" smtClean="0"/>
                        <a:t>El tratamiento implica inyecciones de hormona del crecimiento. </a:t>
                      </a:r>
                      <a:endParaRPr lang="es-CO" sz="1200" dirty="0"/>
                    </a:p>
                  </a:txBody>
                  <a:tcPr/>
                </a:tc>
              </a:tr>
              <a:tr h="2534743">
                <a:tc>
                  <a:txBody>
                    <a:bodyPr/>
                    <a:lstStyle/>
                    <a:p>
                      <a:endParaRPr lang="es-CO" b="1" dirty="0" smtClean="0"/>
                    </a:p>
                    <a:p>
                      <a:endParaRPr lang="es-CO" b="1" dirty="0" smtClean="0"/>
                    </a:p>
                    <a:p>
                      <a:endParaRPr lang="es-CO" b="1" dirty="0" smtClean="0"/>
                    </a:p>
                    <a:p>
                      <a:r>
                        <a:rPr lang="es-CO" b="1" dirty="0" smtClean="0"/>
                        <a:t>TIROIDES</a:t>
                      </a:r>
                    </a:p>
                    <a:p>
                      <a:pPr algn="ctr"/>
                      <a:r>
                        <a:rPr lang="es-CO" sz="1400" dirty="0" smtClean="0"/>
                        <a:t>(HORMONA</a:t>
                      </a:r>
                      <a:r>
                        <a:rPr lang="es-CO" sz="1400" baseline="0" dirty="0" smtClean="0"/>
                        <a:t> TIROXINA) 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HEPERTIROIDISMO</a:t>
                      </a:r>
                    </a:p>
                    <a:p>
                      <a:r>
                        <a:rPr lang="es-CO" sz="1400" dirty="0" smtClean="0"/>
                        <a:t>(BOCIO)</a:t>
                      </a:r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r>
                        <a:rPr lang="es-CO" sz="1400" dirty="0" smtClean="0"/>
                        <a:t>CANCER</a:t>
                      </a:r>
                      <a:r>
                        <a:rPr lang="es-CO" sz="1400" baseline="0" dirty="0" smtClean="0"/>
                        <a:t> DE TIROIDES</a:t>
                      </a:r>
                      <a:endParaRPr lang="es-CO" sz="1400" dirty="0" smtClean="0"/>
                    </a:p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/>
                        <a:t>- El principal síntoma es la inflamación de la glándula tiroides,  ejerciendo presión sobre la tráquea y el esófago.</a:t>
                      </a:r>
                    </a:p>
                    <a:p>
                      <a:endParaRPr lang="es-CO" sz="1200" dirty="0" smtClean="0"/>
                    </a:p>
                    <a:p>
                      <a:endParaRPr lang="es-CO" sz="1200" dirty="0" smtClean="0"/>
                    </a:p>
                    <a:p>
                      <a:endParaRPr lang="es-CO" sz="1200" dirty="0" smtClean="0"/>
                    </a:p>
                    <a:p>
                      <a:endParaRPr lang="es-CO" sz="1200" dirty="0" smtClean="0"/>
                    </a:p>
                    <a:p>
                      <a:r>
                        <a:rPr lang="es-CO" sz="1200" dirty="0" smtClean="0"/>
                        <a:t>- Tos  - Dificultad para deglutir   - Ronquera o cambios en la voz -Hinchazón en el cuello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200" dirty="0" smtClean="0"/>
                        <a:t>- Yodo</a:t>
                      </a:r>
                      <a:r>
                        <a:rPr lang="es-CO" sz="1200" baseline="0" dirty="0" smtClean="0"/>
                        <a:t> en forma orgánica</a:t>
                      </a:r>
                      <a:endParaRPr lang="es-CO" sz="1200" dirty="0" smtClean="0"/>
                    </a:p>
                    <a:p>
                      <a:r>
                        <a:rPr lang="es-CO" sz="1200" dirty="0" smtClean="0"/>
                        <a:t>- Terapia</a:t>
                      </a:r>
                      <a:r>
                        <a:rPr lang="es-CO" sz="1200" baseline="0" dirty="0" smtClean="0"/>
                        <a:t> con y</a:t>
                      </a:r>
                      <a:r>
                        <a:rPr lang="es-CO" sz="1200" dirty="0" smtClean="0"/>
                        <a:t>odo radiactivo para encoger la  glándula.</a:t>
                      </a:r>
                    </a:p>
                    <a:p>
                      <a:r>
                        <a:rPr lang="es-CO" sz="1200" b="0" i="0" u="none" dirty="0" smtClean="0"/>
                        <a:t>-  </a:t>
                      </a:r>
                      <a:r>
                        <a:rPr lang="es-CO" sz="1200" dirty="0" smtClean="0"/>
                        <a:t>Cirugía</a:t>
                      </a:r>
                      <a:r>
                        <a:rPr lang="es-CO" sz="1200" b="0" i="0" u="none" dirty="0" smtClean="0"/>
                        <a:t> tiroidectomía</a:t>
                      </a:r>
                    </a:p>
                    <a:p>
                      <a:pPr algn="just"/>
                      <a:endParaRPr lang="es-CO" sz="1200" dirty="0" smtClean="0"/>
                    </a:p>
                    <a:p>
                      <a:pPr algn="just"/>
                      <a:endParaRPr lang="es-CO" sz="1200" dirty="0" smtClean="0"/>
                    </a:p>
                    <a:p>
                      <a:pPr algn="just"/>
                      <a:endParaRPr lang="es-CO" sz="1200" dirty="0" smtClean="0"/>
                    </a:p>
                    <a:p>
                      <a:r>
                        <a:rPr lang="es-CO" sz="1200" dirty="0" smtClean="0"/>
                        <a:t>-</a:t>
                      </a:r>
                      <a:r>
                        <a:rPr lang="es-CO" sz="1200" baseline="0" dirty="0" smtClean="0"/>
                        <a:t> El</a:t>
                      </a:r>
                      <a:r>
                        <a:rPr lang="es-CO" sz="1200" dirty="0" smtClean="0"/>
                        <a:t> tratamiento depende del tipo y de la diseminación del cáncer, radioterapia o quimioterapia</a:t>
                      </a:r>
                    </a:p>
                    <a:p>
                      <a:r>
                        <a:rPr lang="es-CO" sz="1200" dirty="0" smtClean="0"/>
                        <a:t>- Cirugía</a:t>
                      </a:r>
                      <a:r>
                        <a:rPr lang="es-CO" sz="1200" b="0" i="0" u="none" dirty="0" smtClean="0"/>
                        <a:t> tiroidectomía</a:t>
                      </a:r>
                      <a:endParaRPr lang="es-CO" sz="1200" dirty="0"/>
                    </a:p>
                  </a:txBody>
                  <a:tcPr/>
                </a:tc>
              </a:tr>
              <a:tr h="1723625">
                <a:tc>
                  <a:txBody>
                    <a:bodyPr/>
                    <a:lstStyle/>
                    <a:p>
                      <a:endParaRPr lang="es-CO" b="1" dirty="0" smtClean="0"/>
                    </a:p>
                    <a:p>
                      <a:endParaRPr lang="es-CO" b="1" dirty="0" smtClean="0"/>
                    </a:p>
                    <a:p>
                      <a:r>
                        <a:rPr lang="es-CO" b="1" dirty="0" smtClean="0"/>
                        <a:t>TIMO</a:t>
                      </a:r>
                    </a:p>
                    <a:p>
                      <a:r>
                        <a:rPr lang="es-CO" sz="1400" dirty="0" smtClean="0"/>
                        <a:t>(HORMONA TIMOSIN)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CANCER</a:t>
                      </a:r>
                      <a:r>
                        <a:rPr lang="es-CO" sz="1400" baseline="0" dirty="0" smtClean="0"/>
                        <a:t> DE TIMO</a:t>
                      </a:r>
                    </a:p>
                    <a:p>
                      <a:r>
                        <a:rPr lang="es-CO" sz="1400" baseline="0" dirty="0" smtClean="0"/>
                        <a:t>(TIMOMA)</a:t>
                      </a:r>
                    </a:p>
                    <a:p>
                      <a:endParaRPr lang="es-CO" sz="1400" baseline="0" dirty="0" smtClean="0"/>
                    </a:p>
                    <a:p>
                      <a:endParaRPr lang="es-CO" sz="1400" baseline="0" dirty="0" smtClean="0"/>
                    </a:p>
                    <a:p>
                      <a:r>
                        <a:rPr lang="es-CO" sz="1400" baseline="0" dirty="0" smtClean="0"/>
                        <a:t>HIPERPLASIA TIMICA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r>
                        <a:rPr lang="es-CO" sz="1200" dirty="0" smtClean="0"/>
                        <a:t>Tos</a:t>
                      </a:r>
                      <a:r>
                        <a:rPr lang="es-CO" sz="1200" baseline="0" dirty="0" smtClean="0"/>
                        <a:t> persistente – Dificultad respiratoria – Anorexia – Adelgazamiento</a:t>
                      </a:r>
                    </a:p>
                    <a:p>
                      <a:pPr algn="just">
                        <a:buFontTx/>
                        <a:buNone/>
                      </a:pPr>
                      <a:endParaRPr lang="es-CO" sz="1200" baseline="0" dirty="0" smtClean="0"/>
                    </a:p>
                    <a:p>
                      <a:pPr algn="just">
                        <a:buFontTx/>
                        <a:buNone/>
                      </a:pPr>
                      <a:r>
                        <a:rPr lang="es-CO" sz="1200" i="0" dirty="0" smtClean="0"/>
                        <a:t>En el neonato o lactante - Taquipnea, - Estridor laríngeo, - Alteraciones del ritmo cardíaco </a:t>
                      </a:r>
                      <a:endParaRPr lang="es-CO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r>
                        <a:rPr lang="es-CO" sz="1200" dirty="0" smtClean="0"/>
                        <a:t>La radioterapia -Terapia hormonal - La</a:t>
                      </a:r>
                      <a:r>
                        <a:rPr lang="es-CO" sz="1200" baseline="0" dirty="0" smtClean="0"/>
                        <a:t> quimioterapia       Cirugía</a:t>
                      </a:r>
                    </a:p>
                    <a:p>
                      <a:pPr algn="just">
                        <a:buFontTx/>
                        <a:buChar char="-"/>
                      </a:pPr>
                      <a:endParaRPr lang="es-CO" sz="1200" baseline="0" dirty="0" smtClean="0"/>
                    </a:p>
                    <a:p>
                      <a:pPr algn="just">
                        <a:buFontTx/>
                        <a:buNone/>
                      </a:pPr>
                      <a:endParaRPr lang="es-CO" sz="1200" baseline="0" dirty="0" smtClean="0"/>
                    </a:p>
                    <a:p>
                      <a:pPr algn="just">
                        <a:buFontTx/>
                        <a:buNone/>
                      </a:pPr>
                      <a:r>
                        <a:rPr lang="es-CO" sz="1200" baseline="0" dirty="0" smtClean="0"/>
                        <a:t>- Medicamentos esteroides.</a:t>
                      </a:r>
                      <a:endParaRPr lang="es-CO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970192">
                <a:tc>
                  <a:txBody>
                    <a:bodyPr/>
                    <a:lstStyle/>
                    <a:p>
                      <a:pPr algn="ctr"/>
                      <a:endParaRPr lang="es-CO" dirty="0" smtClean="0"/>
                    </a:p>
                    <a:p>
                      <a:pPr algn="ctr"/>
                      <a:r>
                        <a:rPr lang="es-CO" dirty="0" smtClean="0"/>
                        <a:t>GLÁNDULA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 smtClean="0"/>
                    </a:p>
                    <a:p>
                      <a:pPr algn="ctr"/>
                      <a:r>
                        <a:rPr lang="es-CO" dirty="0" smtClean="0"/>
                        <a:t>ENFERMEDAD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u="none" dirty="0" smtClean="0"/>
                        <a:t>SINTOMATOLOGÍA</a:t>
                      </a:r>
                      <a:endParaRPr lang="es-CO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TRATAMIENTO FARMACOLÓGICO</a:t>
                      </a:r>
                      <a:endParaRPr lang="es-CO" dirty="0"/>
                    </a:p>
                  </a:txBody>
                  <a:tcPr/>
                </a:tc>
              </a:tr>
              <a:tr h="2619519">
                <a:tc>
                  <a:txBody>
                    <a:bodyPr/>
                    <a:lstStyle/>
                    <a:p>
                      <a:endParaRPr lang="es-CO" b="1" dirty="0" smtClean="0"/>
                    </a:p>
                    <a:p>
                      <a:endParaRPr lang="es-CO" b="1" dirty="0" smtClean="0"/>
                    </a:p>
                    <a:p>
                      <a:r>
                        <a:rPr lang="es-CO" b="1" dirty="0" smtClean="0"/>
                        <a:t>SUPRARRENALES</a:t>
                      </a:r>
                    </a:p>
                    <a:p>
                      <a:r>
                        <a:rPr lang="es-CO" sz="1400" b="0" dirty="0" smtClean="0"/>
                        <a:t>(HORMONA ADRENALINA -CORTICOSTEROIDE)</a:t>
                      </a:r>
                      <a:endParaRPr lang="es-CO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 smtClean="0"/>
                    </a:p>
                    <a:p>
                      <a:r>
                        <a:rPr lang="es-CO" sz="1400" dirty="0" smtClean="0"/>
                        <a:t>ENFERMEDAD DE ADDISON</a:t>
                      </a:r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r>
                        <a:rPr lang="es-CO" sz="1400" dirty="0" smtClean="0"/>
                        <a:t>HIPOPOTASEMIA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Pérdida de peso - Debilidad muscular -  Fatiga - Baja presión arterial - Piel oscura o manchada</a:t>
                      </a:r>
                    </a:p>
                    <a:p>
                      <a:pPr algn="just">
                        <a:buFontTx/>
                        <a:buNone/>
                      </a:pPr>
                      <a:endParaRPr lang="es-E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buFontTx/>
                        <a:buNone/>
                      </a:pPr>
                      <a:endParaRPr lang="es-E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buFontTx/>
                        <a:buNone/>
                      </a:pPr>
                      <a:endParaRPr lang="es-ES" sz="1200" dirty="0" smtClean="0"/>
                    </a:p>
                    <a:p>
                      <a:pPr algn="just">
                        <a:buFontTx/>
                        <a:buNone/>
                      </a:pPr>
                      <a:r>
                        <a:rPr lang="es-ES" sz="1200" dirty="0" smtClean="0"/>
                        <a:t>-Musculares: - Cansancio - Debilidad muscular</a:t>
                      </a:r>
                      <a:r>
                        <a:rPr lang="es-ES" sz="1200" baseline="0" dirty="0" smtClean="0"/>
                        <a:t> - D</a:t>
                      </a:r>
                      <a:r>
                        <a:rPr lang="es-ES" sz="1200" dirty="0" smtClean="0"/>
                        <a:t>olor muscular</a:t>
                      </a:r>
                      <a:r>
                        <a:rPr lang="es-ES" sz="1200" baseline="0" dirty="0" smtClean="0"/>
                        <a:t> - C</a:t>
                      </a:r>
                      <a:r>
                        <a:rPr lang="es-ES" sz="1200" dirty="0" smtClean="0"/>
                        <a:t>alambres</a:t>
                      </a:r>
                      <a:endParaRPr lang="es-E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buFontTx/>
                        <a:buNone/>
                      </a:pP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s-ES" sz="120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Hidrocortisona: la dosis en los adultos es entre 20 a 30 mg al día.</a:t>
                      </a:r>
                      <a:endParaRPr lang="es-CO" sz="12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ES" sz="120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Fludrocortisona: De 0,05 a 0,1 mg por vía oral a día</a:t>
                      </a:r>
                    </a:p>
                    <a:p>
                      <a:pPr algn="just"/>
                      <a:endParaRPr lang="es-ES" sz="12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ES" sz="12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>
                        <a:buFontTx/>
                        <a:buChar char="-"/>
                      </a:pPr>
                      <a:r>
                        <a:rPr lang="es-ES" sz="1200" dirty="0" smtClean="0"/>
                        <a:t>Leve</a:t>
                      </a:r>
                    </a:p>
                    <a:p>
                      <a:pPr algn="just" rtl="0">
                        <a:buFontTx/>
                        <a:buNone/>
                      </a:pPr>
                      <a:r>
                        <a:rPr lang="es-ES" sz="1200" b="0" u="none" baseline="0" dirty="0" smtClean="0">
                          <a:solidFill>
                            <a:schemeClr val="tx1"/>
                          </a:solidFill>
                        </a:rPr>
                        <a:t>- Moderada</a:t>
                      </a:r>
                    </a:p>
                    <a:p>
                      <a:pPr algn="just" rtl="0">
                        <a:buFontTx/>
                        <a:buNone/>
                      </a:pPr>
                      <a:r>
                        <a:rPr lang="es-ES" sz="1200" b="0" u="none" baseline="0" dirty="0" smtClean="0">
                          <a:solidFill>
                            <a:schemeClr val="tx1"/>
                          </a:solidFill>
                        </a:rPr>
                        <a:t>- Grave</a:t>
                      </a:r>
                      <a:endParaRPr lang="es-CO" sz="12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68289">
                <a:tc>
                  <a:txBody>
                    <a:bodyPr/>
                    <a:lstStyle/>
                    <a:p>
                      <a:endParaRPr lang="es-CO" sz="1800" b="1" dirty="0" smtClean="0"/>
                    </a:p>
                    <a:p>
                      <a:endParaRPr lang="es-CO" sz="1800" b="1" dirty="0" smtClean="0"/>
                    </a:p>
                    <a:p>
                      <a:endParaRPr lang="es-CO" sz="1800" b="1" dirty="0" smtClean="0"/>
                    </a:p>
                    <a:p>
                      <a:endParaRPr lang="es-CO" sz="1800" b="1" dirty="0" smtClean="0"/>
                    </a:p>
                    <a:p>
                      <a:r>
                        <a:rPr lang="es-CO" sz="1800" b="1" dirty="0" smtClean="0"/>
                        <a:t>PÁNCREAS</a:t>
                      </a:r>
                    </a:p>
                    <a:p>
                      <a:r>
                        <a:rPr lang="es-CO" sz="1400" dirty="0" smtClean="0"/>
                        <a:t>(HORMONA INSULINA -  GLUCAGON)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r>
                        <a:rPr lang="es-CO" sz="1400" dirty="0" smtClean="0"/>
                        <a:t>PANCREATITIS</a:t>
                      </a:r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r>
                        <a:rPr lang="es-CO" sz="1400" dirty="0" smtClean="0"/>
                        <a:t>CANCER</a:t>
                      </a:r>
                      <a:r>
                        <a:rPr lang="es-CO" sz="1400" baseline="0" dirty="0" smtClean="0"/>
                        <a:t> DE PANCREAS</a:t>
                      </a:r>
                    </a:p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endParaRPr lang="es-ES" sz="1200" dirty="0" smtClean="0"/>
                    </a:p>
                    <a:p>
                      <a:pPr algn="just">
                        <a:buFontTx/>
                        <a:buChar char="-"/>
                      </a:pPr>
                      <a:r>
                        <a:rPr lang="es-ES" sz="1200" dirty="0" smtClean="0"/>
                        <a:t> Dolor abdominal -   Náuseas</a:t>
                      </a:r>
                      <a:r>
                        <a:rPr lang="es-ES" sz="1200" baseline="0" dirty="0" smtClean="0"/>
                        <a:t> - V</a:t>
                      </a:r>
                      <a:r>
                        <a:rPr lang="es-ES" sz="1200" dirty="0" smtClean="0"/>
                        <a:t>ómitos - Aceleración del pulso</a:t>
                      </a:r>
                      <a:r>
                        <a:rPr lang="es-ES" sz="1200" baseline="0" dirty="0" smtClean="0"/>
                        <a:t> -F</a:t>
                      </a:r>
                      <a:r>
                        <a:rPr lang="es-ES" sz="1200" dirty="0" smtClean="0"/>
                        <a:t>iebre</a:t>
                      </a:r>
                      <a:r>
                        <a:rPr lang="es-ES" sz="1200" baseline="0" dirty="0" smtClean="0"/>
                        <a:t> - I</a:t>
                      </a:r>
                      <a:r>
                        <a:rPr lang="es-ES" sz="1200" dirty="0" smtClean="0"/>
                        <a:t>nflamación de la parte superior del abdomen</a:t>
                      </a:r>
                      <a:r>
                        <a:rPr lang="es-ES" sz="1200" baseline="0" dirty="0" smtClean="0"/>
                        <a:t> - D</a:t>
                      </a:r>
                      <a:r>
                        <a:rPr lang="es-ES" sz="1200" dirty="0" smtClean="0"/>
                        <a:t>isminución de la presión sanguínea -</a:t>
                      </a:r>
                      <a:r>
                        <a:rPr lang="es-ES" sz="1200" baseline="0" dirty="0" smtClean="0"/>
                        <a:t> </a:t>
                      </a:r>
                      <a:r>
                        <a:rPr lang="es-ES" sz="1200" dirty="0" smtClean="0"/>
                        <a:t>color amarillo de la piel y ojos </a:t>
                      </a:r>
                    </a:p>
                    <a:p>
                      <a:pPr algn="just">
                        <a:buFontTx/>
                        <a:buChar char="-"/>
                      </a:pPr>
                      <a:endParaRPr lang="es-ES" sz="1200" dirty="0" smtClean="0"/>
                    </a:p>
                    <a:p>
                      <a:pPr algn="just">
                        <a:buFontTx/>
                        <a:buChar char="-"/>
                      </a:pPr>
                      <a:endParaRPr lang="es-ES" sz="1200" dirty="0" smtClean="0"/>
                    </a:p>
                    <a:p>
                      <a:pPr algn="just">
                        <a:buFontTx/>
                        <a:buChar char="-"/>
                      </a:pPr>
                      <a:endParaRPr lang="es-ES" sz="1200" dirty="0" smtClean="0"/>
                    </a:p>
                    <a:p>
                      <a:r>
                        <a:rPr lang="es-CO" sz="1200" b="1" dirty="0" smtClean="0"/>
                        <a:t>- </a:t>
                      </a:r>
                      <a:r>
                        <a:rPr lang="es-CO" sz="1200" b="0" dirty="0" smtClean="0"/>
                        <a:t>Dolor</a:t>
                      </a:r>
                      <a:r>
                        <a:rPr lang="es-CO" sz="1200" dirty="0" smtClean="0"/>
                        <a:t> en la región superior o media del abdomen  - </a:t>
                      </a:r>
                      <a:r>
                        <a:rPr lang="es-CO" sz="1200" b="0" dirty="0" smtClean="0"/>
                        <a:t>Ictericia </a:t>
                      </a:r>
                      <a:r>
                        <a:rPr lang="es-CO" sz="1200" dirty="0" smtClean="0"/>
                        <a:t>(piel amarillenta) - </a:t>
                      </a:r>
                      <a:r>
                        <a:rPr lang="es-CO" sz="1200" b="0" dirty="0" smtClean="0"/>
                        <a:t>Pérdida de peso - Náuseas</a:t>
                      </a:r>
                    </a:p>
                    <a:p>
                      <a:pPr algn="just">
                        <a:buFontTx/>
                        <a:buChar char="-"/>
                      </a:pP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endParaRPr lang="es-ES" sz="1200" dirty="0" smtClean="0"/>
                    </a:p>
                    <a:p>
                      <a:pPr rtl="0"/>
                      <a:endParaRPr lang="es-ES" sz="1200" dirty="0" smtClean="0"/>
                    </a:p>
                    <a:p>
                      <a:pPr rtl="0"/>
                      <a:r>
                        <a:rPr lang="es-ES" sz="1200" dirty="0" smtClean="0"/>
                        <a:t>- Tratamiento del dolor con analgésicos potentes como la morfina - Reposición intravenosa de líquidos y sales sueros – Antibióticos </a:t>
                      </a:r>
                      <a:r>
                        <a:rPr lang="es-ES" sz="1200" baseline="0" dirty="0" smtClean="0"/>
                        <a:t> IV - Cirugía</a:t>
                      </a:r>
                      <a:endParaRPr lang="es-ES" sz="1200" dirty="0" smtClean="0"/>
                    </a:p>
                    <a:p>
                      <a:pPr rtl="0">
                        <a:buFontTx/>
                        <a:buChar char="-"/>
                      </a:pPr>
                      <a:endParaRPr lang="es-ES" sz="1200" dirty="0" smtClean="0"/>
                    </a:p>
                    <a:p>
                      <a:pPr rtl="0">
                        <a:buFontTx/>
                        <a:buChar char="-"/>
                      </a:pPr>
                      <a:endParaRPr lang="es-ES" sz="1200" dirty="0" smtClean="0"/>
                    </a:p>
                    <a:p>
                      <a:pPr rtl="0">
                        <a:buFontTx/>
                        <a:buChar char="-"/>
                      </a:pPr>
                      <a:endParaRPr lang="es-ES" sz="1200" dirty="0" smtClean="0"/>
                    </a:p>
                    <a:p>
                      <a:pPr rtl="0">
                        <a:buFontTx/>
                        <a:buNone/>
                      </a:pPr>
                      <a:r>
                        <a:rPr lang="es-CO" sz="1200" dirty="0" smtClean="0"/>
                        <a:t>- Procedimiento de radiografía</a:t>
                      </a:r>
                    </a:p>
                    <a:p>
                      <a:pPr algn="just"/>
                      <a:r>
                        <a:rPr lang="es-CO" sz="1200" dirty="0" smtClean="0"/>
                        <a:t>- Cirugía </a:t>
                      </a:r>
                    </a:p>
                    <a:p>
                      <a:pPr algn="just"/>
                      <a:endParaRPr lang="es-CO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952500">
                <a:tc>
                  <a:txBody>
                    <a:bodyPr/>
                    <a:lstStyle/>
                    <a:p>
                      <a:pPr algn="ctr"/>
                      <a:endParaRPr lang="es-CO" dirty="0" smtClean="0"/>
                    </a:p>
                    <a:p>
                      <a:pPr algn="ctr"/>
                      <a:r>
                        <a:rPr lang="es-CO" dirty="0" smtClean="0"/>
                        <a:t>GLÁNDULA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ENFERMEDAD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u="none" dirty="0" smtClean="0"/>
                        <a:t>SINTOMATOLOGÍA</a:t>
                      </a:r>
                      <a:endParaRPr lang="es-CO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TRATAMIENTO FARMACOLÓGICO</a:t>
                      </a:r>
                      <a:endParaRPr lang="es-CO" dirty="0"/>
                    </a:p>
                  </a:txBody>
                  <a:tcPr/>
                </a:tc>
              </a:tr>
              <a:tr h="2571750">
                <a:tc>
                  <a:txBody>
                    <a:bodyPr/>
                    <a:lstStyle/>
                    <a:p>
                      <a:endParaRPr lang="es-CO" sz="1800" b="1" dirty="0" smtClean="0"/>
                    </a:p>
                    <a:p>
                      <a:endParaRPr lang="es-CO" sz="1800" b="1" dirty="0" smtClean="0"/>
                    </a:p>
                    <a:p>
                      <a:r>
                        <a:rPr lang="es-CO" sz="1800" b="1" dirty="0" smtClean="0"/>
                        <a:t>TESTÌCULOS</a:t>
                      </a:r>
                    </a:p>
                    <a:p>
                      <a:r>
                        <a:rPr lang="es-CO" sz="1400" b="0" dirty="0" smtClean="0"/>
                        <a:t>(HORMONA</a:t>
                      </a:r>
                      <a:r>
                        <a:rPr lang="es-CO" sz="1400" b="0" baseline="0" dirty="0" smtClean="0"/>
                        <a:t> TESTOSTERONA)</a:t>
                      </a:r>
                      <a:endParaRPr lang="es-CO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r>
                        <a:rPr lang="es-CO" sz="1400" dirty="0" smtClean="0"/>
                        <a:t>ANDROPAUSIA</a:t>
                      </a:r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r>
                        <a:rPr lang="es-CO" sz="1400" dirty="0" smtClean="0"/>
                        <a:t>CANCER</a:t>
                      </a:r>
                      <a:r>
                        <a:rPr lang="es-CO" sz="1400" baseline="0" dirty="0" smtClean="0"/>
                        <a:t> DE TESTICULO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s-CO" sz="1200" dirty="0" smtClean="0"/>
                        <a:t> Debilidad general</a:t>
                      </a:r>
                      <a:r>
                        <a:rPr lang="es-CO" sz="1200" baseline="0" dirty="0" smtClean="0"/>
                        <a:t> – </a:t>
                      </a:r>
                      <a:r>
                        <a:rPr lang="es-CO" sz="1200" dirty="0" smtClean="0"/>
                        <a:t>Cansancio</a:t>
                      </a:r>
                      <a:r>
                        <a:rPr lang="es-CO" sz="1200" baseline="0" dirty="0" smtClean="0"/>
                        <a:t> – </a:t>
                      </a:r>
                      <a:r>
                        <a:rPr lang="es-CO" sz="1200" dirty="0" smtClean="0"/>
                        <a:t>Insomnio</a:t>
                      </a:r>
                      <a:r>
                        <a:rPr lang="es-CO" sz="1200" baseline="0" dirty="0" smtClean="0"/>
                        <a:t> - </a:t>
                      </a:r>
                      <a:r>
                        <a:rPr lang="es-CO" sz="1200" dirty="0" smtClean="0"/>
                        <a:t>Disminución del deseo sexual - Disminución del tamaño testicular</a:t>
                      </a:r>
                      <a:r>
                        <a:rPr lang="es-CO" sz="1200" baseline="0" dirty="0" smtClean="0"/>
                        <a:t> - </a:t>
                      </a:r>
                      <a:r>
                        <a:rPr lang="es-CO" sz="1200" dirty="0" smtClean="0"/>
                        <a:t>Las erecciones se vuelven menos firmes</a:t>
                      </a:r>
                      <a:r>
                        <a:rPr lang="es-CO" sz="1200" baseline="0" dirty="0" smtClean="0"/>
                        <a:t> </a:t>
                      </a:r>
                    </a:p>
                    <a:p>
                      <a:pPr>
                        <a:buFontTx/>
                        <a:buNone/>
                      </a:pPr>
                      <a:endParaRPr lang="es-CO" sz="1200" dirty="0" smtClean="0"/>
                    </a:p>
                    <a:p>
                      <a:pPr>
                        <a:buFontTx/>
                        <a:buNone/>
                      </a:pPr>
                      <a:endParaRPr lang="es-CO" sz="1200" dirty="0" smtClean="0"/>
                    </a:p>
                    <a:p>
                      <a:pPr>
                        <a:buFontTx/>
                        <a:buChar char="-"/>
                      </a:pPr>
                      <a:endParaRPr lang="es-CO" sz="1200" dirty="0" smtClean="0"/>
                    </a:p>
                    <a:p>
                      <a:r>
                        <a:rPr lang="es-CO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Protuberancias (masas).</a:t>
                      </a:r>
                    </a:p>
                    <a:p>
                      <a:r>
                        <a:rPr lang="es-CO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Inflamación.</a:t>
                      </a:r>
                    </a:p>
                    <a:p>
                      <a:r>
                        <a:rPr lang="es-CO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Dolor.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b="0" dirty="0" smtClean="0"/>
                    </a:p>
                    <a:p>
                      <a:endParaRPr lang="es-CO" sz="1200" b="0" dirty="0" smtClean="0"/>
                    </a:p>
                    <a:p>
                      <a:r>
                        <a:rPr lang="es-CO" sz="1200" b="0" dirty="0" smtClean="0"/>
                        <a:t>Tratamiento hormonal sustitutivo. </a:t>
                      </a:r>
                    </a:p>
                    <a:p>
                      <a:endParaRPr lang="es-CO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CO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CO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es-CO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es-CO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es-CO" sz="1200" b="0" u="none" dirty="0" smtClean="0">
                          <a:solidFill>
                            <a:schemeClr val="tx1"/>
                          </a:solidFill>
                        </a:rPr>
                        <a:t>- Cirugía</a:t>
                      </a:r>
                      <a:r>
                        <a:rPr lang="es-CO" sz="1200" b="0" u="none" baseline="0" dirty="0" smtClean="0">
                          <a:solidFill>
                            <a:schemeClr val="tx1"/>
                          </a:solidFill>
                        </a:rPr>
                        <a:t> Orquidectomia – Radioterapia - Quimioterapia </a:t>
                      </a:r>
                      <a:endParaRPr lang="es-CO" sz="12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33750">
                <a:tc>
                  <a:txBody>
                    <a:bodyPr/>
                    <a:lstStyle/>
                    <a:p>
                      <a:endParaRPr lang="es-CO" sz="1800" b="1" dirty="0" smtClean="0"/>
                    </a:p>
                    <a:p>
                      <a:endParaRPr lang="es-CO" sz="1800" b="1" dirty="0" smtClean="0"/>
                    </a:p>
                    <a:p>
                      <a:endParaRPr lang="es-CO" sz="1800" b="1" dirty="0" smtClean="0"/>
                    </a:p>
                    <a:p>
                      <a:r>
                        <a:rPr lang="es-CO" sz="1800" b="1" dirty="0" smtClean="0"/>
                        <a:t>OVARIOS</a:t>
                      </a:r>
                    </a:p>
                    <a:p>
                      <a:r>
                        <a:rPr lang="es-CO" sz="1400" dirty="0" smtClean="0"/>
                        <a:t>(HORMONA PROGESTERONA – ESTRÒGENOS)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r>
                        <a:rPr lang="es-CO" sz="1400" dirty="0" smtClean="0"/>
                        <a:t>CANCER DE OVARIO</a:t>
                      </a:r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r>
                        <a:rPr lang="es-CO" sz="1400" dirty="0" smtClean="0"/>
                        <a:t>SINDROME DE OVARIO POLIQUÍSTICO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/>
                        <a:t>- Sensación de peso en la pelvis  - Dolor en la parte baja del abdomen - Hemorragias vaginales  Aumento o pérdida de peso - Períodos menstruales anormales</a:t>
                      </a:r>
                    </a:p>
                    <a:p>
                      <a:pPr>
                        <a:buFontTx/>
                        <a:buChar char="-"/>
                      </a:pPr>
                      <a:endParaRPr lang="es-CO" sz="1200" dirty="0" smtClean="0"/>
                    </a:p>
                    <a:p>
                      <a:pPr>
                        <a:buFontTx/>
                        <a:buChar char="-"/>
                      </a:pPr>
                      <a:endParaRPr lang="es-CO" sz="1200" dirty="0" smtClean="0"/>
                    </a:p>
                    <a:p>
                      <a:pPr>
                        <a:buFontTx/>
                        <a:buNone/>
                      </a:pPr>
                      <a:endParaRPr lang="es-CO" sz="120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s-CO" sz="1200" dirty="0" smtClean="0"/>
                        <a:t>Infertilidad</a:t>
                      </a:r>
                      <a:r>
                        <a:rPr lang="es-CO" sz="1200" baseline="0" dirty="0" smtClean="0"/>
                        <a:t> - D</a:t>
                      </a:r>
                      <a:r>
                        <a:rPr lang="es-CO" sz="1200" dirty="0" smtClean="0"/>
                        <a:t>olor pélvico -Exceso de vello en la cara, el pecho, el abdomen, los dedos de los pies y de las manos -  Calvicie o cabello débil  - Acné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O" sz="1200" dirty="0" smtClean="0"/>
                        <a:t>El tratamiento suele ser quirúrgico  - Seguido por quimioterapia. </a:t>
                      </a:r>
                    </a:p>
                    <a:p>
                      <a:pPr algn="just"/>
                      <a:endParaRPr lang="es-CO" sz="1200" dirty="0" smtClean="0"/>
                    </a:p>
                    <a:p>
                      <a:pPr algn="just"/>
                      <a:endParaRPr lang="es-CO" sz="1200" dirty="0" smtClean="0"/>
                    </a:p>
                    <a:p>
                      <a:pPr algn="just"/>
                      <a:endParaRPr lang="es-CO" sz="1200" dirty="0" smtClean="0"/>
                    </a:p>
                    <a:p>
                      <a:pPr algn="just"/>
                      <a:endParaRPr lang="es-CO" sz="1200" dirty="0" smtClean="0"/>
                    </a:p>
                    <a:p>
                      <a:pPr algn="just"/>
                      <a:endParaRPr lang="es-CO" sz="12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dirty="0" smtClean="0"/>
                        <a:t>Pastillas anticonceptivas</a:t>
                      </a:r>
                      <a:r>
                        <a:rPr lang="es-CO" sz="1200" dirty="0" smtClean="0"/>
                        <a:t> reduce los niveles de hormonas masculinas - Metformin disminuye la producción de testosterona</a:t>
                      </a:r>
                    </a:p>
                    <a:p>
                      <a:pPr algn="just"/>
                      <a:endParaRPr lang="es-CO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REFERENCIAS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95798"/>
          </a:xfrm>
        </p:spPr>
        <p:txBody>
          <a:bodyPr>
            <a:normAutofit fontScale="92500"/>
          </a:bodyPr>
          <a:lstStyle/>
          <a:p>
            <a:r>
              <a:rPr lang="es-ES" sz="1600" dirty="0" smtClean="0">
                <a:solidFill>
                  <a:schemeClr val="accent1"/>
                </a:solidFill>
              </a:rPr>
              <a:t>http://www.saludalia.com/docs/Salud/web_saludalia/temas_de_salud/doc/endocrinologia/doc/doc_hipofisarias.html,actualizacion,octubre2009,publicacion,9enero2003{3abril2012,13:45}</a:t>
            </a:r>
          </a:p>
          <a:p>
            <a:r>
              <a:rPr lang="es-ES" sz="1600" dirty="0" smtClean="0">
                <a:solidFill>
                  <a:schemeClr val="accent1"/>
                </a:solidFill>
              </a:rPr>
              <a:t>http://www.nlm.nih.gov/medlineplus/spanish/thyroiddiseases.html,actualizacion,13marzo2013{4abril2012,16:02}</a:t>
            </a:r>
          </a:p>
          <a:p>
            <a:r>
              <a:rPr lang="es-ES" sz="1600" dirty="0" smtClean="0">
                <a:solidFill>
                  <a:schemeClr val="accent1"/>
                </a:solidFill>
              </a:rPr>
              <a:t>http://eusalud.uninet.edu/misapuntes/index.php/Enfermedades_del_timo,modificada,19febrero2012,21:15{5abril2012,08:50}</a:t>
            </a:r>
          </a:p>
          <a:p>
            <a:r>
              <a:rPr lang="es-ES" sz="1600" dirty="0" smtClean="0">
                <a:solidFill>
                  <a:schemeClr val="accent1"/>
                </a:solidFill>
              </a:rPr>
              <a:t>http://www.nlm.nih.gov/medlineplus/spanish/adrenalglanddisorders.html,actualizada,17enero2012,{6abril2012,10:05}</a:t>
            </a:r>
          </a:p>
          <a:p>
            <a:r>
              <a:rPr lang="es-ES" sz="1600" dirty="0" smtClean="0">
                <a:solidFill>
                  <a:schemeClr val="accent1"/>
                </a:solidFill>
              </a:rPr>
              <a:t>http://www.nlm.nih.gov/medlineplus/spanish/pancreaticdiseases.html,actualizada,29febrero2012{7abril2012,19:10}</a:t>
            </a:r>
          </a:p>
          <a:p>
            <a:r>
              <a:rPr lang="es-ES" sz="1600" dirty="0" smtClean="0">
                <a:solidFill>
                  <a:schemeClr val="accent1"/>
                </a:solidFill>
              </a:rPr>
              <a:t>http://www.nlm.nih.gov/medlineplus/spanish/testiculardisorders.html,actualizada,5abril2012{8abril2012,21:55}</a:t>
            </a:r>
          </a:p>
          <a:p>
            <a:r>
              <a:rPr lang="es-ES" sz="1600" dirty="0" smtClean="0">
                <a:solidFill>
                  <a:schemeClr val="accent1"/>
                </a:solidFill>
              </a:rPr>
              <a:t>http://www.nlm.nih.gov/medlineplus/spanish/ovariandisorders.html,actualizada,23marzo2012{9abril2012,16:15}</a:t>
            </a:r>
          </a:p>
          <a:p>
            <a:r>
              <a:rPr lang="es-ES" sz="1600" dirty="0" smtClean="0">
                <a:solidFill>
                  <a:schemeClr val="accent1"/>
                </a:solidFill>
              </a:rPr>
              <a:t>Fundamentos de la Medicina, VELEZ Hernán, Segunda Edición, Medellín Colombia, 987 pág.</a:t>
            </a:r>
          </a:p>
          <a:p>
            <a:r>
              <a:rPr lang="es-ES" sz="1600" dirty="0" smtClean="0">
                <a:solidFill>
                  <a:schemeClr val="accent1"/>
                </a:solidFill>
              </a:rPr>
              <a:t>El hombre cuerpo mente y salud, Printer Colombiana Ltda., Bogotá Colombia,  158 pág</a:t>
            </a:r>
            <a:r>
              <a:rPr lang="es-ES" sz="1600" dirty="0" smtClean="0"/>
              <a:t>.  </a:t>
            </a:r>
            <a:endParaRPr lang="es-CO" sz="1600" dirty="0" smtClean="0"/>
          </a:p>
          <a:p>
            <a:pPr>
              <a:buNone/>
            </a:pPr>
            <a:endParaRPr lang="es-CO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1075</TotalTime>
  <Words>602</Words>
  <Application>Microsoft Office PowerPoint</Application>
  <PresentationFormat>Presentación en pantalla (4:3)</PresentationFormat>
  <Paragraphs>196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Flujo</vt:lpstr>
      <vt:lpstr>SISTEMA EXCRETOR HORMONAL O ENDOCRINO</vt:lpstr>
      <vt:lpstr> </vt:lpstr>
      <vt:lpstr>Diapositiva 3</vt:lpstr>
      <vt:lpstr>Diapositiva 4</vt:lpstr>
      <vt:lpstr>Diapositiva 5</vt:lpstr>
      <vt:lpstr>REFERENCIAS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Diana</dc:creator>
  <cp:lastModifiedBy>JAMES</cp:lastModifiedBy>
  <cp:revision>94</cp:revision>
  <dcterms:created xsi:type="dcterms:W3CDTF">2012-04-04T20:26:49Z</dcterms:created>
  <dcterms:modified xsi:type="dcterms:W3CDTF">2012-04-13T21:20:59Z</dcterms:modified>
</cp:coreProperties>
</file>