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s-E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s-E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s-E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D0A32B-FAF1-4A8D-AC3E-43B50ED0760F}" type="datetimeFigureOut">
              <a:rPr lang="es-ES" smtClean="0"/>
              <a:pPr/>
              <a:t>12/04/2012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8816E3-249A-4E61-ADA5-4D8333EA279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rina-oterospagnuolo.suite101.net/enfermedad-periodontal-causas-sintomas-y-tratamiento-a42232" TargetMode="External"/><Relationship Id="rId2" Type="http://schemas.openxmlformats.org/officeDocument/2006/relationships/hyperlink" Target="http://www.mapfre.com/salud/es/cinformativo/tratamiento-infecciones-bucales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shvoong.com/authors/eds.-nelson-textbook-of-pediatrics.-18th-ed.-philadelphia/" TargetMode="External"/><Relationship Id="rId2" Type="http://schemas.openxmlformats.org/officeDocument/2006/relationships/hyperlink" Target="http://www.erasalud.com/enfermedades/general/p/parotiditis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lored.com.ec/guia/fas830.htm" TargetMode="External"/><Relationship Id="rId4" Type="http://schemas.openxmlformats.org/officeDocument/2006/relationships/hyperlink" Target="http://es.shvoong.com/medicine-and-health/epidemiology-public-health/1934599-faringitis-causas-s%C3%ADntomas-tratamient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fre.com/salud/es/cinformativo/estenosis-hipertrofica-piloro.shtml" TargetMode="External"/><Relationship Id="rId2" Type="http://schemas.openxmlformats.org/officeDocument/2006/relationships/hyperlink" Target="http://pozemedicale.org/Spain/Enfermedades_del_sistema_digestivo/Acalasia_cardias-imagen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medlineplus/spanish/ency/article/000206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farma.net/inediasp/respuestas/agosto_07/0806071_hemorroides.shtml" TargetMode="External"/><Relationship Id="rId2" Type="http://schemas.openxmlformats.org/officeDocument/2006/relationships/hyperlink" Target="http://www.dmedicina.com/enfermedades/digestivas/colon-irritab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>SISTEMA DIGESTIVO HUMANO</a:t>
            </a:r>
            <a:endParaRPr lang="es-ES" sz="44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2800" dirty="0" smtClean="0"/>
              <a:t>Yesenia Hernández</a:t>
            </a:r>
          </a:p>
          <a:p>
            <a:pPr algn="ctr">
              <a:buNone/>
            </a:pPr>
            <a:r>
              <a:rPr lang="es-ES" sz="2800" dirty="0" smtClean="0"/>
              <a:t>Tatiana Arias</a:t>
            </a:r>
          </a:p>
          <a:p>
            <a:pPr algn="ctr">
              <a:buNone/>
            </a:pPr>
            <a:r>
              <a:rPr lang="es-ES" sz="2800" dirty="0" smtClean="0"/>
              <a:t>Karina Rodríguez</a:t>
            </a:r>
          </a:p>
          <a:p>
            <a:pPr algn="ctr">
              <a:buNone/>
            </a:pPr>
            <a:r>
              <a:rPr lang="es-ES" sz="2800" dirty="0" smtClean="0"/>
              <a:t>Jorge Alberto Sánchez</a:t>
            </a:r>
          </a:p>
          <a:p>
            <a:pPr algn="ctr">
              <a:buNone/>
            </a:pPr>
            <a:r>
              <a:rPr lang="es-ES" sz="2800" dirty="0" smtClean="0"/>
              <a:t>Estibenson Marulanda</a:t>
            </a:r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TECNOLOGÍA EN REGENCIA EN FARMACIA</a:t>
            </a:r>
          </a:p>
          <a:p>
            <a:pPr algn="ctr">
              <a:buNone/>
            </a:pPr>
            <a:r>
              <a:rPr lang="es-ES" sz="2800" dirty="0" smtClean="0"/>
              <a:t>Grupo 02</a:t>
            </a:r>
          </a:p>
          <a:p>
            <a:pPr algn="ctr">
              <a:buNone/>
            </a:pPr>
            <a:r>
              <a:rPr lang="es-ES" sz="2800" dirty="0" smtClean="0"/>
              <a:t>2012</a:t>
            </a:r>
          </a:p>
          <a:p>
            <a:pPr algn="ctr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na Rosa\Mis documentos\Downloads\Sistema Digestivo - Diges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8572560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ENFERMEDADES Y TRATAMIENTOS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0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571636"/>
                <a:gridCol w="3143272"/>
                <a:gridCol w="1850018"/>
              </a:tblGrid>
              <a:tr h="43755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ÓRGANO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ENFERMEDAD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TRATAMIENTO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MEDICAMENTO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Boca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Herpes simple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comprimido de 200 mg, 5 veces al día a intervalos  de 4 horas, omitiendo la dosis nocturna, durante 5 día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Aciclovir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Dientes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Enfermedad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periodontal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Limpieza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Antibacterial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Clorhexidina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CC6600"/>
                          </a:solidFill>
                          <a:latin typeface="Arial" pitchFamily="34" charset="0"/>
                          <a:cs typeface="Arial" pitchFamily="34" charset="0"/>
                        </a:rPr>
                        <a:t>Glándulas Salivales</a:t>
                      </a:r>
                      <a:endParaRPr lang="es-ES" dirty="0">
                        <a:solidFill>
                          <a:srgbClr val="CC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Mucositos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Radioterapia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Quimioterapia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Enjuagues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profilácticos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CC6600"/>
                          </a:solidFill>
                          <a:latin typeface="Arial" pitchFamily="34" charset="0"/>
                          <a:cs typeface="Arial" pitchFamily="34" charset="0"/>
                        </a:rPr>
                        <a:t>Parótida</a:t>
                      </a:r>
                      <a:endParaRPr lang="es-ES" dirty="0">
                        <a:solidFill>
                          <a:srgbClr val="CC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Parotiditis o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paperas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Líquidos adicionales</a:t>
                      </a:r>
                    </a:p>
                    <a:p>
                      <a:r>
                        <a:rPr lang="es-ES" dirty="0" smtClean="0"/>
                        <a:t>Alimentos blandos</a:t>
                      </a:r>
                    </a:p>
                    <a:p>
                      <a:r>
                        <a:rPr lang="es-ES" dirty="0" smtClean="0"/>
                        <a:t>Gárgaras con agua tibia con 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Analgésicos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acetaminofen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Antipiréticos</a:t>
                      </a: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Faringe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Faringitis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Antibióticos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Tráquea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Laringotraqueobronquitis o crup </a:t>
                      </a:r>
                      <a:endParaRPr lang="es-E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Vaporizadores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Humidificadores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Inyecciones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Pulverizaciones con esteroides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/>
        </p:nvGraphicFramePr>
        <p:xfrm>
          <a:off x="428596" y="571485"/>
          <a:ext cx="8208000" cy="542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857388"/>
                <a:gridCol w="2000264"/>
                <a:gridCol w="3135902"/>
              </a:tblGrid>
              <a:tr h="57790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ÓRGANO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ENFERMEDAD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TRATAMIENTO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MEDICAMENTO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Esófago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Reflujo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gastroesofágico</a:t>
                      </a:r>
                      <a:endParaRPr kumimoji="0" lang="es-ES" sz="18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Postura general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Pautas dietéticas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Omeprazol </a:t>
                      </a:r>
                      <a:r>
                        <a:rPr kumimoji="0" lang="es-ES_tradnl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cápsula de 20 mg al día. Lanzoprazol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esomeprazol</a:t>
                      </a:r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Ranitidina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Hidróxido de aluminio</a:t>
                      </a: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Hígado </a:t>
                      </a:r>
                      <a:endParaRPr lang="es-ES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Hepatitis A y B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Evitar alcohol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Medicamentos tóxicos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baraclude en tabletas por 0,5 mg o 1 mg. 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hepatoprotector-silimarina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Páncreas</a:t>
                      </a:r>
                      <a:endParaRPr lang="es-ES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Pancreatitis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aguda</a:t>
                      </a:r>
                    </a:p>
                    <a:p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Dieta, LEV, NVO.</a:t>
                      </a:r>
                    </a:p>
                    <a:p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Insulina NPH, cristalina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Estómago</a:t>
                      </a:r>
                      <a:endParaRPr lang="es-ES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Gastritis aguda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Dieta, hábitos alimenticios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Ranitidina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s-CO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 mg ò 300 mg </a:t>
                      </a:r>
                      <a:endParaRPr lang="es-E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Omeprazol </a:t>
                      </a:r>
                      <a:r>
                        <a:rPr kumimoji="0" lang="es-ES_tradnl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cápsula de 20 mg al día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01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Duodeno</a:t>
                      </a:r>
                      <a:r>
                        <a:rPr lang="es-ES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Úlcera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Fitoterapia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Metronidazol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Tetraciclina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1857388"/>
                <a:gridCol w="1857388"/>
                <a:gridCol w="32575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ÓRGANO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ENFERMEDAD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TRATAMIENTO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MEDICAMENTO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Íleon</a:t>
                      </a:r>
                      <a:endParaRPr lang="es-ES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Enfermedad de Crohn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Dieta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Suplementos de hierro (si es anémico)</a:t>
                      </a:r>
                    </a:p>
                    <a:p>
                      <a:r>
                        <a:rPr lang="es-ES" sz="1600" dirty="0" smtClean="0"/>
                        <a:t>Suplementos de calcio y vitamina D (para ayudar a mantener los huesos fuertes)</a:t>
                      </a:r>
                    </a:p>
                    <a:p>
                      <a:r>
                        <a:rPr lang="es-ES" sz="1600" dirty="0" smtClean="0"/>
                        <a:t>Vitamina B12 para prevenir la anemia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Colon </a:t>
                      </a:r>
                      <a:endParaRPr lang="es-E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Colon irritable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Dieta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Psicoterapia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Acupuntura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Antidiarréicos (loperamida)</a:t>
                      </a:r>
                    </a:p>
                    <a:p>
                      <a:pPr algn="just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Laxantes(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bisacodilo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) Antidepresivos</a:t>
                      </a:r>
                    </a:p>
                    <a:p>
                      <a:pPr algn="just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Ansiolíticos (reguladores de la motilidad-</a:t>
                      </a:r>
                      <a:r>
                        <a:rPr lang="es-ES" dirty="0" err="1" smtClean="0">
                          <a:latin typeface="Arial" pitchFamily="34" charset="0"/>
                          <a:cs typeface="Arial" pitchFamily="34" charset="0"/>
                        </a:rPr>
                        <a:t>trimebutina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/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  <a:p>
                      <a:r>
                        <a:rPr lang="es-E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Recto</a:t>
                      </a:r>
                      <a:endParaRPr lang="es-E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Hemorroides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No permanecer mucho tiempo de pie o sentado</a:t>
                      </a:r>
                    </a:p>
                    <a:p>
                      <a:r>
                        <a:rPr lang="es-ES" smtClean="0">
                          <a:latin typeface="Arial" pitchFamily="34" charset="0"/>
                          <a:cs typeface="Arial" pitchFamily="34" charset="0"/>
                        </a:rPr>
                        <a:t>Tratamientos </a:t>
                      </a:r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con laxantes y baños 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Cirugías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Vasoconstrictores.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Astringentes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Anestésico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s locales</a:t>
                      </a:r>
                    </a:p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anti inflamatorios sulfato de magnesio</a:t>
                      </a:r>
                    </a:p>
                    <a:p>
                      <a:r>
                        <a:rPr lang="es-ES" baseline="0" dirty="0" err="1" smtClean="0">
                          <a:latin typeface="Arial" pitchFamily="34" charset="0"/>
                          <a:cs typeface="Arial" pitchFamily="34" charset="0"/>
                        </a:rPr>
                        <a:t>Domeboro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REFERENCIA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1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VIDAL RAMÓN, Xavier. Licenciado en Medicina y Licenciado en Odontología. Médico consultor de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Advance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Medica. 11 de abril,  7:26 am.</a:t>
            </a:r>
          </a:p>
          <a:p>
            <a:pPr algn="just">
              <a:buNone/>
            </a:pPr>
            <a:r>
              <a:rPr lang="es-E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http://www.mapfre.com/salud/es/cinformativo/tratamiento-infecciones-bucales.shtml</a:t>
            </a:r>
            <a:endParaRPr lang="es-E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2. OTERO SPAGNUOLO, Marina. Enfermedad periodontal: causas, síntomas y tratamiento. 7 marzo de 2011.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3"/>
              </a:rPr>
              <a:t>http://marina-oterospagnuolo.suite101.net/enfermedad-periodontal-causas-sintomas-y-tratamiento-a42232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3.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GARCÍA, Nicolás. Clínica Universitaria de Navarra. España. 15/08/2001.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2"/>
              </a:rPr>
              <a:t>http://www.erasalud.com/enfermedades/general/p/parotiditis.php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4. Reseña del Artículo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Ciéntífico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por: HAYDEN, G.F.; Compendio de Pediatría. 18</a:t>
            </a:r>
            <a:r>
              <a:rPr lang="es-ES" dirty="0" smtClean="0">
                <a:latin typeface="Arial" pitchFamily="34" charset="0"/>
                <a:cs typeface="Arial" pitchFamily="34" charset="0"/>
                <a:hlinkClick r:id="rId3" tooltip=" eds. Nelson Textbook of Pediatrics. 18th ed. Philadelphia"/>
              </a:rPr>
              <a:t>ª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Edición.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Philadelphia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Capítulo 378. 2007.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  <a:hlinkClick r:id="rId4"/>
              </a:rPr>
              <a:t> http://es.shvoong.com/medicine-and-health/epidemiology-public-health/1934599-faringitis-causas-s%C3%ADntomas-tratamiento/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5. Guía Médica Familiar. 11 abril /2012. 8:08 am.</a:t>
            </a: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5"/>
              </a:rPr>
              <a:t>http://www.explored.com.ec/guia/fas830.htm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6.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Poze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Medicale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Org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11 abril / 2012. 8:32 am.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2"/>
              </a:rPr>
              <a:t>http://pozemedicale.org/Spain/Enfermedades_del_sistema_digestivo/Acalasia_cardias-imagenes.html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7. GARCÍA, Esther Martínez. Especialista en Pediatría 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</a:rPr>
              <a:t>Médico consultor de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Advance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Medical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11 abril /2012. 8:37 am.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3"/>
              </a:rPr>
              <a:t>http://www.mapfre.com/salud/es/cinformativo/estenosis-hipertrofica-piloro.shtml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8. LONGSTRETH, George F. Departamento de Gastroentorología. Programa de Cuidado Permanente Médico. San Diego, California. A.D.A.M., Inc. 1997- 2012.</a:t>
            </a: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  <a:hlinkClick r:id="rId4"/>
              </a:rPr>
              <a:t>http://www.nlm.nih.gov/medlineplus/spanish/ency/article/000206.htm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9. </a:t>
            </a:r>
            <a:r>
              <a:rPr lang="es-ES" dirty="0" err="1" smtClean="0"/>
              <a:t>Dmedicina</a:t>
            </a:r>
            <a:r>
              <a:rPr lang="es-ES" dirty="0" smtClean="0"/>
              <a:t>. Com. Martes, 3 de Agosto de 2010 - Actualizado a las 13:44h.</a:t>
            </a:r>
          </a:p>
          <a:p>
            <a:pPr algn="just">
              <a:buNone/>
            </a:pPr>
            <a:r>
              <a:rPr lang="es-ES" dirty="0" smtClean="0">
                <a:hlinkClick r:id="rId2"/>
              </a:rPr>
              <a:t>http://www.dmedicina.com/enfermedades/digestivas/colon-irritable</a:t>
            </a:r>
            <a:endParaRPr lang="es-ES" dirty="0" smtClean="0"/>
          </a:p>
          <a:p>
            <a:pPr marL="514350" indent="-514350" algn="just">
              <a:buNone/>
            </a:pPr>
            <a:r>
              <a:rPr lang="es-ES" dirty="0" smtClean="0"/>
              <a:t>10. ABC </a:t>
            </a:r>
            <a:r>
              <a:rPr lang="es-ES" dirty="0" err="1" smtClean="0"/>
              <a:t>Farma</a:t>
            </a:r>
            <a:r>
              <a:rPr lang="es-ES" dirty="0" smtClean="0"/>
              <a:t>. </a:t>
            </a:r>
            <a:r>
              <a:rPr lang="es-ES" dirty="0" err="1" smtClean="0"/>
              <a:t>Consultoria</a:t>
            </a:r>
            <a:r>
              <a:rPr lang="es-ES" dirty="0" smtClean="0"/>
              <a:t> de la Salud. Miércoles 11 abril / 2012. 9:11 am.</a:t>
            </a:r>
          </a:p>
          <a:p>
            <a:pPr marL="514350" indent="-514350" algn="just">
              <a:buNone/>
            </a:pPr>
            <a:r>
              <a:rPr lang="es-ES" dirty="0" smtClean="0">
                <a:hlinkClick r:id="rId3"/>
              </a:rPr>
              <a:t>http://www.abcfarma.net/inediasp/respuestas/agosto_07/0806071_hemorroides.shtml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TS030005368</Template>
  <TotalTime>244</TotalTime>
  <Words>431</Words>
  <Application>Microsoft Office PowerPoint</Application>
  <PresentationFormat>Presentación en pantalla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SISTEMA DIGESTIVO HUMANO</vt:lpstr>
      <vt:lpstr>Diapositiva 2</vt:lpstr>
      <vt:lpstr>ENFERMEDADES Y TRATAMIENTOS</vt:lpstr>
      <vt:lpstr>Diapositiva 4</vt:lpstr>
      <vt:lpstr>Diapositiva 5</vt:lpstr>
      <vt:lpstr>REFERENCIA</vt:lpstr>
      <vt:lpstr>Diapositiva 7</vt:lpstr>
      <vt:lpstr>Diapositiva 8</vt:lpstr>
      <vt:lpstr>Diapositiva 9</vt:lpstr>
    </vt:vector>
  </TitlesOfParts>
  <Company>Familia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Rosa</dc:creator>
  <cp:lastModifiedBy>Ana Rosa</cp:lastModifiedBy>
  <cp:revision>24</cp:revision>
  <dcterms:created xsi:type="dcterms:W3CDTF">2012-04-07T20:26:41Z</dcterms:created>
  <dcterms:modified xsi:type="dcterms:W3CDTF">2012-04-12T22:33:17Z</dcterms:modified>
</cp:coreProperties>
</file>