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942A-0BD1-4051-A53D-B274FD9844A3}" type="datetimeFigureOut">
              <a:rPr lang="es-CO" smtClean="0"/>
              <a:pPr/>
              <a:t>30/05/2012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C9C7-0F49-4C9D-A629-8B82E9B36A7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78464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942A-0BD1-4051-A53D-B274FD9844A3}" type="datetimeFigureOut">
              <a:rPr lang="es-CO" smtClean="0"/>
              <a:pPr/>
              <a:t>30/05/2012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C9C7-0F49-4C9D-A629-8B82E9B36A7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02431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942A-0BD1-4051-A53D-B274FD9844A3}" type="datetimeFigureOut">
              <a:rPr lang="es-CO" smtClean="0"/>
              <a:pPr/>
              <a:t>30/05/2012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C9C7-0F49-4C9D-A629-8B82E9B36A7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14802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942A-0BD1-4051-A53D-B274FD9844A3}" type="datetimeFigureOut">
              <a:rPr lang="es-CO" smtClean="0"/>
              <a:pPr/>
              <a:t>30/05/2012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C9C7-0F49-4C9D-A629-8B82E9B36A7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2873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942A-0BD1-4051-A53D-B274FD9844A3}" type="datetimeFigureOut">
              <a:rPr lang="es-CO" smtClean="0"/>
              <a:pPr/>
              <a:t>30/05/2012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C9C7-0F49-4C9D-A629-8B82E9B36A7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116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942A-0BD1-4051-A53D-B274FD9844A3}" type="datetimeFigureOut">
              <a:rPr lang="es-CO" smtClean="0"/>
              <a:pPr/>
              <a:t>30/05/2012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C9C7-0F49-4C9D-A629-8B82E9B36A7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92514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942A-0BD1-4051-A53D-B274FD9844A3}" type="datetimeFigureOut">
              <a:rPr lang="es-CO" smtClean="0"/>
              <a:pPr/>
              <a:t>30/05/2012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C9C7-0F49-4C9D-A629-8B82E9B36A7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97208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942A-0BD1-4051-A53D-B274FD9844A3}" type="datetimeFigureOut">
              <a:rPr lang="es-CO" smtClean="0"/>
              <a:pPr/>
              <a:t>30/05/2012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C9C7-0F49-4C9D-A629-8B82E9B36A7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92084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942A-0BD1-4051-A53D-B274FD9844A3}" type="datetimeFigureOut">
              <a:rPr lang="es-CO" smtClean="0"/>
              <a:pPr/>
              <a:t>30/05/2012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C9C7-0F49-4C9D-A629-8B82E9B36A7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53583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942A-0BD1-4051-A53D-B274FD9844A3}" type="datetimeFigureOut">
              <a:rPr lang="es-CO" smtClean="0"/>
              <a:pPr/>
              <a:t>30/05/2012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C9C7-0F49-4C9D-A629-8B82E9B36A7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81983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942A-0BD1-4051-A53D-B274FD9844A3}" type="datetimeFigureOut">
              <a:rPr lang="es-CO" smtClean="0"/>
              <a:pPr/>
              <a:t>30/05/2012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C9C7-0F49-4C9D-A629-8B82E9B36A7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79699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7943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9942A-0BD1-4051-A53D-B274FD9844A3}" type="datetimeFigureOut">
              <a:rPr lang="es-CO" smtClean="0"/>
              <a:pPr/>
              <a:t>30/05/2012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5C9C7-0F49-4C9D-A629-8B82E9B36A7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1310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2.ho-berlin.de/sexology/ecs1/utro.html" TargetMode="External"/><Relationship Id="rId2" Type="http://schemas.openxmlformats.org/officeDocument/2006/relationships/hyperlink" Target="http://www.thyroideweek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onografias.com/trabajos24/enfermedades-sexuales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3108" y="714356"/>
            <a:ext cx="3857652" cy="1754326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Las estrellas 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85786" y="3786190"/>
            <a:ext cx="71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err="1" smtClean="0">
                <a:solidFill>
                  <a:srgbClr val="FF0000"/>
                </a:solidFill>
              </a:rPr>
              <a:t>Arevalo</a:t>
            </a:r>
            <a:r>
              <a:rPr lang="es-CO" sz="2400" dirty="0" smtClean="0">
                <a:solidFill>
                  <a:srgbClr val="FF0000"/>
                </a:solidFill>
              </a:rPr>
              <a:t> carrascal </a:t>
            </a:r>
            <a:r>
              <a:rPr lang="es-CO" sz="2400" dirty="0" err="1" smtClean="0">
                <a:solidFill>
                  <a:srgbClr val="FF0000"/>
                </a:solidFill>
              </a:rPr>
              <a:t>maide</a:t>
            </a:r>
            <a:r>
              <a:rPr lang="es-CO" sz="2400" dirty="0" smtClean="0">
                <a:solidFill>
                  <a:srgbClr val="FF0000"/>
                </a:solidFill>
              </a:rPr>
              <a:t> </a:t>
            </a:r>
            <a:r>
              <a:rPr lang="es-CO" sz="2400" dirty="0" err="1" smtClean="0">
                <a:solidFill>
                  <a:srgbClr val="FF0000"/>
                </a:solidFill>
              </a:rPr>
              <a:t>karina</a:t>
            </a:r>
            <a:endParaRPr lang="es-CO" sz="2400" dirty="0" smtClean="0">
              <a:solidFill>
                <a:srgbClr val="FF0000"/>
              </a:solidFill>
            </a:endParaRPr>
          </a:p>
          <a:p>
            <a:pPr algn="ctr"/>
            <a:r>
              <a:rPr lang="es-CO" sz="2400" dirty="0" err="1" smtClean="0">
                <a:solidFill>
                  <a:srgbClr val="FF0000"/>
                </a:solidFill>
              </a:rPr>
              <a:t>Diaz</a:t>
            </a:r>
            <a:r>
              <a:rPr lang="es-CO" sz="2400" dirty="0" smtClean="0">
                <a:solidFill>
                  <a:srgbClr val="FF0000"/>
                </a:solidFill>
              </a:rPr>
              <a:t> </a:t>
            </a:r>
            <a:r>
              <a:rPr lang="es-CO" sz="2400" dirty="0" err="1" smtClean="0">
                <a:solidFill>
                  <a:srgbClr val="FF0000"/>
                </a:solidFill>
              </a:rPr>
              <a:t>garcia</a:t>
            </a:r>
            <a:r>
              <a:rPr lang="es-CO" sz="2400" dirty="0" smtClean="0">
                <a:solidFill>
                  <a:srgbClr val="FF0000"/>
                </a:solidFill>
              </a:rPr>
              <a:t> luz </a:t>
            </a:r>
            <a:r>
              <a:rPr lang="es-CO" sz="2400" dirty="0" err="1" smtClean="0">
                <a:solidFill>
                  <a:srgbClr val="FF0000"/>
                </a:solidFill>
              </a:rPr>
              <a:t>angela</a:t>
            </a:r>
            <a:endParaRPr lang="es-CO" sz="2400" dirty="0" smtClean="0">
              <a:solidFill>
                <a:srgbClr val="FF0000"/>
              </a:solidFill>
            </a:endParaRPr>
          </a:p>
          <a:p>
            <a:pPr algn="ctr"/>
            <a:r>
              <a:rPr lang="es-CO" sz="2400" dirty="0" smtClean="0">
                <a:solidFill>
                  <a:srgbClr val="FF0000"/>
                </a:solidFill>
              </a:rPr>
              <a:t>Estrella </a:t>
            </a:r>
            <a:r>
              <a:rPr lang="es-CO" sz="2400" dirty="0" err="1" smtClean="0">
                <a:solidFill>
                  <a:srgbClr val="FF0000"/>
                </a:solidFill>
              </a:rPr>
              <a:t>maria</a:t>
            </a:r>
            <a:r>
              <a:rPr lang="es-CO" sz="2400" dirty="0" smtClean="0">
                <a:solidFill>
                  <a:srgbClr val="FF0000"/>
                </a:solidFill>
              </a:rPr>
              <a:t> </a:t>
            </a:r>
            <a:r>
              <a:rPr lang="es-CO" sz="2400" dirty="0" err="1" smtClean="0">
                <a:solidFill>
                  <a:srgbClr val="FF0000"/>
                </a:solidFill>
              </a:rPr>
              <a:t>yamile</a:t>
            </a:r>
            <a:endParaRPr lang="es-CO" sz="2400" dirty="0" smtClean="0">
              <a:solidFill>
                <a:srgbClr val="FF0000"/>
              </a:solidFill>
            </a:endParaRPr>
          </a:p>
          <a:p>
            <a:pPr algn="ctr"/>
            <a:r>
              <a:rPr lang="es-CO" sz="2400" dirty="0" smtClean="0">
                <a:solidFill>
                  <a:srgbClr val="FF0000"/>
                </a:solidFill>
              </a:rPr>
              <a:t>Granados </a:t>
            </a:r>
            <a:r>
              <a:rPr lang="es-CO" sz="2400" dirty="0" err="1" smtClean="0">
                <a:solidFill>
                  <a:srgbClr val="FF0000"/>
                </a:solidFill>
              </a:rPr>
              <a:t>martinez</a:t>
            </a:r>
            <a:r>
              <a:rPr lang="es-CO" sz="2400" dirty="0" smtClean="0">
                <a:solidFill>
                  <a:srgbClr val="FF0000"/>
                </a:solidFill>
              </a:rPr>
              <a:t> </a:t>
            </a:r>
            <a:r>
              <a:rPr lang="es-CO" sz="2400" dirty="0" err="1" smtClean="0">
                <a:solidFill>
                  <a:srgbClr val="FF0000"/>
                </a:solidFill>
              </a:rPr>
              <a:t>fabiola</a:t>
            </a:r>
            <a:r>
              <a:rPr lang="es-CO" sz="2400" dirty="0" smtClean="0">
                <a:solidFill>
                  <a:srgbClr val="FF0000"/>
                </a:solidFill>
              </a:rPr>
              <a:t> marcela</a:t>
            </a:r>
          </a:p>
          <a:p>
            <a:pPr algn="ctr"/>
            <a:r>
              <a:rPr lang="es-CO" sz="2400" dirty="0" err="1" smtClean="0">
                <a:solidFill>
                  <a:srgbClr val="FF0000"/>
                </a:solidFill>
              </a:rPr>
              <a:t>Neusa</a:t>
            </a:r>
            <a:r>
              <a:rPr lang="es-CO" sz="2400" dirty="0" smtClean="0">
                <a:solidFill>
                  <a:srgbClr val="FF0000"/>
                </a:solidFill>
              </a:rPr>
              <a:t> </a:t>
            </a:r>
            <a:r>
              <a:rPr lang="es-CO" sz="2400" dirty="0" err="1" smtClean="0">
                <a:solidFill>
                  <a:srgbClr val="FF0000"/>
                </a:solidFill>
              </a:rPr>
              <a:t>rincon</a:t>
            </a:r>
            <a:r>
              <a:rPr lang="es-CO" sz="2400" dirty="0" smtClean="0">
                <a:solidFill>
                  <a:srgbClr val="FF0000"/>
                </a:solidFill>
              </a:rPr>
              <a:t> </a:t>
            </a:r>
            <a:r>
              <a:rPr lang="es-CO" sz="2400" dirty="0" err="1" smtClean="0">
                <a:solidFill>
                  <a:srgbClr val="FF0000"/>
                </a:solidFill>
              </a:rPr>
              <a:t>angela</a:t>
            </a:r>
            <a:r>
              <a:rPr lang="es-CO" sz="2400" dirty="0" smtClean="0">
                <a:solidFill>
                  <a:srgbClr val="FF0000"/>
                </a:solidFill>
              </a:rPr>
              <a:t> </a:t>
            </a:r>
            <a:r>
              <a:rPr lang="es-CO" sz="2400" dirty="0" err="1" smtClean="0">
                <a:solidFill>
                  <a:srgbClr val="FF0000"/>
                </a:solidFill>
              </a:rPr>
              <a:t>mireya</a:t>
            </a:r>
            <a:endParaRPr lang="es-CO" sz="2400" dirty="0" smtClean="0">
              <a:solidFill>
                <a:srgbClr val="FF0000"/>
              </a:solidFill>
            </a:endParaRPr>
          </a:p>
          <a:p>
            <a:pPr algn="ctr"/>
            <a:r>
              <a:rPr lang="es-CO" sz="2400" dirty="0" err="1" smtClean="0">
                <a:solidFill>
                  <a:srgbClr val="FF0000"/>
                </a:solidFill>
              </a:rPr>
              <a:t>Portela</a:t>
            </a:r>
            <a:r>
              <a:rPr lang="es-CO" sz="2400" dirty="0" smtClean="0">
                <a:solidFill>
                  <a:srgbClr val="FF0000"/>
                </a:solidFill>
              </a:rPr>
              <a:t> </a:t>
            </a:r>
            <a:r>
              <a:rPr lang="es-CO" sz="2400" dirty="0" err="1" smtClean="0">
                <a:solidFill>
                  <a:srgbClr val="FF0000"/>
                </a:solidFill>
              </a:rPr>
              <a:t>yinna</a:t>
            </a:r>
            <a:endParaRPr lang="es-CO" sz="2400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57290" y="2571744"/>
            <a:ext cx="6203238" cy="923330"/>
          </a:xfrm>
          <a:prstGeom prst="rect">
            <a:avLst/>
          </a:prstGeom>
          <a:noFill/>
          <a:scene3d>
            <a:camera prst="orthographicFront"/>
            <a:lightRig rig="flat" dir="t">
              <a:rot lat="0" lon="0" rev="18900000"/>
            </a:lightRig>
          </a:scene3d>
          <a:sp3d>
            <a:bevelT w="139700" prst="cross"/>
          </a:sp3d>
        </p:spPr>
        <p:txBody>
          <a:bodyPr wrap="none" lIns="91440" tIns="45720" rIns="91440" bIns="45720">
            <a:spAutoFit/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/>
                <a:solidFill>
                  <a:srgbClr val="FF0000"/>
                </a:solidFill>
              </a:rPr>
              <a:t>Sistema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s-ES" sz="5400" b="1" dirty="0" smtClean="0">
                <a:ln/>
                <a:solidFill>
                  <a:srgbClr val="FF0000"/>
                </a:solidFill>
              </a:rPr>
              <a:t>reproductor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 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784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6619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86079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5000247"/>
              </p:ext>
            </p:extLst>
          </p:nvPr>
        </p:nvGraphicFramePr>
        <p:xfrm>
          <a:off x="0" y="-1"/>
          <a:ext cx="9144000" cy="6741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8009"/>
                <a:gridCol w="1328710"/>
                <a:gridCol w="3590128"/>
                <a:gridCol w="3177153"/>
              </a:tblGrid>
              <a:tr h="1059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Esquema del sistema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Enfermedades comunes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sintomatología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tratamiento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VULVA Y VAGINA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Vaginitis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Dolor ,ardor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Picor mal olor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Metronidazol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nistatina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0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Herpes genital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Inapetencia fiebre indisposición general llagas en la zona afectada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Aciclovir, val Aciclovir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80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Enfermedad pélvica inflamatoria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Dolor y flujo vaginal oloroso, dolor ardor al orinar menstruación irregular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ciprofloxacino 500mg+metronidazol 500mg 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amoxicilinaclavulinica+doxiciclina 100mg-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80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UTERO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Endometritis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dolor abdominal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intenso,mestruaciones irregulares. dolor durante la relación.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hormonas </a:t>
                      </a:r>
                      <a:r>
                        <a:rPr lang="es-CO" sz="1100" dirty="0" err="1">
                          <a:effectLst/>
                        </a:rPr>
                        <a:t>gnrh</a:t>
                      </a:r>
                      <a:r>
                        <a:rPr lang="es-CO" sz="1100" dirty="0">
                          <a:effectLst/>
                        </a:rPr>
                        <a:t> y </a:t>
                      </a:r>
                      <a:r>
                        <a:rPr lang="es-CO" sz="1100" dirty="0" err="1">
                          <a:effectLst/>
                        </a:rPr>
                        <a:t>danazol</a:t>
                      </a:r>
                      <a:r>
                        <a:rPr lang="es-CO" sz="11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79987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6097079"/>
              </p:ext>
            </p:extLst>
          </p:nvPr>
        </p:nvGraphicFramePr>
        <p:xfrm>
          <a:off x="107504" y="44624"/>
          <a:ext cx="9001003" cy="6768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1632474"/>
                <a:gridCol w="2976040"/>
                <a:gridCol w="2880321"/>
              </a:tblGrid>
              <a:tr h="1470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TROMPAS Y OVARIOS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Quistes ováricos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dolor abdominal sangrado vaginal cefalea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etil estradiol,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levonorgestrel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PENE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Difusión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 eréctil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Incapacidad de mantener una relación sexual,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Sildenafilo, tadalafilo ,caverget.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4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TESTICULO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testículo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Dolor testicular inflamación enrojecimiento, esterilidad-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Ibuprofeno, nimesulide, meloxicam, y quirúrgico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orquitis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Inflamación, dolor y sensación de peso en el escroto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Ibuprofeno y meloxicam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3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próstata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Hiperplasia benigna de próstata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Inflamación, dolor y ardor al orinar, disminución en la frecuencia urinaria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err="1">
                          <a:effectLst/>
                        </a:rPr>
                        <a:t>Tamsulosina</a:t>
                      </a:r>
                      <a:r>
                        <a:rPr lang="es-CO" sz="1100" dirty="0">
                          <a:effectLst/>
                        </a:rPr>
                        <a:t>,  </a:t>
                      </a:r>
                      <a:r>
                        <a:rPr lang="es-CO" sz="1100" dirty="0" err="1">
                          <a:effectLst/>
                        </a:rPr>
                        <a:t>prazosina</a:t>
                      </a:r>
                      <a:r>
                        <a:rPr lang="es-CO" sz="1100" dirty="0">
                          <a:effectLst/>
                        </a:rPr>
                        <a:t>, </a:t>
                      </a:r>
                      <a:r>
                        <a:rPr lang="es-CO" sz="1100" dirty="0" err="1">
                          <a:effectLst/>
                        </a:rPr>
                        <a:t>ciprofloxacino</a:t>
                      </a:r>
                      <a:r>
                        <a:rPr lang="es-CO" sz="1100" dirty="0">
                          <a:effectLst/>
                        </a:rPr>
                        <a:t>, </a:t>
                      </a:r>
                      <a:r>
                        <a:rPr lang="es-CO" sz="1100" dirty="0" err="1">
                          <a:effectLst/>
                        </a:rPr>
                        <a:t>doxasocina</a:t>
                      </a:r>
                      <a:r>
                        <a:rPr lang="es-CO" sz="11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3685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28662" y="2643182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O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WWW.ahrq.gov&gt;lainformacionen español</a:t>
            </a:r>
          </a:p>
          <a:p>
            <a:pPr marL="342900" indent="-342900">
              <a:buFont typeface="+mj-lt"/>
              <a:buAutoNum type="arabicPeriod"/>
            </a:pPr>
            <a:r>
              <a:rPr lang="es-CO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http:/www.tuotromedico.com/temas/orquitis.htm</a:t>
            </a:r>
          </a:p>
          <a:p>
            <a:pPr marL="342900" indent="-342900">
              <a:buFont typeface="+mj-lt"/>
              <a:buAutoNum type="arabicPeriod"/>
            </a:pPr>
            <a:r>
              <a:rPr lang="es-CO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www.thyroideweek.com</a:t>
            </a:r>
            <a:endParaRPr lang="es-CO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CO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www.2.ho-berlin.de/sexology/ecs1/utro.html</a:t>
            </a:r>
            <a:endParaRPr lang="es-CO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CO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www.monografias.com/trabajos24/enfermedades-sexuales.shtml</a:t>
            </a:r>
            <a:endParaRPr lang="es-CO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CO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857356" y="714356"/>
            <a:ext cx="41216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REFERENCIAS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9077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193</Words>
  <Application>Microsoft Office PowerPoint</Application>
  <PresentationFormat>Presentación en pantalla (4:3)</PresentationFormat>
  <Paragraphs>84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JAMES</cp:lastModifiedBy>
  <cp:revision>4</cp:revision>
  <dcterms:created xsi:type="dcterms:W3CDTF">2012-05-30T15:38:05Z</dcterms:created>
  <dcterms:modified xsi:type="dcterms:W3CDTF">2012-05-31T00:44:34Z</dcterms:modified>
</cp:coreProperties>
</file>