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60" r:id="rId2"/>
    <p:sldId id="25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443" autoAdjust="0"/>
  </p:normalViewPr>
  <p:slideViewPr>
    <p:cSldViewPr>
      <p:cViewPr varScale="1">
        <p:scale>
          <a:sx n="64" d="100"/>
          <a:sy n="64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21B64-CBD7-46CE-A247-E5DD464C9C0A}" type="datetimeFigureOut">
              <a:rPr lang="es-CO" smtClean="0"/>
              <a:pPr/>
              <a:t>31/05/2012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0EA04-205F-43E5-8776-EDA7875A74A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387167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0EA04-205F-43E5-8776-EDA7875A74A5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10114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F3-37AC-4803-830B-61AD86211020}" type="datetimeFigureOut">
              <a:rPr lang="es-CO" smtClean="0"/>
              <a:pPr/>
              <a:t>31/05/2012</a:t>
            </a:fld>
            <a:endParaRPr lang="es-CO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329C-995A-49FB-ACE8-61D6377C0EB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F3-37AC-4803-830B-61AD86211020}" type="datetimeFigureOut">
              <a:rPr lang="es-CO" smtClean="0"/>
              <a:pPr/>
              <a:t>31/05/2012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329C-995A-49FB-ACE8-61D6377C0EB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F3-37AC-4803-830B-61AD86211020}" type="datetimeFigureOut">
              <a:rPr lang="es-CO" smtClean="0"/>
              <a:pPr/>
              <a:t>31/05/2012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329C-995A-49FB-ACE8-61D6377C0EB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F3-37AC-4803-830B-61AD86211020}" type="datetimeFigureOut">
              <a:rPr lang="es-CO" smtClean="0"/>
              <a:pPr/>
              <a:t>31/05/2012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329C-995A-49FB-ACE8-61D6377C0EB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F3-37AC-4803-830B-61AD86211020}" type="datetimeFigureOut">
              <a:rPr lang="es-CO" smtClean="0"/>
              <a:pPr/>
              <a:t>31/05/2012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329C-995A-49FB-ACE8-61D6377C0EB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F3-37AC-4803-830B-61AD86211020}" type="datetimeFigureOut">
              <a:rPr lang="es-CO" smtClean="0"/>
              <a:pPr/>
              <a:t>31/05/2012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329C-995A-49FB-ACE8-61D6377C0EB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F3-37AC-4803-830B-61AD86211020}" type="datetimeFigureOut">
              <a:rPr lang="es-CO" smtClean="0"/>
              <a:pPr/>
              <a:t>31/05/2012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329C-995A-49FB-ACE8-61D6377C0EB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F3-37AC-4803-830B-61AD86211020}" type="datetimeFigureOut">
              <a:rPr lang="es-CO" smtClean="0"/>
              <a:pPr/>
              <a:t>31/05/2012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329C-995A-49FB-ACE8-61D6377C0EB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F3-37AC-4803-830B-61AD86211020}" type="datetimeFigureOut">
              <a:rPr lang="es-CO" smtClean="0"/>
              <a:pPr/>
              <a:t>31/05/2012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329C-995A-49FB-ACE8-61D6377C0EB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F3-37AC-4803-830B-61AD86211020}" type="datetimeFigureOut">
              <a:rPr lang="es-CO" smtClean="0"/>
              <a:pPr/>
              <a:t>31/05/2012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329C-995A-49FB-ACE8-61D6377C0EB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F3-37AC-4803-830B-61AD86211020}" type="datetimeFigureOut">
              <a:rPr lang="es-CO" smtClean="0"/>
              <a:pPr/>
              <a:t>31/05/2012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59329C-995A-49FB-ACE8-61D6377C0EBD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96F2F3-37AC-4803-830B-61AD86211020}" type="datetimeFigureOut">
              <a:rPr lang="es-CO" smtClean="0"/>
              <a:pPr/>
              <a:t>31/05/2012</a:t>
            </a:fld>
            <a:endParaRPr lang="es-CO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59329C-995A-49FB-ACE8-61D6377C0EBD}" type="slidenum">
              <a:rPr lang="es-CO" smtClean="0"/>
              <a:pPr/>
              <a:t>‹Nº›</a:t>
            </a:fld>
            <a:endParaRPr lang="es-CO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.uhealthsystem.com/enciclopedia-medica/digest/digesdis/constp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s.uhealthsystem.com/enciclopedia-medica/digest" TargetMode="External"/><Relationship Id="rId4" Type="http://schemas.openxmlformats.org/officeDocument/2006/relationships/hyperlink" Target="http://www.mailxmail.com/curso-anatomia-aparato-digestivo/intestino-grueso-segunda-par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4087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s-CO" sz="1800" b="1" dirty="0" smtClean="0">
              <a:latin typeface="Bradley Hand ITC" pitchFamily="66" charset="0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s-CO" sz="1800" b="1" dirty="0" smtClean="0">
                <a:latin typeface="Bradley Hand ITC" pitchFamily="66" charset="0"/>
                <a:cs typeface="Aharoni" pitchFamily="2" charset="-79"/>
              </a:rPr>
              <a:t>SISTEMA DIGESTIVO</a:t>
            </a:r>
          </a:p>
          <a:p>
            <a:pPr marL="0" indent="0" algn="ctr">
              <a:buNone/>
            </a:pPr>
            <a:endParaRPr lang="es-CO" sz="1800" b="1" dirty="0">
              <a:latin typeface="Bradley Hand ITC" pitchFamily="66" charset="0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s-CO" sz="1800" b="1" dirty="0" smtClean="0">
                <a:latin typeface="Bradley Hand ITC" pitchFamily="66" charset="0"/>
                <a:cs typeface="Aharoni" pitchFamily="2" charset="-79"/>
              </a:rPr>
              <a:t>PRESENTADO POR: </a:t>
            </a:r>
          </a:p>
          <a:p>
            <a:pPr marL="0" indent="0" algn="ctr">
              <a:buNone/>
            </a:pPr>
            <a:endParaRPr lang="es-CO" sz="1800" b="1" dirty="0" smtClean="0">
              <a:latin typeface="Bradley Hand ITC" pitchFamily="66" charset="0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s-CO" sz="1800" b="1" dirty="0" smtClean="0">
                <a:latin typeface="Bradley Hand ITC" pitchFamily="66" charset="0"/>
                <a:cs typeface="Aharoni" pitchFamily="2" charset="-79"/>
              </a:rPr>
              <a:t>MARTHA CARDENAS</a:t>
            </a:r>
          </a:p>
          <a:p>
            <a:pPr marL="0" indent="0" algn="ctr">
              <a:buNone/>
            </a:pPr>
            <a:r>
              <a:rPr lang="es-CO" sz="1800" b="1" dirty="0" smtClean="0">
                <a:latin typeface="Bradley Hand ITC" pitchFamily="66" charset="0"/>
                <a:cs typeface="Aharoni" pitchFamily="2" charset="-79"/>
              </a:rPr>
              <a:t>CRISTINA GARAY</a:t>
            </a:r>
          </a:p>
          <a:p>
            <a:pPr marL="0" indent="0" algn="ctr">
              <a:buNone/>
            </a:pPr>
            <a:r>
              <a:rPr lang="es-CO" sz="1800" b="1" dirty="0" smtClean="0">
                <a:latin typeface="Bradley Hand ITC" pitchFamily="66" charset="0"/>
                <a:cs typeface="Aharoni" pitchFamily="2" charset="-79"/>
              </a:rPr>
              <a:t>CRISTHIAN RINCON</a:t>
            </a:r>
          </a:p>
          <a:p>
            <a:pPr marL="0" indent="0" algn="ctr">
              <a:buNone/>
            </a:pPr>
            <a:r>
              <a:rPr lang="es-CO" sz="1800" b="1" dirty="0" smtClean="0">
                <a:latin typeface="Bradley Hand ITC" pitchFamily="66" charset="0"/>
                <a:cs typeface="Aharoni" pitchFamily="2" charset="-79"/>
              </a:rPr>
              <a:t>VERONICA RODRIGUEZ</a:t>
            </a:r>
          </a:p>
          <a:p>
            <a:pPr marL="0" indent="0" algn="ctr">
              <a:buNone/>
            </a:pPr>
            <a:endParaRPr lang="es-CO" sz="1800" b="1" dirty="0" smtClean="0">
              <a:latin typeface="Bradley Hand ITC" pitchFamily="66" charset="0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s-CO" sz="1800" b="1" dirty="0" smtClean="0">
                <a:latin typeface="Bradley Hand ITC" pitchFamily="66" charset="0"/>
                <a:cs typeface="Aharoni" pitchFamily="2" charset="-79"/>
              </a:rPr>
              <a:t>CIPA N° 1</a:t>
            </a:r>
          </a:p>
          <a:p>
            <a:pPr marL="0" indent="0" algn="ctr">
              <a:buNone/>
            </a:pPr>
            <a:endParaRPr lang="es-CO" sz="1800" b="1" dirty="0" smtClean="0">
              <a:latin typeface="Bradley Hand ITC" pitchFamily="66" charset="0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s-CO" sz="1800" b="1" dirty="0" smtClean="0">
                <a:latin typeface="Bradley Hand ITC" pitchFamily="66" charset="0"/>
                <a:cs typeface="Aharoni" pitchFamily="2" charset="-79"/>
              </a:rPr>
              <a:t>SEMESTRE: I   GRUPO:3</a:t>
            </a:r>
          </a:p>
          <a:p>
            <a:pPr marL="0" indent="0" algn="ctr">
              <a:buNone/>
            </a:pPr>
            <a:endParaRPr lang="es-CO" sz="1800" b="1" dirty="0" smtClean="0">
              <a:latin typeface="Bradley Hand ITC" pitchFamily="66" charset="0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s-CO" sz="1800" b="1" dirty="0" smtClean="0">
                <a:latin typeface="Bradley Hand ITC" pitchFamily="66" charset="0"/>
                <a:cs typeface="Aharoni" pitchFamily="2" charset="-79"/>
              </a:rPr>
              <a:t>PRESENTADO A:</a:t>
            </a:r>
          </a:p>
          <a:p>
            <a:pPr marL="0" indent="0" algn="ctr">
              <a:buNone/>
            </a:pPr>
            <a:r>
              <a:rPr lang="es-CO" sz="1800" b="1" dirty="0" smtClean="0">
                <a:latin typeface="Bradley Hand ITC" pitchFamily="66" charset="0"/>
                <a:cs typeface="Aharoni" pitchFamily="2" charset="-79"/>
              </a:rPr>
              <a:t>HAMMES GARAVITO</a:t>
            </a:r>
          </a:p>
          <a:p>
            <a:pPr marL="0" indent="0" algn="ctr">
              <a:buNone/>
            </a:pPr>
            <a:endParaRPr lang="es-CO" sz="1800" b="1" dirty="0" smtClean="0">
              <a:latin typeface="Bradley Hand ITC" pitchFamily="66" charset="0"/>
              <a:cs typeface="Aharoni" pitchFamily="2" charset="-79"/>
            </a:endParaRPr>
          </a:p>
          <a:p>
            <a:pPr marL="0" indent="0" algn="ctr">
              <a:buNone/>
            </a:pPr>
            <a:endParaRPr lang="es-CO" sz="1800" b="1" dirty="0" smtClean="0">
              <a:latin typeface="Bradley Hand ITC" pitchFamily="66" charset="0"/>
              <a:cs typeface="Aharoni" pitchFamily="2" charset="-79"/>
            </a:endParaRPr>
          </a:p>
          <a:p>
            <a:pPr marL="0" indent="0" algn="ctr">
              <a:buNone/>
            </a:pPr>
            <a:endParaRPr lang="es-CO" sz="1800" b="1" dirty="0" smtClean="0">
              <a:latin typeface="Bradley Hand ITC" pitchFamily="66" charset="0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s-CO" sz="1800" b="1" dirty="0" smtClean="0">
                <a:latin typeface="Bradley Hand ITC" pitchFamily="66" charset="0"/>
                <a:cs typeface="Aharoni" pitchFamily="2" charset="-79"/>
              </a:rPr>
              <a:t>TECNOLOGIA EN REGENCIA DE FARMACIA</a:t>
            </a:r>
          </a:p>
          <a:p>
            <a:pPr marL="0" indent="0" algn="ctr">
              <a:buNone/>
            </a:pPr>
            <a:r>
              <a:rPr lang="es-CO" sz="1800" b="1" dirty="0" smtClean="0">
                <a:latin typeface="Bradley Hand ITC" pitchFamily="66" charset="0"/>
                <a:cs typeface="Aharoni" pitchFamily="2" charset="-79"/>
              </a:rPr>
              <a:t>UNIVERSIDAD DEL TOLIMA CREAD- TUNAL</a:t>
            </a:r>
          </a:p>
          <a:p>
            <a:pPr marL="0" indent="0" algn="ctr">
              <a:buNone/>
            </a:pPr>
            <a:r>
              <a:rPr lang="es-CO" sz="1800" b="1" dirty="0" smtClean="0">
                <a:latin typeface="Bradley Hand ITC" pitchFamily="66" charset="0"/>
                <a:cs typeface="Aharoni" pitchFamily="2" charset="-79"/>
              </a:rPr>
              <a:t>BIOLOGIA</a:t>
            </a:r>
            <a:endParaRPr lang="es-CO" sz="1800" b="1" dirty="0">
              <a:latin typeface="Bradley Hand ITC" pitchFamily="66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757663"/>
      </p:ext>
    </p:extLst>
  </p:cSld>
  <p:clrMapOvr>
    <a:masterClrMapping/>
  </p:clrMapOvr>
  <p:transition spd="slow">
    <p:wip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6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3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4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5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0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1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lipse"/>
          <p:cNvSpPr/>
          <p:nvPr/>
        </p:nvSpPr>
        <p:spPr>
          <a:xfrm>
            <a:off x="3455876" y="2877937"/>
            <a:ext cx="1980220" cy="1380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prstClr val="black"/>
                </a:solidFill>
              </a:rPr>
              <a:t>SISTEMA DIGESTIVO</a:t>
            </a:r>
            <a:endParaRPr lang="es-CO" sz="1600" b="1" dirty="0">
              <a:solidFill>
                <a:prstClr val="black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5724128" y="2564904"/>
            <a:ext cx="180020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prstClr val="black"/>
                </a:solidFill>
              </a:rPr>
              <a:t>INTESTINO GRUESO</a:t>
            </a:r>
            <a:endParaRPr lang="es-CO" sz="1400" b="1" dirty="0">
              <a:solidFill>
                <a:prstClr val="black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2771800" y="1628549"/>
            <a:ext cx="1711055" cy="93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prstClr val="black"/>
                </a:solidFill>
              </a:rPr>
              <a:t>BAZO</a:t>
            </a:r>
            <a:endParaRPr lang="es-CO" sz="1600" b="1" dirty="0">
              <a:solidFill>
                <a:prstClr val="black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2291649" y="4653136"/>
            <a:ext cx="1560271" cy="995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prstClr val="black"/>
                </a:solidFill>
              </a:rPr>
              <a:t>HÍGADO</a:t>
            </a:r>
            <a:endParaRPr lang="es-CO" sz="1600" b="1" dirty="0">
              <a:solidFill>
                <a:prstClr val="black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4707447" y="1733877"/>
            <a:ext cx="1656184" cy="9189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prstClr val="black"/>
                </a:solidFill>
              </a:rPr>
              <a:t>PÁNCREAS</a:t>
            </a:r>
            <a:endParaRPr lang="es-CO" sz="1400" b="1" dirty="0">
              <a:solidFill>
                <a:prstClr val="black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5508104" y="3861048"/>
            <a:ext cx="17281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prstClr val="black"/>
                </a:solidFill>
              </a:rPr>
              <a:t>INTESTINO DELGADO</a:t>
            </a:r>
            <a:endParaRPr lang="es-CO" sz="1400" b="1" dirty="0">
              <a:solidFill>
                <a:prstClr val="black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067944" y="4581128"/>
            <a:ext cx="17281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prstClr val="black"/>
                </a:solidFill>
              </a:rPr>
              <a:t>ESTOMAGO</a:t>
            </a:r>
            <a:endParaRPr lang="es-CO" sz="1400" b="1" dirty="0">
              <a:solidFill>
                <a:prstClr val="black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1439652" y="3452250"/>
            <a:ext cx="1620180" cy="840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prstClr val="black"/>
                </a:solidFill>
              </a:rPr>
              <a:t>ESOFAGO</a:t>
            </a:r>
            <a:endParaRPr lang="es-CO" sz="1600" b="1" dirty="0">
              <a:solidFill>
                <a:prstClr val="black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1472328" y="2366666"/>
            <a:ext cx="1731520" cy="774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prstClr val="black"/>
                </a:solidFill>
              </a:rPr>
              <a:t>BOCA</a:t>
            </a:r>
            <a:endParaRPr lang="es-CO" sz="1600" b="1" dirty="0">
              <a:solidFill>
                <a:prstClr val="black"/>
              </a:solidFill>
            </a:endParaRPr>
          </a:p>
        </p:txBody>
      </p:sp>
      <p:cxnSp>
        <p:nvCxnSpPr>
          <p:cNvPr id="18" name="17 Conector recto de flecha"/>
          <p:cNvCxnSpPr>
            <a:stCxn id="6" idx="7"/>
            <a:endCxn id="10" idx="4"/>
          </p:cNvCxnSpPr>
          <p:nvPr/>
        </p:nvCxnSpPr>
        <p:spPr>
          <a:xfrm flipV="1">
            <a:off x="5146099" y="2652857"/>
            <a:ext cx="389440" cy="427309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cxnSp>
        <p:nvCxnSpPr>
          <p:cNvPr id="19" name="18 Conector recto de flecha"/>
          <p:cNvCxnSpPr>
            <a:stCxn id="6" idx="0"/>
            <a:endCxn id="8" idx="5"/>
          </p:cNvCxnSpPr>
          <p:nvPr/>
        </p:nvCxnSpPr>
        <p:spPr>
          <a:xfrm flipH="1" flipV="1">
            <a:off x="4232277" y="2427778"/>
            <a:ext cx="213709" cy="450159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cxnSp>
        <p:nvCxnSpPr>
          <p:cNvPr id="20" name="19 Conector recto de flecha"/>
          <p:cNvCxnSpPr>
            <a:stCxn id="6" idx="1"/>
            <a:endCxn id="16" idx="6"/>
          </p:cNvCxnSpPr>
          <p:nvPr/>
        </p:nvCxnSpPr>
        <p:spPr>
          <a:xfrm flipH="1" flipV="1">
            <a:off x="3203848" y="2753817"/>
            <a:ext cx="542025" cy="326349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cxnSp>
        <p:nvCxnSpPr>
          <p:cNvPr id="21" name="20 Conector recto de flecha"/>
          <p:cNvCxnSpPr>
            <a:stCxn id="6" idx="2"/>
            <a:endCxn id="15" idx="6"/>
          </p:cNvCxnSpPr>
          <p:nvPr/>
        </p:nvCxnSpPr>
        <p:spPr>
          <a:xfrm flipH="1">
            <a:off x="3059832" y="3568390"/>
            <a:ext cx="396044" cy="304283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cxnSp>
        <p:nvCxnSpPr>
          <p:cNvPr id="22" name="21 Conector recto de flecha"/>
          <p:cNvCxnSpPr>
            <a:stCxn id="6" idx="3"/>
            <a:endCxn id="9" idx="0"/>
          </p:cNvCxnSpPr>
          <p:nvPr/>
        </p:nvCxnSpPr>
        <p:spPr>
          <a:xfrm flipH="1">
            <a:off x="3071785" y="4056614"/>
            <a:ext cx="674088" cy="596522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cxnSp>
        <p:nvCxnSpPr>
          <p:cNvPr id="23" name="22 Conector recto de flecha"/>
          <p:cNvCxnSpPr>
            <a:stCxn id="16" idx="4"/>
            <a:endCxn id="64" idx="5"/>
          </p:cNvCxnSpPr>
          <p:nvPr/>
        </p:nvCxnSpPr>
        <p:spPr>
          <a:xfrm flipH="1">
            <a:off x="1423965" y="3140968"/>
            <a:ext cx="914123" cy="342394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cxnSp>
        <p:nvCxnSpPr>
          <p:cNvPr id="24" name="23 Conector recto de flecha"/>
          <p:cNvCxnSpPr>
            <a:stCxn id="6" idx="4"/>
            <a:endCxn id="13" idx="0"/>
          </p:cNvCxnSpPr>
          <p:nvPr/>
        </p:nvCxnSpPr>
        <p:spPr>
          <a:xfrm>
            <a:off x="4445986" y="4258843"/>
            <a:ext cx="486054" cy="322285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cxnSp>
        <p:nvCxnSpPr>
          <p:cNvPr id="25" name="24 Conector recto de flecha"/>
          <p:cNvCxnSpPr>
            <a:stCxn id="6" idx="5"/>
            <a:endCxn id="11" idx="1"/>
          </p:cNvCxnSpPr>
          <p:nvPr/>
        </p:nvCxnSpPr>
        <p:spPr>
          <a:xfrm flipV="1">
            <a:off x="5146099" y="3998137"/>
            <a:ext cx="615093" cy="58477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cxnSp>
        <p:nvCxnSpPr>
          <p:cNvPr id="52" name="51 Conector recto de flecha"/>
          <p:cNvCxnSpPr>
            <a:stCxn id="6" idx="6"/>
            <a:endCxn id="7" idx="3"/>
          </p:cNvCxnSpPr>
          <p:nvPr/>
        </p:nvCxnSpPr>
        <p:spPr>
          <a:xfrm flipV="1">
            <a:off x="5436096" y="3302456"/>
            <a:ext cx="551665" cy="265934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cxnSp>
        <p:nvCxnSpPr>
          <p:cNvPr id="53" name="52 Conector recto de flecha"/>
          <p:cNvCxnSpPr>
            <a:stCxn id="7" idx="6"/>
            <a:endCxn id="69" idx="0"/>
          </p:cNvCxnSpPr>
          <p:nvPr/>
        </p:nvCxnSpPr>
        <p:spPr>
          <a:xfrm>
            <a:off x="7524328" y="2996952"/>
            <a:ext cx="800657" cy="143765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sp>
        <p:nvSpPr>
          <p:cNvPr id="64" name="63 Elipse"/>
          <p:cNvSpPr/>
          <p:nvPr/>
        </p:nvSpPr>
        <p:spPr>
          <a:xfrm>
            <a:off x="-36512" y="2960823"/>
            <a:ext cx="1711055" cy="6121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prstClr val="black"/>
                </a:solidFill>
              </a:rPr>
              <a:t>Herpes labial</a:t>
            </a:r>
            <a:endParaRPr lang="es-CO" sz="1600" b="1" dirty="0">
              <a:solidFill>
                <a:prstClr val="black"/>
              </a:solidFill>
            </a:endParaRPr>
          </a:p>
        </p:txBody>
      </p:sp>
      <p:sp>
        <p:nvSpPr>
          <p:cNvPr id="65" name="64 Elipse"/>
          <p:cNvSpPr/>
          <p:nvPr/>
        </p:nvSpPr>
        <p:spPr>
          <a:xfrm>
            <a:off x="2843808" y="400977"/>
            <a:ext cx="2095164" cy="93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prstClr val="black"/>
                </a:solidFill>
              </a:rPr>
              <a:t>inflamación</a:t>
            </a:r>
            <a:endParaRPr lang="es-CO" sz="1600" b="1" dirty="0">
              <a:solidFill>
                <a:prstClr val="black"/>
              </a:solidFill>
            </a:endParaRPr>
          </a:p>
        </p:txBody>
      </p:sp>
      <p:sp>
        <p:nvSpPr>
          <p:cNvPr id="66" name="65 Elipse"/>
          <p:cNvSpPr/>
          <p:nvPr/>
        </p:nvSpPr>
        <p:spPr>
          <a:xfrm>
            <a:off x="5364088" y="617234"/>
            <a:ext cx="1927079" cy="795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prstClr val="black"/>
                </a:solidFill>
              </a:rPr>
              <a:t>pancreatitis</a:t>
            </a:r>
            <a:endParaRPr lang="es-CO" sz="1600" b="1" dirty="0">
              <a:solidFill>
                <a:prstClr val="black"/>
              </a:solidFill>
            </a:endParaRPr>
          </a:p>
        </p:txBody>
      </p:sp>
      <p:sp>
        <p:nvSpPr>
          <p:cNvPr id="67" name="66 Elipse"/>
          <p:cNvSpPr/>
          <p:nvPr/>
        </p:nvSpPr>
        <p:spPr>
          <a:xfrm>
            <a:off x="6921255" y="5084933"/>
            <a:ext cx="1971225" cy="93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prstClr val="black"/>
                </a:solidFill>
              </a:rPr>
              <a:t>flatulencia</a:t>
            </a:r>
            <a:endParaRPr lang="es-CO" sz="1600" b="1" dirty="0">
              <a:solidFill>
                <a:prstClr val="black"/>
              </a:solidFill>
            </a:endParaRPr>
          </a:p>
        </p:txBody>
      </p:sp>
      <p:sp>
        <p:nvSpPr>
          <p:cNvPr id="68" name="67 Elipse"/>
          <p:cNvSpPr/>
          <p:nvPr/>
        </p:nvSpPr>
        <p:spPr>
          <a:xfrm>
            <a:off x="7092280" y="1412776"/>
            <a:ext cx="1711055" cy="93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prstClr val="black"/>
                </a:solidFill>
              </a:rPr>
              <a:t>Colon irritable</a:t>
            </a:r>
            <a:endParaRPr lang="es-CO" sz="1600" b="1" dirty="0">
              <a:solidFill>
                <a:prstClr val="black"/>
              </a:solidFill>
            </a:endParaRPr>
          </a:p>
        </p:txBody>
      </p:sp>
      <p:sp>
        <p:nvSpPr>
          <p:cNvPr id="69" name="68 Elipse"/>
          <p:cNvSpPr/>
          <p:nvPr/>
        </p:nvSpPr>
        <p:spPr>
          <a:xfrm>
            <a:off x="7469457" y="3140717"/>
            <a:ext cx="1711055" cy="93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prstClr val="black"/>
                </a:solidFill>
              </a:rPr>
              <a:t>diarrea</a:t>
            </a:r>
            <a:endParaRPr lang="es-CO" sz="1600" b="1" dirty="0">
              <a:solidFill>
                <a:prstClr val="black"/>
              </a:solidFill>
            </a:endParaRPr>
          </a:p>
        </p:txBody>
      </p:sp>
      <p:sp>
        <p:nvSpPr>
          <p:cNvPr id="71" name="70 Elipse"/>
          <p:cNvSpPr/>
          <p:nvPr/>
        </p:nvSpPr>
        <p:spPr>
          <a:xfrm>
            <a:off x="-36512" y="4437113"/>
            <a:ext cx="1711055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prstClr val="black"/>
                </a:solidFill>
              </a:rPr>
              <a:t>REFLUJO</a:t>
            </a:r>
            <a:endParaRPr lang="es-CO" sz="1600" b="1" dirty="0">
              <a:solidFill>
                <a:prstClr val="black"/>
              </a:solidFill>
            </a:endParaRPr>
          </a:p>
        </p:txBody>
      </p:sp>
      <p:sp>
        <p:nvSpPr>
          <p:cNvPr id="72" name="71 Elipse"/>
          <p:cNvSpPr/>
          <p:nvPr/>
        </p:nvSpPr>
        <p:spPr>
          <a:xfrm>
            <a:off x="971600" y="5805013"/>
            <a:ext cx="1711055" cy="93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prstClr val="black"/>
                </a:solidFill>
              </a:rPr>
              <a:t>HEPATITIS</a:t>
            </a:r>
            <a:endParaRPr lang="es-CO" sz="1400" b="1" dirty="0">
              <a:solidFill>
                <a:prstClr val="black"/>
              </a:solidFill>
            </a:endParaRPr>
          </a:p>
        </p:txBody>
      </p:sp>
      <p:sp>
        <p:nvSpPr>
          <p:cNvPr id="73" name="72 Elipse"/>
          <p:cNvSpPr/>
          <p:nvPr/>
        </p:nvSpPr>
        <p:spPr>
          <a:xfrm>
            <a:off x="3275856" y="5805264"/>
            <a:ext cx="1920947" cy="93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prstClr val="black"/>
                </a:solidFill>
              </a:rPr>
              <a:t>GASTRITIS </a:t>
            </a:r>
            <a:endParaRPr lang="es-CO" sz="1600" b="1" dirty="0">
              <a:solidFill>
                <a:prstClr val="black"/>
              </a:solidFill>
            </a:endParaRPr>
          </a:p>
        </p:txBody>
      </p:sp>
      <p:sp>
        <p:nvSpPr>
          <p:cNvPr id="74" name="73 Elipse"/>
          <p:cNvSpPr/>
          <p:nvPr/>
        </p:nvSpPr>
        <p:spPr>
          <a:xfrm>
            <a:off x="5436096" y="5805013"/>
            <a:ext cx="1711055" cy="93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prstClr val="black"/>
                </a:solidFill>
              </a:rPr>
              <a:t>ULCERA</a:t>
            </a:r>
            <a:endParaRPr lang="es-CO" sz="1600" b="1" dirty="0">
              <a:solidFill>
                <a:prstClr val="black"/>
              </a:solidFill>
            </a:endParaRPr>
          </a:p>
        </p:txBody>
      </p:sp>
      <p:sp>
        <p:nvSpPr>
          <p:cNvPr id="75" name="74 Elipse"/>
          <p:cNvSpPr/>
          <p:nvPr/>
        </p:nvSpPr>
        <p:spPr>
          <a:xfrm>
            <a:off x="323528" y="1274300"/>
            <a:ext cx="2023461" cy="6425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prstClr val="black"/>
                </a:solidFill>
              </a:rPr>
              <a:t>AMIGDALITIS</a:t>
            </a:r>
            <a:endParaRPr lang="es-CO" sz="1400" b="1" dirty="0">
              <a:solidFill>
                <a:prstClr val="black"/>
              </a:solidFill>
            </a:endParaRPr>
          </a:p>
        </p:txBody>
      </p:sp>
      <p:cxnSp>
        <p:nvCxnSpPr>
          <p:cNvPr id="83" name="82 Conector recto de flecha"/>
          <p:cNvCxnSpPr>
            <a:stCxn id="16" idx="0"/>
            <a:endCxn id="75" idx="4"/>
          </p:cNvCxnSpPr>
          <p:nvPr/>
        </p:nvCxnSpPr>
        <p:spPr>
          <a:xfrm flipH="1" flipV="1">
            <a:off x="1335259" y="1916832"/>
            <a:ext cx="1002829" cy="449834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cxnSp>
        <p:nvCxnSpPr>
          <p:cNvPr id="84" name="83 Conector recto de flecha"/>
          <p:cNvCxnSpPr>
            <a:stCxn id="8" idx="0"/>
            <a:endCxn id="65" idx="4"/>
          </p:cNvCxnSpPr>
          <p:nvPr/>
        </p:nvCxnSpPr>
        <p:spPr>
          <a:xfrm flipV="1">
            <a:off x="3627328" y="1337332"/>
            <a:ext cx="264062" cy="291217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cxnSp>
        <p:nvCxnSpPr>
          <p:cNvPr id="85" name="84 Conector recto de flecha"/>
          <p:cNvCxnSpPr>
            <a:stCxn id="15" idx="3"/>
            <a:endCxn id="71" idx="0"/>
          </p:cNvCxnSpPr>
          <p:nvPr/>
        </p:nvCxnSpPr>
        <p:spPr>
          <a:xfrm flipH="1">
            <a:off x="819016" y="4169957"/>
            <a:ext cx="857906" cy="267156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cxnSp>
        <p:nvCxnSpPr>
          <p:cNvPr id="86" name="85 Conector recto de flecha"/>
          <p:cNvCxnSpPr>
            <a:stCxn id="10" idx="0"/>
            <a:endCxn id="66" idx="4"/>
          </p:cNvCxnSpPr>
          <p:nvPr/>
        </p:nvCxnSpPr>
        <p:spPr>
          <a:xfrm flipV="1">
            <a:off x="5535539" y="1412776"/>
            <a:ext cx="792089" cy="321101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cxnSp>
        <p:nvCxnSpPr>
          <p:cNvPr id="87" name="86 Conector recto de flecha"/>
          <p:cNvCxnSpPr>
            <a:stCxn id="9" idx="3"/>
            <a:endCxn id="72" idx="0"/>
          </p:cNvCxnSpPr>
          <p:nvPr/>
        </p:nvCxnSpPr>
        <p:spPr>
          <a:xfrm flipH="1">
            <a:off x="1827128" y="5503031"/>
            <a:ext cx="693017" cy="301982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cxnSp>
        <p:nvCxnSpPr>
          <p:cNvPr id="88" name="87 Conector recto de flecha"/>
          <p:cNvCxnSpPr>
            <a:stCxn id="13" idx="4"/>
            <a:endCxn id="73" idx="0"/>
          </p:cNvCxnSpPr>
          <p:nvPr/>
        </p:nvCxnSpPr>
        <p:spPr>
          <a:xfrm flipH="1">
            <a:off x="4236330" y="5517232"/>
            <a:ext cx="695710" cy="288032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cxnSp>
        <p:nvCxnSpPr>
          <p:cNvPr id="89" name="88 Conector recto de flecha"/>
          <p:cNvCxnSpPr>
            <a:stCxn id="13" idx="5"/>
            <a:endCxn id="74" idx="0"/>
          </p:cNvCxnSpPr>
          <p:nvPr/>
        </p:nvCxnSpPr>
        <p:spPr>
          <a:xfrm>
            <a:off x="5543048" y="5380143"/>
            <a:ext cx="748576" cy="424870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cxnSp>
        <p:nvCxnSpPr>
          <p:cNvPr id="58" name="57 Conector recto de flecha"/>
          <p:cNvCxnSpPr>
            <a:stCxn id="11" idx="5"/>
            <a:endCxn id="67" idx="0"/>
          </p:cNvCxnSpPr>
          <p:nvPr/>
        </p:nvCxnSpPr>
        <p:spPr>
          <a:xfrm>
            <a:off x="6983208" y="4660063"/>
            <a:ext cx="923660" cy="424870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  <p:cxnSp>
        <p:nvCxnSpPr>
          <p:cNvPr id="59" name="58 Conector recto de flecha"/>
          <p:cNvCxnSpPr>
            <a:stCxn id="7" idx="0"/>
            <a:endCxn id="68" idx="4"/>
          </p:cNvCxnSpPr>
          <p:nvPr/>
        </p:nvCxnSpPr>
        <p:spPr>
          <a:xfrm flipV="1">
            <a:off x="6624228" y="2349131"/>
            <a:ext cx="1323580" cy="215773"/>
          </a:xfrm>
          <a:prstGeom prst="straightConnector1">
            <a:avLst/>
          </a:prstGeom>
          <a:noFill/>
          <a:ln w="9525" cap="flat" cmpd="sng" algn="ctr">
            <a:solidFill>
              <a:srgbClr val="FDA023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140866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1405112"/>
              </p:ext>
            </p:extLst>
          </p:nvPr>
        </p:nvGraphicFramePr>
        <p:xfrm>
          <a:off x="251520" y="260646"/>
          <a:ext cx="8712968" cy="6302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107"/>
                <a:gridCol w="1655219"/>
                <a:gridCol w="1967269"/>
                <a:gridCol w="2377005"/>
                <a:gridCol w="2591368"/>
              </a:tblGrid>
              <a:tr h="222568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000" u="none" strike="noStrike">
                          <a:effectLst/>
                        </a:rPr>
                        <a:t>SISTEMA DIGESTIVO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</a:tr>
              <a:tr h="222568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ORGANO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ENFERMEDAD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TRATAMIENTO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MEDICAMENTO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</a:tr>
              <a:tr h="222568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</a:tr>
              <a:tr h="432353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GLANDULAS SALIVALES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SIALORREA( BABEO)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0,25-1mg IM/SC 1/2 HORA ANTES DE CX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ATROPINA AMP 1mg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</a:tr>
              <a:tr h="222568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XEROSTOMIA (sin saliva)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5mg 3 veces al dia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PILOCARPINA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</a:tr>
              <a:tr h="222568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ESTOMAGO Y DUODENO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ENFERMEDAD ACIDO PEPTICA 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UNA CUCHARADA ANTES DE CADA COMIDA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HIDROXIDO DE Mg Y ALUMINIO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</a:tr>
              <a:tr h="23184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22568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ESOFAGO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ULCERA, GASTRITIS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inhibidores: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</a:tr>
              <a:tr h="222568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3184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22568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una capsula en ayunas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OMEPRAZOL CAP x 20MG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</a:tr>
              <a:tr h="23184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22568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neutralizantes: una cucahrada en ayunas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HIDROXIDO DE Mg Y ALUMINIO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</a:tr>
              <a:tr h="23184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22568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protectores nichò ulceroso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una tableta X1g c/8 horas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sucralfato susp1g/5ml/ ta X1g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</a:tr>
              <a:tr h="23184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22568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potencializadores y defensa de la mucosa 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100-200mcg al dia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misoprostol tab 200mcg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</a:tr>
              <a:tr h="222568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22568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3184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22568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vomito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metoclopramida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tb y susp. Adultos:10mg 3 veces al dia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</a:tr>
              <a:tr h="222568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peso menor a 15Kg- 5 mg 3 veces al dia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</a:tr>
              <a:tr h="23184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niños: no exceder 0,5mg/kg/dia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</a:tr>
              <a:tr h="222568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COLON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SINDROME DE COLON IRRITABLE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 CAPSULA CADA 8 HORAS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PINAVERIO TAB X 50 mg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</a:tr>
              <a:tr h="222568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finovirina cap X 100mg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</a:tr>
              <a:tr h="23184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(amtiespasmodicos)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</a:tr>
              <a:tr h="23184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TRIMEBUTINA 200mg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1" marR="6681" marT="668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55956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0947708"/>
              </p:ext>
            </p:extLst>
          </p:nvPr>
        </p:nvGraphicFramePr>
        <p:xfrm>
          <a:off x="395536" y="291143"/>
          <a:ext cx="8424936" cy="6234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532"/>
                <a:gridCol w="1498312"/>
                <a:gridCol w="1780781"/>
                <a:gridCol w="2689593"/>
                <a:gridCol w="2345718"/>
              </a:tblGrid>
              <a:tr h="255326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INTESTINO DELGADO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flatulencia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una cucharada antes de cada comida.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HIDROXIDO DE Mg Y ALUMINIO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</a:tr>
              <a:tr h="265964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55326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PANCREAS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PANCREATITIS CRONICA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SEGÚN O-M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VITAMINA C Y SELENIO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</a:tr>
              <a:tr h="255326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65964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55326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INTESTINO GRUESO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ESTREÑIMIENTO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LAXANTES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metamucil frasco 4g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</a:tr>
              <a:tr h="510650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DE VOLUMEN: 1 c/dita en un vaso de agua 2o3 veces al dia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55326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adultos:15-30 ml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aceite de risino fco X 30ml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</a:tr>
              <a:tr h="265964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31927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DIARREA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ADULTOS: 4 mg, luego 2 pero sin sobrepasar16mg en 24h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loperamida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</a:tr>
              <a:tr h="265964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55326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a tolerancia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sales de rehidratacion oral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</a:tr>
              <a:tr h="255326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65964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55326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APENDICE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apendicitis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cirugia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</a:tr>
              <a:tr h="265964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55326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HIGADO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CANCER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000" u="none" strike="noStrike">
                          <a:effectLst/>
                        </a:rPr>
                        <a:t>QUIMIO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SEGÚN O.M 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</a:tr>
              <a:tr h="255326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</a:tr>
              <a:tr h="255326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HEPATITIS A-B-C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000" u="none" strike="noStrike">
                          <a:effectLst/>
                        </a:rPr>
                        <a:t>VACUNAS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 TELBIVUDINA-INTERFERON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</a:tr>
              <a:tr h="265964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55326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RECTO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HEMORROIDES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SEGÚN O-M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000" u="none" strike="noStrike">
                          <a:effectLst/>
                        </a:rPr>
                        <a:t>LIDOCAINA UNGÜENTO PROCTOLOGICO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</a:tr>
              <a:tr h="265964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8" marR="7198" marT="7198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55538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63952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s-CO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INFOGRAFIA</a:t>
            </a:r>
            <a:endParaRPr lang="es-CO" dirty="0">
              <a:solidFill>
                <a:schemeClr val="tx1">
                  <a:lumMod val="95000"/>
                  <a:lumOff val="5000"/>
                </a:schemeClr>
              </a:solidFill>
              <a:hlinkClick r:id="rId3"/>
            </a:endParaRPr>
          </a:p>
          <a:p>
            <a:r>
              <a:rPr lang="es-CO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</a:t>
            </a:r>
            <a:r>
              <a:rPr lang="es-CO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://</a:t>
            </a:r>
            <a:r>
              <a:rPr lang="es-CO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es.uhealthsystem.com/enciclopedia-medica/digest/digesdis/constpn</a:t>
            </a:r>
            <a:endParaRPr lang="es-CO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CO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http://</a:t>
            </a:r>
            <a:r>
              <a:rPr lang="es-CO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www.mailxmail.com/curso-anatomia-aparato-digestivo/intestino-grueso-segunda-parte</a:t>
            </a:r>
            <a:endParaRPr lang="es-CO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CO" dirty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http://</a:t>
            </a:r>
            <a:r>
              <a:rPr lang="es-CO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es.uhealthsystem.com/enciclopedia-medica/digest</a:t>
            </a:r>
            <a:endParaRPr lang="es-CO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s-C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BIBLIOGRAFIA</a:t>
            </a:r>
          </a:p>
          <a:p>
            <a:pPr algn="just"/>
            <a:r>
              <a:rPr lang="es-CO" dirty="0" smtClean="0"/>
              <a:t>Fundamentos de farmacología en terapéutica</a:t>
            </a:r>
          </a:p>
          <a:p>
            <a:pPr marL="0" indent="0" algn="just">
              <a:buNone/>
            </a:pPr>
            <a:r>
              <a:rPr lang="es-CO" dirty="0" smtClean="0"/>
              <a:t>Isaza M Carlos Alberto, Isaza M Gustavo, Marulanda                  M Tulio, Fuentes G </a:t>
            </a:r>
            <a:r>
              <a:rPr lang="es-CO" dirty="0" err="1" smtClean="0"/>
              <a:t>Jesualdo</a:t>
            </a:r>
            <a:r>
              <a:rPr lang="es-CO" dirty="0" smtClean="0"/>
              <a:t>.</a:t>
            </a:r>
          </a:p>
          <a:p>
            <a:pPr marL="0" indent="0" algn="just">
              <a:buNone/>
            </a:pPr>
            <a:r>
              <a:rPr lang="es-CO" dirty="0" smtClean="0"/>
              <a:t>Año 1996, capitulo 6, paginas 223-261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4461686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472</TotalTime>
  <Words>347</Words>
  <Application>Microsoft Office PowerPoint</Application>
  <PresentationFormat>Presentación en pantalla (4:3)</PresentationFormat>
  <Paragraphs>138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EQUIPO-3</cp:lastModifiedBy>
  <cp:revision>22</cp:revision>
  <dcterms:created xsi:type="dcterms:W3CDTF">2012-05-29T21:18:06Z</dcterms:created>
  <dcterms:modified xsi:type="dcterms:W3CDTF">2012-05-31T22:14:09Z</dcterms:modified>
</cp:coreProperties>
</file>