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131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37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333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37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9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77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405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52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6529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55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7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2B46D-899F-4F7F-9F34-0BD5E33AF055}" type="datetimeFigureOut">
              <a:rPr lang="es-ES" smtClean="0"/>
              <a:t>20/03/2014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661B-B2DF-4F1A-9FEA-CF04FBEF8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06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67544" y="476672"/>
            <a:ext cx="82809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CC00FF"/>
                </a:solidFill>
                <a:latin typeface="Comic Sans MS" pitchFamily="66" charset="0"/>
                <a:cs typeface="Arial" pitchFamily="34" charset="0"/>
              </a:rPr>
              <a:t>GENERANDO CONCIENCIA  EN LA FORMACIÓN PARA LA VIDA </a:t>
            </a:r>
          </a:p>
          <a:p>
            <a:pPr algn="ctr"/>
            <a:endParaRPr lang="es-MX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es-MX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s-CO" sz="20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PROYECTO TRANSVERSAL EDUCATIVO PERIODO </a:t>
            </a:r>
            <a:r>
              <a:rPr lang="es-CO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2014</a:t>
            </a:r>
          </a:p>
          <a:p>
            <a:pPr algn="ctr"/>
            <a:r>
              <a:rPr lang="es-CO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COLEGIO RAFAEL MARIA CARRASQUILLA</a:t>
            </a:r>
          </a:p>
          <a:p>
            <a:pPr algn="ctr"/>
            <a:endParaRPr lang="es-CO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NANCY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CARDENAS 084651052013</a:t>
            </a:r>
          </a:p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GISSELE </a:t>
            </a:r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ZUBIETA 084651462013</a:t>
            </a:r>
          </a:p>
          <a:p>
            <a:pPr algn="ctr"/>
            <a:endParaRPr lang="es-CO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es-CO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endParaRPr lang="es-CO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DORIS BARAJAS PARADA</a:t>
            </a:r>
          </a:p>
          <a:p>
            <a:pPr algn="ctr"/>
            <a:endParaRPr lang="es-MX" sz="2000" b="1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SEMINARIO PERMANENTE PARA LA AUTOFORMACIÓN</a:t>
            </a:r>
          </a:p>
          <a:p>
            <a:pPr algn="ctr"/>
            <a:r>
              <a:rPr lang="es-MX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Arial" pitchFamily="34" charset="0"/>
              </a:rPr>
              <a:t>CREAD TUNAL</a:t>
            </a:r>
          </a:p>
          <a:p>
            <a:pPr algn="ctr"/>
            <a:endParaRPr lang="es-CO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1883854" cy="2427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1951672"/>
            <a:ext cx="5174636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000" dirty="0" smtClean="0">
                <a:latin typeface="Comic Sans MS" pitchFamily="66" charset="0"/>
                <a:cs typeface="Arial" pitchFamily="34" charset="0"/>
              </a:rPr>
              <a:t>Empoderamiento actitudinal y comportamental frente a la implementación de una cultura institucional basada en paradigmas éticos y morales.</a:t>
            </a:r>
            <a:endParaRPr lang="es-MX" sz="2000" dirty="0" smtClean="0">
              <a:latin typeface="Comic Sans MS" pitchFamily="66" charset="0"/>
              <a:cs typeface="Arial" pitchFamily="34" charset="0"/>
            </a:endParaRPr>
          </a:p>
          <a:p>
            <a:endParaRPr lang="es-ES" sz="20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932040" y="4437112"/>
            <a:ext cx="381642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000" dirty="0" smtClean="0">
                <a:latin typeface="Comic Sans MS" pitchFamily="66" charset="0"/>
                <a:cs typeface="Arial" pitchFamily="34" charset="0"/>
              </a:rPr>
              <a:t>Reforzamiento de esquemas de sentido de pertenecía frente a la 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institución.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135900" y="4149080"/>
            <a:ext cx="3024336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sz="2000" dirty="0" smtClean="0">
                <a:latin typeface="Comic Sans MS" pitchFamily="66" charset="0"/>
                <a:cs typeface="Arial" pitchFamily="34" charset="0"/>
              </a:rPr>
              <a:t>construcción   de una sociedad eco ambiental  con sentido de pertenencia hacia los recursos naturales  ya q son nuestra fuente de vida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.</a:t>
            </a:r>
            <a:endParaRPr lang="es-ES" dirty="0"/>
          </a:p>
        </p:txBody>
      </p:sp>
      <p:pic>
        <p:nvPicPr>
          <p:cNvPr id="3074" name="Picture 2" descr="http://www.consejosgratis.es/wp-content/uploads/2011/07/logros-profesiona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426" y="586775"/>
            <a:ext cx="2943803" cy="1957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7 CuadroTexto"/>
          <p:cNvSpPr txBox="1"/>
          <p:nvPr/>
        </p:nvSpPr>
        <p:spPr>
          <a:xfrm>
            <a:off x="2004720" y="55797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CC00FF"/>
                </a:solidFill>
                <a:latin typeface="Jokerman" pitchFamily="82" charset="0"/>
                <a:cs typeface="Arial" pitchFamily="34" charset="0"/>
              </a:rPr>
              <a:t>INDICADORES DE LOGRO</a:t>
            </a:r>
          </a:p>
        </p:txBody>
      </p:sp>
    </p:spTree>
    <p:extLst>
      <p:ext uri="{BB962C8B-B14F-4D97-AF65-F5344CB8AC3E}">
        <p14:creationId xmlns:p14="http://schemas.microsoft.com/office/powerpoint/2010/main" val="385547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04720" y="557972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CC00FF"/>
                </a:solidFill>
                <a:latin typeface="Jokerman" pitchFamily="82" charset="0"/>
                <a:cs typeface="Arial" pitchFamily="34" charset="0"/>
              </a:rPr>
              <a:t>EVIDENCIAS</a:t>
            </a:r>
          </a:p>
        </p:txBody>
      </p:sp>
      <p:pic>
        <p:nvPicPr>
          <p:cNvPr id="1026" name="Picture 2" descr="D:\DCIM\100M1033\100_45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13533">
            <a:off x="5680096" y="651988"/>
            <a:ext cx="2228124" cy="393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CIM\100M1033\100_45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2036">
            <a:off x="611560" y="905275"/>
            <a:ext cx="3042672" cy="254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CIM\100M1033\100_45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2584">
            <a:off x="2052792" y="3373522"/>
            <a:ext cx="2920162" cy="165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CIM\100M1033\100_45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189">
            <a:off x="5121948" y="3659912"/>
            <a:ext cx="2033783" cy="174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DCIM\100M1033\100_457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1415">
            <a:off x="116928" y="4172363"/>
            <a:ext cx="2489814" cy="232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Foto: el arte de las tapas...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333" y="4843357"/>
            <a:ext cx="2686191" cy="20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71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gifmania.com/Gif-Animados-Web/Imagenes-Rotulos-Webs/Rotulos-Gracias/Gracias-Flor-Rosa-622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870" y="1340768"/>
            <a:ext cx="420102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0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flecha hacia abajo"/>
          <p:cNvSpPr/>
          <p:nvPr/>
        </p:nvSpPr>
        <p:spPr>
          <a:xfrm>
            <a:off x="1115616" y="476672"/>
            <a:ext cx="6768752" cy="1728192"/>
          </a:xfrm>
          <a:prstGeom prst="downArrowCallou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579198" y="580166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</a:rPr>
              <a:t>INTRODUCCIÓN</a:t>
            </a:r>
            <a:endParaRPr lang="es-ES" sz="4400" dirty="0">
              <a:solidFill>
                <a:schemeClr val="accent3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22048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Comic Sans MS" pitchFamily="66" charset="0"/>
              </a:rPr>
              <a:t>LAS ENTIDADES EDUCATIVAS  REQUIEREN ESTRATEGIAS INNOVADORAS Y EFECTIVAS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3140968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PEI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BIENESTAR INSTITUCIONAL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FORTALECIMIENTO DE RECURSOS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EMPODERAMIENTO ACTITUDINAL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UNIDAD BASICA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ESTRATEGIAS DE TRABAJO 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3779912" y="4149080"/>
            <a:ext cx="1800200" cy="72095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577617" y="3208007"/>
            <a:ext cx="31683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TALLERES  DE PADRES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SEMINARIOS DIRIGIDOS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TALLERES DE CONCIENTIZACIÓN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AMBITO ECOLOGICO</a:t>
            </a:r>
          </a:p>
          <a:p>
            <a:pPr marL="285750" indent="-285750">
              <a:buFont typeface="Arial" charset="0"/>
              <a:buChar char="•"/>
            </a:pPr>
            <a:r>
              <a:rPr lang="es-ES" sz="2000" dirty="0" smtClean="0">
                <a:latin typeface="Comic Sans MS" pitchFamily="66" charset="0"/>
              </a:rPr>
              <a:t>AMBITO PSICOLOGICO</a:t>
            </a:r>
          </a:p>
          <a:p>
            <a:r>
              <a:rPr lang="es-ES" dirty="0"/>
              <a:t> </a:t>
            </a:r>
            <a:r>
              <a:rPr lang="es-ES" dirty="0" smtClean="0"/>
              <a:t>     </a:t>
            </a:r>
            <a:endParaRPr lang="es-ES" dirty="0"/>
          </a:p>
        </p:txBody>
      </p:sp>
      <p:sp>
        <p:nvSpPr>
          <p:cNvPr id="11" name="10 Llamada de flecha hacia abajo"/>
          <p:cNvSpPr/>
          <p:nvPr/>
        </p:nvSpPr>
        <p:spPr>
          <a:xfrm>
            <a:off x="780962" y="404664"/>
            <a:ext cx="7560840" cy="1800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734235" y="590654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</a:rPr>
              <a:t>INTRODUCCIÓN</a:t>
            </a:r>
            <a:endParaRPr lang="es-ES" sz="4400" dirty="0">
              <a:solidFill>
                <a:schemeClr val="accent3">
                  <a:lumMod val="50000"/>
                </a:schemeClr>
              </a:solidFill>
              <a:latin typeface="Jokerman" pitchFamily="82" charset="0"/>
            </a:endParaRPr>
          </a:p>
        </p:txBody>
      </p:sp>
      <p:pic>
        <p:nvPicPr>
          <p:cNvPr id="11266" name="Picture 2" descr="http://ejimenezgomez.files.wordpress.com/2012/08/ideas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006294"/>
            <a:ext cx="1512168" cy="1519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296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flecha hacia abajo"/>
          <p:cNvSpPr/>
          <p:nvPr/>
        </p:nvSpPr>
        <p:spPr>
          <a:xfrm>
            <a:off x="899592" y="476672"/>
            <a:ext cx="7560840" cy="1800200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1331640" y="692696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</a:rPr>
              <a:t>OBJETIVOS</a:t>
            </a:r>
            <a:endParaRPr lang="es-ES" sz="3600" dirty="0">
              <a:solidFill>
                <a:schemeClr val="accent3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24208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dirty="0" smtClean="0">
                <a:latin typeface="Comic Sans MS" pitchFamily="66" charset="0"/>
                <a:cs typeface="Arial" pitchFamily="34" charset="0"/>
              </a:rPr>
              <a:t>crear conciencia ambiental en la comunidad educativa con el fin de aportar  al cuidado  de nuestro medio ambiente</a:t>
            </a:r>
            <a:r>
              <a:rPr lang="es-CO" dirty="0" smtClean="0">
                <a:latin typeface="Arial" pitchFamily="34" charset="0"/>
                <a:cs typeface="Arial" pitchFamily="34" charset="0"/>
              </a:rPr>
              <a:t>. 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4283968" y="33442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dirty="0">
                <a:latin typeface="Comic Sans MS" pitchFamily="66" charset="0"/>
              </a:rPr>
              <a:t>Desarrollar en los padres de familia herramientas conceptuales y actitudinales, que permitan el manejo adecuado de situaciones percibidas </a:t>
            </a:r>
            <a:r>
              <a:rPr lang="es-CO" dirty="0" smtClean="0">
                <a:latin typeface="Comic Sans MS" pitchFamily="66" charset="0"/>
              </a:rPr>
              <a:t>, demandantes </a:t>
            </a:r>
            <a:r>
              <a:rPr lang="es-CO" dirty="0">
                <a:latin typeface="Comic Sans MS" pitchFamily="66" charset="0"/>
              </a:rPr>
              <a:t>o amenazantes en el núcleo familiar.  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11560" y="509854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s-CO" dirty="0">
                <a:latin typeface="Comic Sans MS" pitchFamily="66" charset="0"/>
              </a:rPr>
              <a:t>Posibilitar a padres de familia </a:t>
            </a:r>
            <a:r>
              <a:rPr lang="es-CO" dirty="0" smtClean="0">
                <a:latin typeface="Comic Sans MS" pitchFamily="66" charset="0"/>
              </a:rPr>
              <a:t>y </a:t>
            </a:r>
            <a:r>
              <a:rPr lang="es-CO" dirty="0">
                <a:latin typeface="Comic Sans MS" pitchFamily="66" charset="0"/>
              </a:rPr>
              <a:t>participantes de los seminarios un espacio de diálogo</a:t>
            </a:r>
            <a:r>
              <a:rPr lang="es-CO" dirty="0" smtClean="0">
                <a:latin typeface="Comic Sans MS" pitchFamily="66" charset="0"/>
              </a:rPr>
              <a:t>, Y aprendizaje de temáticas medioambientales 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10244" name="Picture 4" descr="http://jcvalda.files.wordpress.com/2012/01/administracion-por-objetiv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71600"/>
            <a:ext cx="2123727" cy="2399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8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Llamada de flecha hacia abajo"/>
          <p:cNvSpPr/>
          <p:nvPr/>
        </p:nvSpPr>
        <p:spPr>
          <a:xfrm>
            <a:off x="683568" y="548680"/>
            <a:ext cx="7704856" cy="172819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971600" y="76470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</a:rPr>
              <a:t>OBJETIVO A LARGO PLAZO</a:t>
            </a:r>
            <a:endParaRPr lang="es-ES" sz="4000" dirty="0">
              <a:solidFill>
                <a:schemeClr val="accent3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85913" y="2459504"/>
            <a:ext cx="798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O" sz="2000" dirty="0">
                <a:latin typeface="Comic Sans MS" pitchFamily="66" charset="0"/>
              </a:rPr>
              <a:t>Desarrollar actitudes </a:t>
            </a:r>
            <a:r>
              <a:rPr lang="es-CO" sz="2000" b="1" i="1" dirty="0">
                <a:latin typeface="Comic Sans MS" pitchFamily="66" charset="0"/>
              </a:rPr>
              <a:t>proactivas</a:t>
            </a:r>
            <a:r>
              <a:rPr lang="es-CO" sz="2000" dirty="0">
                <a:latin typeface="Comic Sans MS" pitchFamily="66" charset="0"/>
              </a:rPr>
              <a:t> en padres, alumnos y docentes, en la creación de estrategias  </a:t>
            </a:r>
            <a:r>
              <a:rPr lang="es-CO" sz="2000" dirty="0" smtClean="0">
                <a:latin typeface="Comic Sans MS" pitchFamily="66" charset="0"/>
              </a:rPr>
              <a:t>para la preservación del medio ambiente que </a:t>
            </a:r>
            <a:r>
              <a:rPr lang="es-CO" sz="2000" dirty="0">
                <a:latin typeface="Comic Sans MS" pitchFamily="66" charset="0"/>
              </a:rPr>
              <a:t>fortalezcan las debilidades </a:t>
            </a:r>
            <a:r>
              <a:rPr lang="es-CO" sz="2000" dirty="0" smtClean="0">
                <a:latin typeface="Comic Sans MS" pitchFamily="66" charset="0"/>
              </a:rPr>
              <a:t>institucionales y de la comunidad, facilitando </a:t>
            </a:r>
            <a:r>
              <a:rPr lang="es-CO" sz="2000" dirty="0">
                <a:latin typeface="Comic Sans MS" pitchFamily="66" charset="0"/>
              </a:rPr>
              <a:t>la creación de una cultura de bienestar </a:t>
            </a:r>
            <a:r>
              <a:rPr lang="es-CO" sz="2000" dirty="0" smtClean="0">
                <a:latin typeface="Comic Sans MS" pitchFamily="66" charset="0"/>
              </a:rPr>
              <a:t>colectivo y siendo productivos a nivel social y cultural.</a:t>
            </a:r>
            <a:endParaRPr lang="es-ES" sz="2000" dirty="0">
              <a:latin typeface="Comic Sans MS" pitchFamily="66" charset="0"/>
            </a:endParaRPr>
          </a:p>
          <a:p>
            <a:endParaRPr lang="es-ES" sz="2000" dirty="0">
              <a:latin typeface="Comic Sans MS" pitchFamily="66" charset="0"/>
            </a:endParaRPr>
          </a:p>
        </p:txBody>
      </p:sp>
      <p:pic>
        <p:nvPicPr>
          <p:cNvPr id="9218" name="Picture 2" descr="http://elisaurquizo.milaulas.com/pluginfile.php/2/course/section/1/hombre20pensan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504" y="4228675"/>
            <a:ext cx="2927015" cy="260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0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897086" y="440668"/>
            <a:ext cx="5328592" cy="504056"/>
          </a:xfrm>
          <a:prstGeom prst="roundRect">
            <a:avLst/>
          </a:prstGeom>
          <a:gradFill>
            <a:gsLst>
              <a:gs pos="24000">
                <a:srgbClr val="92D050"/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Jokerman" pitchFamily="82" charset="0"/>
              </a:rPr>
              <a:t>GENERANDO CONCIENCIA AMBIENTAL </a:t>
            </a:r>
            <a:endParaRPr lang="es-MX" dirty="0">
              <a:latin typeface="Jokerman" pitchFamily="82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51520" y="2060848"/>
            <a:ext cx="165618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itchFamily="66" charset="0"/>
              </a:rPr>
              <a:t>Toma de conciencia 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165817" y="2060848"/>
            <a:ext cx="1656184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itchFamily="66" charset="0"/>
              </a:rPr>
              <a:t>Toma de conciencia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095836" y="3334680"/>
            <a:ext cx="1944216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itchFamily="66" charset="0"/>
              </a:rPr>
              <a:t>Participación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4355976" y="2060848"/>
            <a:ext cx="144016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itchFamily="66" charset="0"/>
              </a:rPr>
              <a:t>Actitudes 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5985791" y="2060848"/>
            <a:ext cx="136815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itchFamily="66" charset="0"/>
              </a:rPr>
              <a:t>Aptitudes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7476561" y="2060848"/>
            <a:ext cx="136815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>
                <a:latin typeface="Comic Sans MS" pitchFamily="66" charset="0"/>
              </a:rPr>
              <a:t>Aptitudes</a:t>
            </a:r>
            <a:r>
              <a:rPr lang="es-MX" dirty="0" smtClean="0"/>
              <a:t> </a:t>
            </a:r>
            <a:endParaRPr lang="es-MX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4430621" y="944724"/>
            <a:ext cx="0" cy="468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1331640" y="1412776"/>
            <a:ext cx="682899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1331640" y="141277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2915816" y="141277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>
            <a:endCxn id="6" idx="0"/>
          </p:cNvCxnSpPr>
          <p:nvPr/>
        </p:nvCxnSpPr>
        <p:spPr>
          <a:xfrm>
            <a:off x="4067944" y="1412776"/>
            <a:ext cx="0" cy="1921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5110944" y="1412776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>
            <a:endCxn id="9" idx="0"/>
          </p:cNvCxnSpPr>
          <p:nvPr/>
        </p:nvCxnSpPr>
        <p:spPr>
          <a:xfrm>
            <a:off x="6663782" y="1448780"/>
            <a:ext cx="6085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>
            <a:endCxn id="10" idx="0"/>
          </p:cNvCxnSpPr>
          <p:nvPr/>
        </p:nvCxnSpPr>
        <p:spPr>
          <a:xfrm flipH="1">
            <a:off x="8160637" y="1448780"/>
            <a:ext cx="5681" cy="6120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MAES3028\Desktop\imagenesdeninosparaimprimir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7506" y="3791880"/>
            <a:ext cx="3096344" cy="2799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588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-28495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Pergamino horizontal"/>
          <p:cNvSpPr/>
          <p:nvPr/>
        </p:nvSpPr>
        <p:spPr>
          <a:xfrm>
            <a:off x="1197304" y="188640"/>
            <a:ext cx="6768752" cy="172819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629352" y="60181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 smtClean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</a:rPr>
              <a:t>TEMATICAS</a:t>
            </a:r>
            <a:endParaRPr lang="es-ES" sz="5400" dirty="0">
              <a:solidFill>
                <a:schemeClr val="accent3">
                  <a:lumMod val="50000"/>
                </a:schemeClr>
              </a:solidFill>
              <a:latin typeface="Jokerman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74745" y="1782394"/>
            <a:ext cx="3973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latin typeface="Comic Sans MS" pitchFamily="66" charset="0"/>
              </a:rPr>
              <a:t>MEDIO AMBIENTE</a:t>
            </a:r>
            <a:endParaRPr lang="es-ES" sz="4000" dirty="0">
              <a:latin typeface="Comic Sans MS" pitchFamily="66" charset="0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86656" y="2556581"/>
            <a:ext cx="2808312" cy="1041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 redondeado"/>
          <p:cNvSpPr/>
          <p:nvPr/>
        </p:nvSpPr>
        <p:spPr>
          <a:xfrm>
            <a:off x="416711" y="5561056"/>
            <a:ext cx="2808312" cy="89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86656" y="27826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CONTAMINACION </a:t>
            </a:r>
          </a:p>
          <a:p>
            <a:pPr algn="ctr"/>
            <a:r>
              <a:rPr lang="es-ES" dirty="0" smtClean="0"/>
              <a:t>AUDITIVA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6218753" y="2556580"/>
            <a:ext cx="2808312" cy="10415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718222" y="5741738"/>
            <a:ext cx="214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CONTAMINACION VISUAL</a:t>
            </a:r>
            <a:endParaRPr lang="es-ES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188278" y="4272929"/>
            <a:ext cx="2808312" cy="89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080210" y="2782668"/>
            <a:ext cx="290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EL  PLANETA ES NUESTRO HOGAR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16711" y="4533308"/>
            <a:ext cx="234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AGUA Y NOSOTROS</a:t>
            </a:r>
            <a:endParaRPr lang="es-ES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3215287" y="3258058"/>
            <a:ext cx="2808312" cy="89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 redondeado"/>
          <p:cNvSpPr/>
          <p:nvPr/>
        </p:nvSpPr>
        <p:spPr>
          <a:xfrm>
            <a:off x="3243343" y="4362837"/>
            <a:ext cx="2808312" cy="89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575327" y="3517645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CALENTAMIENTO GLOBAL</a:t>
            </a:r>
            <a:endParaRPr lang="es-ES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6203134" y="4163976"/>
            <a:ext cx="2808312" cy="89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585007" y="46232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COMO RECICLAMOS</a:t>
            </a:r>
            <a:endParaRPr lang="es-ES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6203134" y="5619858"/>
            <a:ext cx="2808312" cy="89009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6624228" y="443855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BASURA Y YO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624228" y="5763650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RESCATANDO EL PLANETA</a:t>
            </a:r>
            <a:endParaRPr lang="es-ES" dirty="0"/>
          </a:p>
        </p:txBody>
      </p:sp>
      <p:pic>
        <p:nvPicPr>
          <p:cNvPr id="8194" name="Picture 2" descr="http://www.cuentamealgobueno.com/wp-content/uploads/2012/06/Cuidado-del-Medio-Ambie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472" y="5258374"/>
            <a:ext cx="2126860" cy="155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3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8" y="-34203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hacia abajo"/>
          <p:cNvSpPr/>
          <p:nvPr/>
        </p:nvSpPr>
        <p:spPr>
          <a:xfrm>
            <a:off x="823628" y="831481"/>
            <a:ext cx="7704856" cy="1728192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</a:rPr>
              <a:t>CREEMOS EMPRESA</a:t>
            </a:r>
            <a:endParaRPr lang="es-ES" sz="4000" dirty="0">
              <a:solidFill>
                <a:schemeClr val="accent3">
                  <a:lumMod val="50000"/>
                </a:schemeClr>
              </a:solidFill>
              <a:latin typeface="Jokerman" pitchFamily="82" charset="0"/>
            </a:endParaRPr>
          </a:p>
          <a:p>
            <a:pPr algn="ctr"/>
            <a:endParaRPr lang="es-ES" dirty="0"/>
          </a:p>
        </p:txBody>
      </p:sp>
      <p:sp>
        <p:nvSpPr>
          <p:cNvPr id="6" name="5 Llamada de flecha cuádruple"/>
          <p:cNvSpPr/>
          <p:nvPr/>
        </p:nvSpPr>
        <p:spPr>
          <a:xfrm>
            <a:off x="0" y="2044866"/>
            <a:ext cx="2880320" cy="2880320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Comic Sans MS" pitchFamily="66" charset="0"/>
              </a:rPr>
              <a:t>ECO-EMPRENDE</a:t>
            </a:r>
            <a:endParaRPr lang="es-ES" sz="1600" dirty="0">
              <a:latin typeface="Comic Sans MS" pitchFamily="66" charset="0"/>
            </a:endParaRPr>
          </a:p>
          <a:p>
            <a:pPr algn="ctr"/>
            <a:endParaRPr lang="es-ES" dirty="0">
              <a:latin typeface="Comic Sans MS" pitchFamily="66" charset="0"/>
            </a:endParaRPr>
          </a:p>
        </p:txBody>
      </p:sp>
      <p:sp>
        <p:nvSpPr>
          <p:cNvPr id="10" name="9 Llamada de flecha cuádruple"/>
          <p:cNvSpPr/>
          <p:nvPr/>
        </p:nvSpPr>
        <p:spPr>
          <a:xfrm>
            <a:off x="6129604" y="2043852"/>
            <a:ext cx="2880320" cy="2880320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Comic Sans MS" pitchFamily="66" charset="0"/>
              </a:rPr>
              <a:t>ARTE-RECICLADO</a:t>
            </a:r>
          </a:p>
          <a:p>
            <a:pPr algn="ctr"/>
            <a:endParaRPr lang="es-ES" sz="1600" dirty="0">
              <a:latin typeface="Comic Sans MS" pitchFamily="66" charset="0"/>
            </a:endParaRPr>
          </a:p>
        </p:txBody>
      </p:sp>
      <p:sp>
        <p:nvSpPr>
          <p:cNvPr id="11" name="10 Llamada de flecha cuádruple"/>
          <p:cNvSpPr/>
          <p:nvPr/>
        </p:nvSpPr>
        <p:spPr>
          <a:xfrm>
            <a:off x="1789853" y="3789040"/>
            <a:ext cx="2880320" cy="2880320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latin typeface="Comic Sans MS" pitchFamily="66" charset="0"/>
              </a:rPr>
              <a:t>CULTIVOS </a:t>
            </a:r>
            <a:r>
              <a:rPr lang="es-ES" sz="1600" dirty="0" smtClean="0">
                <a:latin typeface="Comic Sans MS" pitchFamily="66" charset="0"/>
              </a:rPr>
              <a:t>HIDROPO</a:t>
            </a:r>
            <a:endParaRPr lang="es-ES" sz="1600" dirty="0" smtClean="0">
              <a:latin typeface="Comic Sans MS" pitchFamily="66" charset="0"/>
            </a:endParaRPr>
          </a:p>
          <a:p>
            <a:pPr algn="ctr"/>
            <a:r>
              <a:rPr lang="es-ES" sz="1600" dirty="0" smtClean="0">
                <a:latin typeface="Comic Sans MS" pitchFamily="66" charset="0"/>
              </a:rPr>
              <a:t>NICOS</a:t>
            </a:r>
            <a:endParaRPr lang="es-ES" sz="1600" dirty="0">
              <a:latin typeface="Comic Sans MS" pitchFamily="66" charset="0"/>
            </a:endParaRPr>
          </a:p>
          <a:p>
            <a:pPr algn="ctr"/>
            <a:endParaRPr lang="es-ES" dirty="0"/>
          </a:p>
        </p:txBody>
      </p:sp>
      <p:sp>
        <p:nvSpPr>
          <p:cNvPr id="12" name="11 Llamada de flecha cuádruple"/>
          <p:cNvSpPr/>
          <p:nvPr/>
        </p:nvSpPr>
        <p:spPr>
          <a:xfrm>
            <a:off x="4712568" y="3789040"/>
            <a:ext cx="2880320" cy="2880320"/>
          </a:xfrm>
          <a:prstGeom prst="quad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latin typeface="Comic Sans MS" pitchFamily="66" charset="0"/>
              </a:rPr>
              <a:t>RECICLANDO </a:t>
            </a:r>
            <a:r>
              <a:rPr lang="es-ES" sz="1400" dirty="0" smtClean="0">
                <a:latin typeface="Comic Sans MS" pitchFamily="66" charset="0"/>
              </a:rPr>
              <a:t>,AMBIENTE </a:t>
            </a:r>
            <a:r>
              <a:rPr lang="es-ES" sz="1400" dirty="0">
                <a:latin typeface="Comic Sans MS" pitchFamily="66" charset="0"/>
              </a:rPr>
              <a:t>AUTOSOSTENIBLE</a:t>
            </a:r>
          </a:p>
          <a:p>
            <a:pPr algn="ctr"/>
            <a:endParaRPr lang="es-ES" dirty="0"/>
          </a:p>
        </p:txBody>
      </p:sp>
      <p:sp>
        <p:nvSpPr>
          <p:cNvPr id="13" name="AutoShape 2" descr="data:image/jpeg;base64,/9j/4AAQSkZJRgABAQAAAQABAAD/2wCEAAkGBhQSERUUExQVFRQWFxgYGRcWFBcaFBgaHB0aGhcYFxgYHCYfFxwjHR0XIC8gIycpLCwsFx4xNTAqNSYrLCkBCQoKDgwOGg8PGiwlHyQqKiwsLCwyMi8sKTQuLC0vLCwsLCwuLCwsLDAvKiwsLCwpLCwsLCwsLCwsLCwsLCwsLP/AABEIAOgA2QMBIgACEQEDEQH/xAAcAAABBQEBAQAAAAAAAAAAAAAGAAMEBQcCAQj/xABOEAACAQMBBAQHCgwFAwQDAAABAgMABBEhBQYSMRNBUZEHIjJhcYGhFCMkUmJykrHB0RczNEJTc4KissLS8BZDY5PhJYPxFURUZDWjw//EABsBAAEFAQEAAAAAAAAAAAAAAAUAAQIDBAYH/8QAPREAAQMCAgUJBgUDBQEAAAAAAQACAwQREiEFMUFRYRMicZGhscHR4QYUFTKB8CMzQlNiUnKyFiSiwvEl/9oADAMBAAIRAxEAPwDDaetrZndUQFmYgKoGSSeQA6zTNS9nO4lQx6urBl9K+MPqpwLlIq0i3Fv28mzuD6Imx9VWFv4NL8jxrO5z1YCgeviNfQW5+1Y7izjmjxwsufOp/OU+cHI9Vcz7YdiRGug07P8AzWptPiJw6kNdWOGRAXz4/gt2kP8A2kuPSn9VMr4OdoE49zNn58f9VfSOzNpszFHGD5/71rjZzR9O65XpCCQM6kDAJA7Bkd9OacNviTe+vOoBfO/4LdpafBm17Xjx38VPN4Itpg49zHP6yL6+Ot32lBM0umcZ0xUbam/EdnhZ2AZiVTxHYtgAnyATpkd9SdTAAEFIVkjjYNWIS+CbaKY4oFXJAGZovseqmz3RuJlLRqGAYqfHUajQ9ftrVtteEnpci1jkmm5KTGyQofjMXwSR2YA89SN0tj+57dVPlY1PaTqT3k+oCr4aNjzne23pVzZpLc8W3LKP8A3n6MfTX766Hg/vPiL9MVuFKtXuEPHr9FLlnLEPwf3fxF+mKQ8Ht58RfpitvpUvcIePX6Jcs5Yg3g9vB/lj6Y+2uf8AAF5+jH01++txpUvcIePX6Jcs5Yd/gC8/Rj6a/fXn+Abz9GPpr99blSpe4Q8ev0S5Zywq43JukUs0YCqCSeNOQ1PXUjZXg6vrmETQw8UbZwekjXkSvJmB5g1qu9cBe0mUcyjY7jirTwW3qNs6BMjBjx+0CQ3t+ztrHPStYRhumfUOazFxWO2/gr2jJnggBx/rRf100/g0vwcGEA/rYv66+jrW3jtwxDZzVdDah2LlGIPX1eoVEU8ZJOdlm99ktqF1gB8HF9+hB9EsR/mp/wDBVtLQe5W15e+Rf119BLs2KTyPFca4/wDFShIrgKx4WXrqD4GfpvxTtrJNoC+ck8Fm0jnFsTw8/Hj0/eql2zu5cWpUXEZj488OSpzjGfJJ7RX1THwQofGyTqSftrEPDK3F7mI7Zv8A+Zqt0IDS4bLK2Gpc94aRrWZUqVKsq3pVa7sn4XB+sWqqrXdn8rg/WLV0H5jekd6Z2paZa3dzsmV3hQzWspLSQjQqet4jrj0YPLB6iC/dHwhWUpIEqqxJ8STCOM6410PqJp5LUOutD21/B/BMcsgyesZB71xn1g0ZkpwbhhAvrB1fTchzmtfm7XvRftDbkEbGZ5ERQDqzAA+jt9WazGLab7Qv3ngd0WBeGCQZB488TNg8wdQVPNSAaeTwSxcQJ48dnHp38OaL9i7uR26BUAUdgH995pmQG/4lrbtd07GMZqzKgP4U7iJeC4tJDINOkgXijbz4YgxnzHNUezbWa9u/ddyvAFHDFEdSg6y3Lxjr2c+rAo6fZyHmPYKcW0UDQVJkMbDfs+9aQAbmAoAgUclHcKcqaIVHVSkbhGlaOUukoYQ9hrroj2Gq+93rhi8uVF9JH2mqefwnWq/5ufQpP1LSc/D8xA6SnAJ1IqW2J81Oe5PPQO3hYt/jN9FvupL4WLc/nMP2T9gNQ5Rv9besJ8DtyNDbH00vc5oZtfCVaufxoHzhj2sBRLs/aazDK4I7RyqWIkXBB6ExBGtdi1PWa8e2I5a1IaQDrrzph2imxFMq+eHIIPXQO2w72zkY2br0btxGKQZjB6yuhx6sHq1xWlHBrjoF7Ki7C8WcE4Kzt59sS/nQwjrZUy3eQx7qK/BHvIxhuILmRnmgmbLOSSVblqerKt3irhrYYoG2zsia1uRd2qhnxiSNvJkT4p8+mh8w7Nc8tO1wu29xx1jgmLQ5paAAtNsJOO4LL5PL66pN4L1VuUQZ4pCQAD1KCzsT2Be8kDrqttPDBZqmJEltpMYKyRsQD2KyA5HnIHooXG+EVxtaBo2LI8UkPEVZVDuSVA4sZzhBy66obKAb6tQ4rIIH/qG8rUo4AsIcjVuWdcZ9PPqrLPDrZcC2Z4slum6v1dbBY8M0AB7PWKyfw92PRx2mpOWm59WkfKqZ3c0g67qyl/Nb97FjhryvTXlYEYSq13Z/K4P1i1VVa7sj4XB+sWroPzG9I70ztS+h7Q+LXMt+q8z36UMX28/OOHDOo1ycKPScHB82p9FUl3ZNMffZXII8hTwLnr1Xxj6yaKVNbT07rPNzuH3krqLQ9VWNxRizd51I6O3Y+0e37q4O8UQ5uvrNAqbDgAx0MenagJ9ZOprobGg/Qxf7a/dQ06bi2Rnr9EaHsrL+4Ooo0O9MI5yJ9IVw291v+lj+mPvoObY0B/yY+WPIX7q5Gw4P0MX0F+6m+Ns/b7fRL/Ssv7g6ii6XfK2x+OjH7Y+01RzeEuDixxErnHFwuUz87GO4Gut39yobpzmGNYV8twgGfkKR+dyyeoec1c7/AG0VW29zRovvmIYo8Dgyevh5YQZOe3FaWaSJZjwADj9hAq2iZSycnjxEa7bEE7FtLe62rOZFSaMW/GMnK8Q6MZ0OuMmmrXbilVdE2RDkA4MWXXzHPWKkWOyHsLiR4oJJY2tuiBj4SekPDlmBbOMjOnbVjsnc+3EEQlt4+kCLx51PFjXJBwaCz6Zp2fjEYsWwax3LA+djWggqv/xfMBpc7N9UP3CmZd6y34w7Jl+dbnPsWiMbq2n/AMeL6Nd/4atf/jxfQFYz7RU+yI9fqqvfG7ihuS3tbqwu5hawRyQaB4S4UkjiDAeKO0YIp/djfe2t7WNGfx1QZADZB7NF1py6t3ijv7eK1crcdEY2jCCJSEAbOSOsnlTVtsaN4rezMcMc7IDPKyR5ijzqeI6cbaBdfPRam0m0WMQBLrXG7bnmrnSB+EDO+7Z0qbYbV2jtAFrK3AiyR0krhVOOeNRn1ZpnaF9tSz8a4gDx9bQvxYHacE49YA89atapDBbrHAV6NFCjgYEADkMjmeftNAm+m8hX3mM4mkGpH+VHy4vnHUL6z1USZUzvcMJzOz0VhDRkQoWzfCVblRxScJ7GBBHp0I9tXEG/Fu3KaP6Sf1VnP/pEP6NaafYMJ/Mx6Gb7TXQmgqtoYfqR4FD/AHuE7x1LWod4o25MD6P+M04+0o25n7PrrHDu3F1cY9Df8V0uxivkTzL+392KgaOoB/Lv0OHiAnFRDrxdi1o28L9Y19H2GqjeXdlZ4uFPFZTxKw5hhyYa+ygNYrhfJu5f2vG+s12207uMZNymOXjRjU9nirknzVCWORjCZWHDt1Ed6tZIx5GBwuelGOy9+bq3HBc28rMNOlgAdX+UyZBU9uvqFDfhU3mN3Hb5jmQK0msqqucheQDMerrxXdltDajji6FMfL8Q9xcHvFVe+SXksaGa3CrGSSyOHGoHMAnhHnoNM6ExnCTfZceKuZE1rw4W60EmvK9NeULWxKr3dVI+mDSMy8OChGcFvOcaaeiqaGEswUcycUawRiJAo5D29pqbWYwReyds4geHYQeB1K2O3YE8UcWnxY3I7wMGvE3kjJxwy47eibB7tfZQ+22SQWWNzGpAZ+E8AJ5ZI0GaM7XctoLZJphZz9OnSlZZmhlhyAcK+oIAI10wRWU0kW8lHW+0FW7U1oHQfNQhtuP5f+2/3UzcbfCnCxSP5wAMebxiDQ4kzDpFyXEZbxkJkXAGc8ajBHytKudv7uLax7OlRSpntAZNScyEB+IknmyMNOrBpxRxXGvNQd7Q1hByaLbgfEp4bwtn8Q+PnR/1UzdbblcYiQJkeWzKcedQhOajbI2ObuVlYlbaFeknf5OpCDXmwB9tW0u7Md9dW62EVxDbyAmRhDKkQUagoXyCzDIznHLz1Z7rE12QWc6crnttiAvuAVVayXEahUvLlQM4CzMqa654OXXn11xJte7WVZneObokZUMgORxczhMZc8s65rYIPAhYYHFHk9pklJ/j+wVm29NhZW1x8EQAoSqNxOwZxo8wDMRwxnxVP5z5OoWr3tZI0sIyQYtNucbph96b0MV4bYEAcWknisdSh8byh19h050v8UXv/wBb6En9VVqyhRgA+s656ye017G7u6oi5ZidMjOAMnGdM8uemtZvhdL+2FlEbXGzWhWJ3kvfjW4/7b/aa8O8N7+khHoiP2mou0l6MLw9PniAYSxRKozoMOkrZ1+T66j2MTzk5cxpyBAHE3YdeS566g+io4hd0Y6lsp9HS1EnJxsBKsTt68P+dGPRCPtNVbbNVmLykyu2rMxOp9HIV1OHjfgkOG6j1MO0fdVts3duee290LIqgswRGTRgDgHiByM69R6q009PA3OFoz3LJU/7JxbNzTe33bvVZBCYTx27tC/apPCfM68mFNJJOzM5aNmkJcsytk58nkcAY5Dsx215DcGRckDhGAw6mY5xHkdWAWb5IPaKlpIGGQ3Fn87PM9Z0rXFI6N+JhsVJw5tnZqOXnHXD3P8AfUSTa8gPCDE7HQKgkZiewYqQt/btKUuOlMa/5cIHSSt8XjbREHWdT5usXmzt6ZjKltsyxt7VpDgNjpZsDmzyNyAGSTitJ0lU7JCk2liOtoVGzXAghuD0RjmkaIL4wZHXqfTTI1Gp505083xI/pt/TT+/1ykE11aIyurXCXClW8WOQqRKD58nl1VHh2grjK6imZpCpFxyhSlgjFjhC5uNoSIpZo0wOfvh/pol3f2fwqtxKB0rjKqfJiQ8sD4xGpPOh63g90XEMOPF4uN/mprg+k6UX7Qm9p9lRkqppubI4kBM1jWDmgC65m2hnz+n7q6tr3XHLPcfMRVHdXJ4sKcYqcmmO0VSmQXvxsQQThkGI5RxKOpT+co9evrobrSfCFb8Voj41SXHoDKc+0Cs3xWV4sVsYbtV5uqbYTFrtHkiCkBEzxM50XkR5zz6q0DZW6tjtAObR7q3aMqGR9R42SPFctnODyb1VT+Crc9riSO46UIkVwmV4SWYrg6HIA0bz0bb17Ym2ddO1u0UktxwRGDouOfKB1EqMp0IBA8YYOBzxTtyzKkQrHdLZi3dhcbPZ1dB0kAlVOEFkwyyBcnJV9OevDnrqnk3Tm2MiTT2tneW64ErxQFbmMdcnEQeIA8yfNy6rjwaN0VlCvCUkiZ0lU+UJFc8fF5z9orTZ4VkQqwDI6kEdRVhgj1g077ix3hILJN5d7rW4jjtIikEdwwEkpOFjgHjSsOoZUcI+dVRvfHc7ZPHYwgWdrpCzZVpsAKeAHkuAQM485zoJex9wBNf+4Lt1aLZ6cUKBOEzRStx8btnxuE8Kkdo79M2htOK1jCRgALoAB2chgfVTDnFPfKy+fthbypbJdQTxsFuMxvg++xMFKY6M44xk50IOlFez7u4sobNluIZ7Nz0KvHkMsgUtGjgueEtg6YGPNTkzA7cieJFaVo391KoB4BpwOx5K/kZxroB10vCNu1bGBpQpS4d1C8DEdJITgAp5LHGddCBk50wZEkfRM1uVlabweEdjC8SOyeKTLINGjj5EKeqRz4i6ZGSeoVSbAjxatLJZ2s5mUEGV8iOPHvcaJ0R4Qo7GySSaG3syW9zdJlo8SzyMc9JNjxE8YHIUdtWMV29xa29rAQOCKN5WYcSZ4QUiI6webDsqcZD3kHYs1XHVARGH9ZOZ3DWfJD9/H0UkwIACMSFUnhClQ4VS2TgZxrrRPsvc65iZbjMB8TAQmQeVg+UF56Acqi7fFk9tIHt2srwDnGC1pJ2jI8kNyGRlSRqdRWhF+K1jcKy8SK2CMMucHB7DQPS9dPScnyW0m90X0ZSNc88pry4dKy/aO0fdS8MSO8jMjGNFLsuDkgkDAI8+Kdsd371Ey1nccC+SxQZA7CCcn1US7pbCPRNLHcTQmSSRysbLwDLMAOF1YcgNac2rbSN4st1dSpnyWlCp6xGq6UefA+oa1zwgzPaeKkqXcm44hdpFsjY+aG7eL3aghSN5pCCY+j8pQObMzYCKM+Ucdmp0q6g2s62MECoomy8UfC2Y3C+KZwcZCDGvaRpzFU0bLbG7hWV4YDwZEf41gyZWMOcnhyzeKOfEcmpVjauUkWS4hhuBb6mR0UogGIbeFSQAxOrMNBnrJFUwxe7jXrWvS83xfkpXNAbkeOrb9erUNd0N7QdRiCDxgnvaajMjsQHkPzmwPQory+tojMkVijMIYvfpA3izFNZJfGPCiDkDpnT18bPs7do+imKozokkVygYhWbK9FOS2iaFdAMEdnO+3Z2MZrSZentbSCNwtxKzNJJIVIxjACFCcAKCdPScvdRDQqOTZUTWRuhMvupJUJgYlWWA6K2CBxeMVJK5GGq3tNlC0kkc7St4rtFIaApN0TrzMZcDUnTAAznGO2vE2lA130UkvumzlBPTXcfR8LAEFoG5qugAA4RyGmM1Y71bS2X7ssrhWjuAqrFcxeOQQq8KSZIw+BzGdcLTbLqVgFS7b3ujnjzFCsTyL79KyRmTs4I3xliQPKODjTTU1A9wyQERzRNCxRZFVuZRvJb09vYas9u7t21xeGPZ5VjJhlWM4t4EGjPJIWYn0DGM+gEs3n3PD2UawtNPPaqWEsjMTLn8ZGoYkqp/NUdnaTUhe91BzcQshzcy3y9xL2BYl9fjN/LVpfPr5gP+aY3PixZBuuWR39uB7FqPtsgg8RwhYBz2JnXlyGgBPYalfC3F9Vmdrsq+C9UsGJwpPlFW4D+1jHOryBMsO+oYvx0ojHCY8cOmMcRHEF7McIPeKf2GCDIv5sbcCnrwfGx+yCorFS1jpXYXttlcdCiuN9vyB/1ifXWXVpvhBl4bFR8aVfYGP2VmVaZNa1xfKtn8B+1oY4JEkljjPTE+OwXQqmMZ84qx3e29bQXm1JWeFpTdMUcuusbnKhGJ1APFoNKzDclI3aRHRG0DDiUE6aHU+kUW/8ApEP6KP6C/dWN9SI32IXQ0mh3VcIka4C/gr+w3riS+k4pIRFcjpOLpFwsqBVYEg4HEvCerUGtF2PvLD0WWmi6IaiQyoExnGCxOOelY4NmQ/oo/wDbX7qdFonxE+iPuqLq8EWwrUPZuXbIOool8JW9ttFPbXlpcwyXELNFIkTqzPDIMkErnyTqOwtVDtHe8O6xx3MKyyatcMT0FuvySAeKQ647Pq4RMchgeYYr0N56rFcRcAK0eze+XPo9VY3VnsmKJWsL6OK7h43E0jE+6CQS8cpbAcMQPRnTOooav99elj91ymMSKpW3gVskMdGlYZ5n1YUY6663iX4OxIDBSrkEZBCsCfYDV/vbu9bR2crwwRITCzAqig8mOh5jlWumk5RpcEB0lRe5SCK97i97W80KjZSi0HDBctd6sX6IgMznLK5byl19mRzqz2CptoOjS1uC/wCcxWJQT1nWT1eiiSOUcKnIGQDz81OA1zv+oJ2G7WNB1bVzcNbLCC0G4uTnna+u25A209mXU+B7ncJniYNJGCx/NGjchz7qaXdu5OnQYHyrnT2E0f4pVll01PK7E4Dt81rZpmoYDhDfq0HvuqXYD3dtAsQhhPDkZa4brJI0EZ5Zxz6qjbbvbtY2laKDhQFiFlctjrxlAKIi1Vm8ZDWlwAQT0L9fyTWiLT1Y57Wki1xsQIU0DpTIWC5Nzr2/VCOz9sRvdNPJDcE+JwRrEW8YLjpDqNeoenNRb6eS4u3keJB0eFEUwLAAqcAhevJ4vTWq7ImLbNgOecUf8ANZtcH4VdH/AFQO5RXdUMDaidrJNRvfqJRqR3IRcwagLdgXOxJHtoZIhHauJchzIkhZh1Lo4AA6gMa686kTbSmMUcQW1SONkYKsUnCeA8QVg0hDAnBPWcc6a4h20uKuo+DUvHrQ74hNwUu/27cTIY5Rauh/NMMhA7CuZMqfOuKi7Kvbm3j6NJYymchXh4uHzAlskenNecVLiHbS+DUuvPrTfEJuHUoc9tM04uFlWOUYwYoVjGnmU4Pnzz66upd6r8g5uVAweVunZ6ahCmbw4jc9it9Rp5NFUjWEhuw7T5pmVk5cLnbuCIN3Bixt/mk97H76pr8yu03Cw6OMZxwas2OMrknlgjXz1f7JThtLcdkKHvANUF5pFKuGw0uG4VJIVgpY4XXyciuDqXuYxuDaQEVOtcwbJURpwO0agmQcPDjJHM8QOgB0qXsPaGqqMskjMBI2jPJjJPCAAF4VIB+RUSLasUcKleIorqnjKcgZBYYxk4XPdU7d8q/RhDlElbhOCPFAZl5jTAPD6qaVwY5rmgXJAJ4FPna5UHwozYS3j87t3BQPrNZ5Rj4UJ83SJ8SMd5LE/ZQdU3m5Whgs0K83RueC6TXAbKH18h3gUXDZE91fiCK4MOYukXOcaHBAA5nr76z61YhwV5r4wx8nxs+w1p9lc9HtGxmHks7Rkj/UXC6+k/XQ6rLmAvZrwnszR+keXUb2A/K5p+hyPmr618D1znMm0JfQqY+tz9VRN4dy7WxUNdX954xwoVxknsAEZzWwA5rPPCjIFuNmuOa3sXpwTr9nsrnYJ5p5mxuebE7AAdR4LMZntaTc5cT5oV3f2Dsi9l6NJrp5SCcOzgkDnrwge2i9fArs/wCLJ/uv/VTe8MQg3igYgKktqyKdAC6szEenGPpCj6GcNyNWV75Kafk2yOtYEXPTusq2nG3EQFi+3t2YrO6a3hB6J7fi4XYsCwdlY6nljhq4E3T7JjPMtblT6eHhPtJrvwmDgv7VvjpNH3dG4+2oe5U4ksCvxZZV9GXLY7mFHNESOfHdxvffwJHgpV9jTxkbC4dx8UP3ez47ltnCQcSPAw0ONQiEaj1+2pm1dyrG3j45GZFH+o/9k+YDNRLN/etlt2O0ferL/KasfCDJxmCFRhy4cNoQODnoeZ8YaHz1v0dgZSOLgOaXd5WGgjMjMDRc3IHWqGHZ0Ehxb2d7NnkeN0U+gk1YJ4P7gjiOy5+Hn+WpxfRLA1c2m8O1Yho1s/naAZ71Iqv2jvXtOYFJLpYx1iKFF/e5ioe/051EdSKDRFY482Mf8fNcbF3asrgsphdJIzwvHK0nGjdhHH6cGuJ9jRQXM0cSBQbKTIGdTxYzqT5qhbtu9veqA5fpwxZnOWLKC2eLnrrmry9HHetj86zkHe4q2rkZLQOkaPu6waRp3wMcyQAEWvb6HuKu92JeLZVuf9NR3Lw/ZWfSQq93IrAFWvVUgjQjKgg0cbmSZ2VB80/WwoKt/wArJ7b76mx9lEqQXLv7XdyDVRIYSEe/4HsgMmCP6I+6qNN247lnFlYwOsZIZ5MhCw5onCCWPaeQ5a0Q74XjR2jcGjthE+c5Cr7SD6qLdm7MltLOKKxFu0qAZSZmXjjAweFk1Vi2vEQRknPPNNVFrMgAud0BFLUtdNNI4i9gMRtx2rKW2fbQ5F5s1occ3WPji+nGD7QKtbDdnZk68USRMO0EHHrHI1oo3shyEv4XsnOmZgOgY9iXK+9n0MVPmqJvB4O7GQGYDonxkSwtwP8ASXRv2s1RHMBkWg/RF6rRLpM4ZntPSSO+/ag6XwfWXCcRDQaYZh7Q1Z3tCFY1u1TRA8iqMk4AwMZJJow3d2nO80ipKZbRCVWV1Akc8jw8OAwz+cR2dtBe09Yp/lTSe2TFE6Ysdic0W5j+71Q2gZUwzOimkx2LNpO3jtyR0E4Yox8WJR3LVHcztEQ4VnU6OFGWHYwHXjUEecdlEF/pkdi49lVNCpYmysLHal0F96rPdHAROVbo2kZfIYMOJUCtw4ydVK/tUR7tRmRzMVZVAIQOMMRoWcg6jOFA82e2kIRgAjOMH1ggg99XtrHwxnu/v11mbSRteH7QLBSsCsa35l472VuoNwfRVQfbmh+rzeXXgk/StM/fKwHsFUdO7WtY1K13Xh47qJDyclfpKw+2ib3QfcMUmMPbuh9cbcP1UObonF7B+sFFrWet/b4PlswHzxxLj1iqpmgtBO8Ipo03e+L+pjh9QLjuW9rdjoQ+dOEEd1B/g22cNoyybTuVDgSNHao2qxInN+Hlxk41OoIPmqduZedPsiAnU9EqH0r4je0GnfAfb8Gx4hrnpJs57RIy6d311zuiIQJX31tsO0g9yzznmi20ol3p3ZhvYGimQMMHDYHGhx5aH81hzzQPuVtKUdLbztxT2knRs/W6HWNz5yue7XU1p8nI+g1lGyfF2xtRcc/czj0dGc+2tenIw+ic+2bSCD0myjSkiS29M+F5MGzkHVcBfU6sPsof3Ffha9i6llDgeZ1+rxaJ/DFH8BR/0csL/vY/moP3cl4Npzp1S24PpKkDT1Zp9CP5gHF3gfFaqkYqR3Bw7QR4KGBi1tyf8q+4f/2yA/xVa75DE9q3zx+6p+yqi+GLO6/0r4sP9xD/ADGrffo6Wrf6gHej/wDFFaUXpqhn8neazaGdhnH947wr6Jve19DfVQntYeO/zRRNaSZjX0Me8UN7W8s/M++uOpBZ7h9616NTCznD71qut9Lm0b5ZXvVhRA4+Hx+e2k/jShmZsPat2Tp7WIopYfD4fPBKP3466m//AMuUblxXtGLOfxDfLwTm4Lf9LjHZ0g7nehK1bN2p7b5/4mor3APwAj4skq/vZ+2hOw1uYvPeSH9566CkzDv7fELkqs/hu6D3FH+9WrWafGuoe4NxH+Grzea699AlsjcRoPFliI90RHr4OErIo5HKMfRpVG0RudrWsSjKwhpm8xwUT94k+qjTa2wbxpWeGeDgOMRTWxIGBg4ljkVjnnyOKrqHgvKyaAhMdC2+25VXsjeUPmOG6ScYwba9UrNj4vScIfHV75G/prvwhSdHs7oYFWLpOGJFQAIvSMFPDwgDADMdOyuL3d+4kAW5sYJhnyopwcecJOilfU5NQ99nCPZ2wOcNJIfQiNjn53SqWtBOSK1Epiic/cCexVVjarEixoAFUAD0f3rWa8PFGg/STL+9JmtVktSsbOeoZH/NZds6PPuMdssR+tqNRjAyQ/wPaQFyGhXco5zibnE3ucUb7TPlf32VX2iZb0a1M2i3len7qas49M9v2UJXUKdaR5b0fX1VZbZmEVtI3xEY9wJ+ym9lQ9fr+6oG/wBPw2UoHNgFH7TKv2mouU2hZlvZBwQ2S/8A1wfpMW+2hujnwpxBZLZR1Q49ulA1Zna1sVrusfhlv+tT660bbMXR7UbslhVvWpx9RFZvu2fhdv8ArY/4hWp7+xhLizmJwMlCfnrgDvWoyNxQuC20EnJ1MbuI7UR+COb4JPD+hnkUeg4cfxGr7wQAraTxnlHe3KDzAMD9ZPfQd4N7xYr67jJ0kjjkx5xlGPtWvbPat1sy6u3iFvLBcSiTDXCI408bALaHU9R5CuepXtirJGk2xAHx8SrKyItcWDYSPDwWzzLlSKymwcHbe0sdUdsp9PBmod54cZQCEt4lc6Zku4yncmp6+sVT7vb4W8dzc3V1dQdJc9HlIVlKpwDhGuDnTFbdKgvo3xszJtYDpCzU/NkBKNPCrbceyp/Mgb6LI31A1mdpccO0bJ86SIyHz8SnGvpIor3r8KlhPaTQrIzM8Tqvvb44ipC5JAwM4oEu5gkdhKp0SSL7M/wkVk0SySLJ7SOdtFv0jyRAAPp5Wg7Aep3qrHaEXvO1V+WH9ZVWqx3xk4rK3k+XE3fp9tMXseJ9pp8aBWHqR1PtxTsO0rOfZ8UM86KejXI4wGUgDz6EGj1ELyVEZ2kdrQg9C/A9x3EHsVps24BjX0VTbVXxz8w/Wao3iSP8XtOPHy1ye9c5pgtGfxm0l/YicnvwKEM0NIx5NxnxXcN05TNJdhdnsy807taUIkeTqJEOOvRgaMJj/wBQg/VTfxR0L7Nn2ZCwcyvM4IPE6uTntC8IHfmrmy25Dc38RhLEJFLniUjGeDHPnyNEZ4RBo+VhcCSCuX0xWCqa54FsgLXvqPqpvg/PwSYdlxN/LQrsz8pi6/hUunreircJcQ3QPVdTD2LQhZXax3MTuQqrczEseQwX+8UXoz+GT/Ef5NXO1IJjNs8j/iUa7u7aht/dA2jBOrXGRJIAxiEeqqivEeJQF69NSTRdseXiXi2dtPpEH+TdYuYh5ukBWWMelm9FD7792J5zIfTVFf7R2TI3EHEcn6SMsjj9pcGmkgacw4IVR6XmADJadwAy5oNuo+a2bZu0p+jc3MccZXGDFP0kcmRqV4lVk9DDr66zOwuzf30l1/koDDEephnMjjtBYADzLQ5NvKpQwnabNA+jh0Jl4etVlCg6jQ5B0Jq8s9+tnwoqJKAqjAARvupoGta67iMlPTFTLLT8lTxuJdr5pFh9RrV5vFLw20p7EY9wJrMNkw/CLNewk/RjJon3j38tJbaWOOXLsjBRwvqSCAPJ89UOxo83tv8AJSU/ugfbRTE18ErhuaOt3osGgqaWnbaVpaSSc+DfVEF+dD8776dgh5LXMoyR6c/37Kl2Sak+qhS6RW9oni+mh7fbxjbRfHuI8/NXLH2AUUwx4X0AfX/5oU2x75tO1T4iyv3gIPbmqzmrm6whbwwLieH9Xju4az+tE8Mw+ExfNb+Ws7ql/wAxWgKx3fPwqD9bH/EK2HwmW2bAOOcfA49RX7C1Y3sQ/CYf1sf8Qrf94bPpbF0+NHjvXH1kVYzNpT3sUAbXkiEQmkjEmigA45OR2+kVXwvatIUNuilTIGOBwgpgHGOecipWz7QXFjEjEgFV1xr4p059WlSb3YiyEEM0eFZR0eBjiIJPLTl7aBhwZzbnWV6A6F84ErWtILWnMDMnXmeFlFtrOzIB6OIFs6HxiCDgg9mCQD1ZNO2O0IMYRURPHJyAvkEAnHZ565G7K6eOww5cEAAgkgkKRy7OzB9dePuujAgu2MOOrTjYN2dRFIvadbinbDMz5Imjqz1dW1TTfwDGWQZ5Zx2gerUjn2ioO+EfwViMeKyt7cad9O3e7yynLuxJUK3LBUMrAAfm6j2mu95Uzay/Nz3EGostjbberKlr3U8we0AYTa3QfT7zVkzY2oD1S2vqJD5+rNTNsCOC3llWKIlFLY4FAJ8+BVS0vvmy5epo+jP7US49ookvLRZY2jcZVxgjONPSKHaY5lW1x1EC68iqObILqtutowRRo8qKAyqciMEDiwPXqeQyca1Gh3ihCSSPFwLHJJHkIp8jhBOmNcnyRk9mcHEu53Yhkxx8bYQIMyHyQQwGnYVB9Vcy7p27ZyreMXJ98bnJjj6+vA7qHNkgtzi773ZqoGO2d1Js9rRSyMiasmQfF5Yx6xz6wAdcZwan4qBbbFiSTpADxhSuSxJwcZGvo9XVip9ZJCy/MvbiqnWvkqTcjyb0dl3Ke/hoTs/8z9dL/EaNd2Vw96B+nJ71FBNjzmHZPKP3q9e9njikZfa3yWypN4bjgurq4WMAkZ4mCjAHM8udeW98jDIIU5IwcA5Bxjnr6qV7Z9IFGcYZW5Zzjqpm42VxEcLcKjh8ULpkHOdCK6yRsoeSxoI2DJDmuaWi7jdSlukOSGXTn4w09Ncx3as5QakKGzpgg6DBqst9hHh8ZsMBgY5Dxy+Sc6+yp1ps4RsWB5rw4xoNS3WT21CIzvLS6MAbf/FJ+Bt7PJUwGpG74zfD5Nu572Uf36Kj1L3aHwqY/FgUd7MfsrPpmzabL+oKyiJMhvuKvKtNnw+T3/37Kro0yQKu7FOZ9VchsRMKxIxGPOfqH/NBuzj0m2HP6OFF9BZuP6qNNo+KqjsU9/8AYoN3HTjvr2Xn74EH7C8J+sVDaFewZoa8M/5RF81v5azqtG8NH5RF81v5azmqZPmKvCmbHPwiL9Yn8Qr6QK5g/Y+oAj21837H/KIv1ifxCvpa0Hva/NH1VbDtTFZhsfKiSM496lkQD5Ocrn1GrCo0iBL25Trbo5Bp1Y4Dr6V9tSaA1LcMrgvSNEycpRxnhbqySpUqVZ0USpi/i4onX4yMO8Gn68IzTg2N1B7cTS07QquV/wDpljN+ieJvPhXZD9eKNKDLO3L7EdDqU6YetH4/soq2bcccMb/GRG71BqvT7Py3jiO5eJVjbEHpUmlSpVy6wJUqVKkkqjddsy7Q80w/gNB8AxNcjsuJPaaLN1D8K2iv+qh71ahXldXY/wBYnvr172edaSHi3/qiFQP9uegeCfpUqVegIGlSpUqSSVTd1BmS7PYIl9jE/ZUKrDdQeLdHtlUdyr99AdOn8Fo/l4FEKH5nHh4hEFkup9H9/bRBs2LPCO05/v2VR2CZHpOP776Kdlx6k9gwK5NxyRRoUXbcuCc9QH30M+CpM27ynnJJI/exH8tWO+N3wQTt2JIe5SB9le+D616OxiHyVPeOI+1jTN1hXM2oD8NI+ERfNb+Ss4rR/DT+UQ/Nb+Ss4qh/zFXKbsYfCIf1sf8AEK+lrP8AFr80fVXzVsX8oh/Wx/xCvqvdyIdErdeAM+of81ZEbApist3piCbRRv0sTr61Kv8AzN3U3Vn4SLXgmt3x5MwX1MGT7VqsoTXttLfeu59nZMVMW7nJUqVKsC6NKlSpUkkt1Ygbe5iAwBcyrjqwyrj66f3QkJsoc6FVKEedGK/ZTW6Rwb1eyWNvpJz9hpzdzxfdEfxLhyB8l8SL9Z7qv0y3HRtduI7l41pRmGWQbnHxVzSpUq41BUqVKlSSVLuj+W7SHyovqNC12mL+7HnjPeuaLN0Exf7S9EJ7xmhrbS8O0Zx8ZI27hw16xoFwD4DwHa1EpheA9A8FzSpUq9GQFKlSpUkkqs90l+Dyn41xJ7OEfZVZmrbdLWyjPxpJG73auc067KNvT4eaJ0AycejxRPsxOXoz/ffRNaELHk6Z1+6qGxXn5sCudq7ZVELOwVFGrHkPR2muXIRIGyovCLOfckgHNyiD0s407qMNiwcECKOQGO7QewCs5tbebasyOCIrSNww4z40rKdSRn0jzZPM8tRhj4VAznAGtO3XdXtFgsh8NP5RD81v5KzitH8NP4+H5rfy1nFZ3/MVYp2xfyiH9bH/ABCvq7dz8Qvq+oV8o7F/KIf1sf8AEK+rt3fxI9X1CrI9RTFCfhRt8Qs/xCkmcZ8khif3TQiDnlWnb3bL6eIpjPGrL3/+TWf/AIOro/8AuJvox/01mqqZ0xBajmidJsog8PBN7avrdQqVSL3d6S3TiluUVQNWdFz6Thh9VCFvt2Zoy54s+NjhtXZDjl4/H1+isHuMt7ZLoR7QUn8ur1RPSof2dtczcIFzEjkAFXgcDi61DceDr6Kuot3r5zhJrcnsKMD9dMKKU7kx9oaXc7q9VL3VT4Rej40cD9xdfupbOHDezj48cTetS6H144aqYHv7C4keS290CSMR5iJAGDxA+STzzzHXzp3Z1pf3Vx0qRLbAIV988YsDg+MNOsZHLr51qqaZ01KYBrsOxcHpC1RLI9mpxJHXdFdKq07D2n+ltz/2z/XXLbE2n1S23+2f6q5v4DVcOv0Qf3ORWlKqg7H2p+kt/wDbb76bbZO1ceXbj0Rt9opvgVVw6/RP7nJwT+6H/wCT2gO2KE/u0N70pjaXzoB7GNSNk3N9YXc0stubkyqqExsF8nABxw6aaYIFNXey769n6cW6RFV4AruS2Mk5PCO30euu10aTTGLH+m17cNa2uiJjwcLdijUqek3a2gv+TEfQzD66abZl4vO1z82aP7Tmu3bpilOskfQoQaCYbO1eUqhXd3NEVEltIpc4UZB4j2DFcHa5BAaGZWIzjg1x1kDrHnqwaWpD+vsPko+5T/09oU2dsKx7FJ7gaId04cWVsPkk95J+2gq724nAykOpKkAMmNSPTRPu3s28uoY4xm2t0RVLD8bIAOYJHiA9/prn9L1TJpGcm64ARCkp3MYQ4WN1abc3tjtlZfxjjmic9cAcZ/MHp1PYaoItl3123TSLCMYKRSF+FOzxF04vO2T6KuNubAjguLK3jUBCZHPypFQ8BYnmRknWq7bREc7LPJLEoRTF0ZYcTni4z4o8Zs4wD1UKa3K5RBrQ1Q7DbNzZMLeWFDqzKAx4nyxZuBtVJGT4pA76PNkbVBVJEbMbgHzEHzdRH1ig3eeVm2bE8ulxGYmB/O4j9uNSO0VbboawHHLppuHHZxnGPXmmthNlJUXhoPv8PzG/lrOK0XwzD3+HzKw/grOqyv8AmKkp2xfymH9bH/EK+rt3T7yPV9Qr5M2dciOWNznCurHHPAIJxWrQ+GyNAAqSgD5K+jX3ypsIAN0xW41Hv5MRseRxWODw7r8WbuX+uk/h1jYYMcpHoT+qp4hvSUbbExu76RW8aK34MJ+a0jDKlh1hV6u30mnG3olUM62xe3iJV5OJQfFOHZUOpAPXVNu3vfCb+VtVjnCYL4GHUcODgkYPbRDcboli6rcSLbyNxvCAMEnVgGOqgnmKtaSW/h67ptuaqd79nRKUuEA4JCqTKBoyt5L/ADgevnV5udcsYo+IkujtGW+NwOUz6xQtv3tSOLEGQxLozhceKi6hfMTpjzCuNheESGCNQUkLhmdiFThLMxY48Yaa+ymkc0OSC26wtBI2CMgDJ+yriCwRPJUemsTXw1IOSSj0Kn9de/hsT4s3cv8AXUC8HalZbljzeyvCg7B3ViH4b1+LN3L/AF0vw4L8WbuX+umxN3p1tpiHYO4Ujbr8UdwrEvw4L8WbuX+uvfw5L8WbuX+ulibvSWwTbFjbqx3Ee3lTlvsqNOQz6cY7uVY5+HMfFm7l/rrz8OY7Ju5f66WMb0ltJsk+Kvd91De9u0Y7WNnwAFUk92eWez2kVnf4dB2Tdyf11Sb0eE2O8gaMpJxNjUhceUpOcMTyWnxjemspM1r7pHT3zkJ5YiDcKRqeRdtCXIx348wbfcy1njMljMeNM6cZKk88Nk8S57aud49mNNFDJCokCSJIY8gCRR1ZOnXpmo+ww63Mk7QmFXRUEeRxMRzdgug7KvwAnDb73prqp3a206yJHIWaN3aIrIeJoZQPJDHUq3Vnl6jnT9iykhl7MEevNY3tHaUaXjuThBdo2gz+LBDkDr1IoxsfCnZx5/GEn5GNO+qQ4NyTor3s3be5hV4yVkibijcDOGHaOw5xjsJocO8UiDgubWYSAc4ozIh6sqRqvoODUyHw42qLwhXx50/5pp/DPZHnG30D9hpB9jkUrIaudiXd86qIzBCrcWXwZCeolR1gcgSB2k1pu6u6HRIgxhIxgDr9JPWc6589DMfhstF5Iw/7f3mnvw8W/Y/+3/zSLwTe6SDPDOfhEXzW/lrOaLvCHvPFeyRvFxYUNniGOeMenlQjWd5u4qSVKlSqCSVKlSpJL3NTotvXCrwLPKF7A7Y9WulKlTgkaklCZyedc0qVMklSpUqSSVKlSpJJUqVKkklSpUqSSVe5rylSSRZu14QZbVBGy9JGOQJwy+YHB081Stt+EhpQRFH0ZIxxFssPmgDAPnpUqtEzwLAprIMeQn1VzmvKVVJ17mlmvKVJJe5pZrylSSXua8pUqSS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4" descr="data:image/jpeg;base64,/9j/4AAQSkZJRgABAQAAAQABAAD/2wCEAAkGBhQSERUUExQVFRQWFxgYGRcWFBcaFBgaHB0aGhcYFxgYHCYfFxwjHR0XIC8gIycpLCwsFx4xNTAqNSYrLCkBCQoKDgwOGg8PGiwlHyQqKiwsLCwyMi8sKTQuLC0vLCwsLCwuLCwsLDAvKiwsLCwpLCwsLCwsLCwsLCwsLCwsLP/AABEIAOgA2QMBIgACEQEDEQH/xAAcAAABBQEBAQAAAAAAAAAAAAAGAAMEBQcCAQj/xABOEAACAQMBBAQHCgwFAwQDAAABAgMABBEhBQYSMRNBUZEHIjJhcYGhFCMkUmJykrHB0RczNEJTc4KissLS8BZDY5PhJYPxFURUZDWjw//EABsBAAEFAQEAAAAAAAAAAAAAAAUAAQIDBAYH/8QAPREAAQMCAgUJBgUDBQEAAAAAAQACAwQREiEFMUFRYRMicZGhscHR4QYUFTKB8CMzQlNiUnKyFiSiwvEl/9oADAMBAAIRAxEAPwDDaetrZndUQFmYgKoGSSeQA6zTNS9nO4lQx6urBl9K+MPqpwLlIq0i3Fv28mzuD6Imx9VWFv4NL8jxrO5z1YCgeviNfQW5+1Y7izjmjxwsufOp/OU+cHI9Vcz7YdiRGug07P8AzWptPiJw6kNdWOGRAXz4/gt2kP8A2kuPSn9VMr4OdoE49zNn58f9VfSOzNpszFHGD5/71rjZzR9O65XpCCQM6kDAJA7Bkd9OacNviTe+vOoBfO/4LdpafBm17Xjx38VPN4Itpg49zHP6yL6+Ot32lBM0umcZ0xUbam/EdnhZ2AZiVTxHYtgAnyATpkd9SdTAAEFIVkjjYNWIS+CbaKY4oFXJAGZovseqmz3RuJlLRqGAYqfHUajQ9ftrVtteEnpci1jkmm5KTGyQofjMXwSR2YA89SN0tj+57dVPlY1PaTqT3k+oCr4aNjzne23pVzZpLc8W3LKP8A3n6MfTX766Hg/vPiL9MVuFKtXuEPHr9FLlnLEPwf3fxF+mKQ8Ht58RfpitvpUvcIePX6Jcs5Yg3g9vB/lj6Y+2uf8AAF5+jH01++txpUvcIePX6Jcs5Yd/gC8/Rj6a/fXn+Abz9GPpr99blSpe4Q8ev0S5Zywq43JukUs0YCqCSeNOQ1PXUjZXg6vrmETQw8UbZwekjXkSvJmB5g1qu9cBe0mUcyjY7jirTwW3qNs6BMjBjx+0CQ3t+ztrHPStYRhumfUOazFxWO2/gr2jJnggBx/rRf100/g0vwcGEA/rYv66+jrW3jtwxDZzVdDah2LlGIPX1eoVEU8ZJOdlm99ktqF1gB8HF9+hB9EsR/mp/wDBVtLQe5W15e+Rf119BLs2KTyPFca4/wDFShIrgKx4WXrqD4GfpvxTtrJNoC+ck8Fm0jnFsTw8/Hj0/eql2zu5cWpUXEZj488OSpzjGfJJ7RX1THwQofGyTqSftrEPDK3F7mI7Zv8A+Zqt0IDS4bLK2Gpc94aRrWZUqVKsq3pVa7sn4XB+sWqqrXdn8rg/WLV0H5jekd6Z2paZa3dzsmV3hQzWspLSQjQqet4jrj0YPLB6iC/dHwhWUpIEqqxJ8STCOM6410PqJp5LUOutD21/B/BMcsgyesZB71xn1g0ZkpwbhhAvrB1fTchzmtfm7XvRftDbkEbGZ5ERQDqzAA+jt9WazGLab7Qv3ngd0WBeGCQZB488TNg8wdQVPNSAaeTwSxcQJ48dnHp38OaL9i7uR26BUAUdgH995pmQG/4lrbtd07GMZqzKgP4U7iJeC4tJDINOkgXijbz4YgxnzHNUezbWa9u/ddyvAFHDFEdSg6y3Lxjr2c+rAo6fZyHmPYKcW0UDQVJkMbDfs+9aQAbmAoAgUclHcKcqaIVHVSkbhGlaOUukoYQ9hrroj2Gq+93rhi8uVF9JH2mqefwnWq/5ufQpP1LSc/D8xA6SnAJ1IqW2J81Oe5PPQO3hYt/jN9FvupL4WLc/nMP2T9gNQ5Rv9besJ8DtyNDbH00vc5oZtfCVaufxoHzhj2sBRLs/aazDK4I7RyqWIkXBB6ExBGtdi1PWa8e2I5a1IaQDrrzph2imxFMq+eHIIPXQO2w72zkY2br0btxGKQZjB6yuhx6sHq1xWlHBrjoF7Ki7C8WcE4Kzt59sS/nQwjrZUy3eQx7qK/BHvIxhuILmRnmgmbLOSSVblqerKt3irhrYYoG2zsia1uRd2qhnxiSNvJkT4p8+mh8w7Nc8tO1wu29xx1jgmLQ5paAAtNsJOO4LL5PL66pN4L1VuUQZ4pCQAD1KCzsT2Be8kDrqttPDBZqmJEltpMYKyRsQD2KyA5HnIHooXG+EVxtaBo2LI8UkPEVZVDuSVA4sZzhBy66obKAb6tQ4rIIH/qG8rUo4AsIcjVuWdcZ9PPqrLPDrZcC2Z4slum6v1dbBY8M0AB7PWKyfw92PRx2mpOWm59WkfKqZ3c0g67qyl/Nb97FjhryvTXlYEYSq13Z/K4P1i1VVa7sj4XB+sWroPzG9I70ztS+h7Q+LXMt+q8z36UMX28/OOHDOo1ycKPScHB82p9FUl3ZNMffZXII8hTwLnr1Xxj6yaKVNbT07rPNzuH3krqLQ9VWNxRizd51I6O3Y+0e37q4O8UQ5uvrNAqbDgAx0MenagJ9ZOprobGg/Qxf7a/dQ06bi2Rnr9EaHsrL+4Ooo0O9MI5yJ9IVw291v+lj+mPvoObY0B/yY+WPIX7q5Gw4P0MX0F+6m+Ns/b7fRL/Ssv7g6ii6XfK2x+OjH7Y+01RzeEuDixxErnHFwuUz87GO4Gut39yobpzmGNYV8twgGfkKR+dyyeoec1c7/AG0VW29zRovvmIYo8Dgyevh5YQZOe3FaWaSJZjwADj9hAq2iZSycnjxEa7bEE7FtLe62rOZFSaMW/GMnK8Q6MZ0OuMmmrXbilVdE2RDkA4MWXXzHPWKkWOyHsLiR4oJJY2tuiBj4SekPDlmBbOMjOnbVjsnc+3EEQlt4+kCLx51PFjXJBwaCz6Zp2fjEYsWwax3LA+djWggqv/xfMBpc7N9UP3CmZd6y34w7Jl+dbnPsWiMbq2n/AMeL6Nd/4atf/jxfQFYz7RU+yI9fqqvfG7ihuS3tbqwu5hawRyQaB4S4UkjiDAeKO0YIp/djfe2t7WNGfx1QZADZB7NF1py6t3ijv7eK1crcdEY2jCCJSEAbOSOsnlTVtsaN4rezMcMc7IDPKyR5ijzqeI6cbaBdfPRam0m0WMQBLrXG7bnmrnSB+EDO+7Z0qbYbV2jtAFrK3AiyR0krhVOOeNRn1ZpnaF9tSz8a4gDx9bQvxYHacE49YA89atapDBbrHAV6NFCjgYEADkMjmeftNAm+m8hX3mM4mkGpH+VHy4vnHUL6z1USZUzvcMJzOz0VhDRkQoWzfCVblRxScJ7GBBHp0I9tXEG/Fu3KaP6Sf1VnP/pEP6NaafYMJ/Mx6Gb7TXQmgqtoYfqR4FD/AHuE7x1LWod4o25MD6P+M04+0o25n7PrrHDu3F1cY9Df8V0uxivkTzL+392KgaOoB/Lv0OHiAnFRDrxdi1o28L9Y19H2GqjeXdlZ4uFPFZTxKw5hhyYa+ygNYrhfJu5f2vG+s12207uMZNymOXjRjU9nirknzVCWORjCZWHDt1Ed6tZIx5GBwuelGOy9+bq3HBc28rMNOlgAdX+UyZBU9uvqFDfhU3mN3Hb5jmQK0msqqucheQDMerrxXdltDajji6FMfL8Q9xcHvFVe+SXksaGa3CrGSSyOHGoHMAnhHnoNM6ExnCTfZceKuZE1rw4W60EmvK9NeULWxKr3dVI+mDSMy8OChGcFvOcaaeiqaGEswUcycUawRiJAo5D29pqbWYwReyds4geHYQeB1K2O3YE8UcWnxY3I7wMGvE3kjJxwy47eibB7tfZQ+22SQWWNzGpAZ+E8AJ5ZI0GaM7XctoLZJphZz9OnSlZZmhlhyAcK+oIAI10wRWU0kW8lHW+0FW7U1oHQfNQhtuP5f+2/3UzcbfCnCxSP5wAMebxiDQ4kzDpFyXEZbxkJkXAGc8ajBHytKudv7uLax7OlRSpntAZNScyEB+IknmyMNOrBpxRxXGvNQd7Q1hByaLbgfEp4bwtn8Q+PnR/1UzdbblcYiQJkeWzKcedQhOajbI2ObuVlYlbaFeknf5OpCDXmwB9tW0u7Md9dW62EVxDbyAmRhDKkQUagoXyCzDIznHLz1Z7rE12QWc6crnttiAvuAVVayXEahUvLlQM4CzMqa654OXXn11xJte7WVZneObokZUMgORxczhMZc8s65rYIPAhYYHFHk9pklJ/j+wVm29NhZW1x8EQAoSqNxOwZxo8wDMRwxnxVP5z5OoWr3tZI0sIyQYtNucbph96b0MV4bYEAcWknisdSh8byh19h050v8UXv/wBb6En9VVqyhRgA+s656ye017G7u6oi5ZidMjOAMnGdM8uemtZvhdL+2FlEbXGzWhWJ3kvfjW4/7b/aa8O8N7+khHoiP2mou0l6MLw9PniAYSxRKozoMOkrZ1+T66j2MTzk5cxpyBAHE3YdeS566g+io4hd0Y6lsp9HS1EnJxsBKsTt68P+dGPRCPtNVbbNVmLykyu2rMxOp9HIV1OHjfgkOG6j1MO0fdVts3duee290LIqgswRGTRgDgHiByM69R6q009PA3OFoz3LJU/7JxbNzTe33bvVZBCYTx27tC/apPCfM68mFNJJOzM5aNmkJcsytk58nkcAY5Dsx215DcGRckDhGAw6mY5xHkdWAWb5IPaKlpIGGQ3Fn87PM9Z0rXFI6N+JhsVJw5tnZqOXnHXD3P8AfUSTa8gPCDE7HQKgkZiewYqQt/btKUuOlMa/5cIHSSt8XjbREHWdT5usXmzt6ZjKltsyxt7VpDgNjpZsDmzyNyAGSTitJ0lU7JCk2liOtoVGzXAghuD0RjmkaIL4wZHXqfTTI1Gp505083xI/pt/TT+/1ykE11aIyurXCXClW8WOQqRKD58nl1VHh2grjK6imZpCpFxyhSlgjFjhC5uNoSIpZo0wOfvh/pol3f2fwqtxKB0rjKqfJiQ8sD4xGpPOh63g90XEMOPF4uN/mprg+k6UX7Qm9p9lRkqppubI4kBM1jWDmgC65m2hnz+n7q6tr3XHLPcfMRVHdXJ4sKcYqcmmO0VSmQXvxsQQThkGI5RxKOpT+co9evrobrSfCFb8Voj41SXHoDKc+0Cs3xWV4sVsYbtV5uqbYTFrtHkiCkBEzxM50XkR5zz6q0DZW6tjtAObR7q3aMqGR9R42SPFctnODyb1VT+Crc9riSO46UIkVwmV4SWYrg6HIA0bz0bb17Ym2ddO1u0UktxwRGDouOfKB1EqMp0IBA8YYOBzxTtyzKkQrHdLZi3dhcbPZ1dB0kAlVOEFkwyyBcnJV9OevDnrqnk3Tm2MiTT2tneW64ErxQFbmMdcnEQeIA8yfNy6rjwaN0VlCvCUkiZ0lU+UJFc8fF5z9orTZ4VkQqwDI6kEdRVhgj1g077ix3hILJN5d7rW4jjtIikEdwwEkpOFjgHjSsOoZUcI+dVRvfHc7ZPHYwgWdrpCzZVpsAKeAHkuAQM485zoJex9wBNf+4Lt1aLZ6cUKBOEzRStx8btnxuE8Kkdo79M2htOK1jCRgALoAB2chgfVTDnFPfKy+fthbypbJdQTxsFuMxvg++xMFKY6M44xk50IOlFez7u4sobNluIZ7Nz0KvHkMsgUtGjgueEtg6YGPNTkzA7cieJFaVo391KoB4BpwOx5K/kZxroB10vCNu1bGBpQpS4d1C8DEdJITgAp5LHGddCBk50wZEkfRM1uVlabweEdjC8SOyeKTLINGjj5EKeqRz4i6ZGSeoVSbAjxatLJZ2s5mUEGV8iOPHvcaJ0R4Qo7GySSaG3syW9zdJlo8SzyMc9JNjxE8YHIUdtWMV29xa29rAQOCKN5WYcSZ4QUiI6webDsqcZD3kHYs1XHVARGH9ZOZ3DWfJD9/H0UkwIACMSFUnhClQ4VS2TgZxrrRPsvc65iZbjMB8TAQmQeVg+UF56Acqi7fFk9tIHt2srwDnGC1pJ2jI8kNyGRlSRqdRWhF+K1jcKy8SK2CMMucHB7DQPS9dPScnyW0m90X0ZSNc88pry4dKy/aO0fdS8MSO8jMjGNFLsuDkgkDAI8+Kdsd371Ey1nccC+SxQZA7CCcn1US7pbCPRNLHcTQmSSRysbLwDLMAOF1YcgNac2rbSN4st1dSpnyWlCp6xGq6UefA+oa1zwgzPaeKkqXcm44hdpFsjY+aG7eL3aghSN5pCCY+j8pQObMzYCKM+Ucdmp0q6g2s62MECoomy8UfC2Y3C+KZwcZCDGvaRpzFU0bLbG7hWV4YDwZEf41gyZWMOcnhyzeKOfEcmpVjauUkWS4hhuBb6mR0UogGIbeFSQAxOrMNBnrJFUwxe7jXrWvS83xfkpXNAbkeOrb9erUNd0N7QdRiCDxgnvaajMjsQHkPzmwPQory+tojMkVijMIYvfpA3izFNZJfGPCiDkDpnT18bPs7do+imKozokkVygYhWbK9FOS2iaFdAMEdnO+3Z2MZrSZentbSCNwtxKzNJJIVIxjACFCcAKCdPScvdRDQqOTZUTWRuhMvupJUJgYlWWA6K2CBxeMVJK5GGq3tNlC0kkc7St4rtFIaApN0TrzMZcDUnTAAznGO2vE2lA130UkvumzlBPTXcfR8LAEFoG5qugAA4RyGmM1Y71bS2X7ssrhWjuAqrFcxeOQQq8KSZIw+BzGdcLTbLqVgFS7b3ujnjzFCsTyL79KyRmTs4I3xliQPKODjTTU1A9wyQERzRNCxRZFVuZRvJb09vYas9u7t21xeGPZ5VjJhlWM4t4EGjPJIWYn0DGM+gEs3n3PD2UawtNPPaqWEsjMTLn8ZGoYkqp/NUdnaTUhe91BzcQshzcy3y9xL2BYl9fjN/LVpfPr5gP+aY3PixZBuuWR39uB7FqPtsgg8RwhYBz2JnXlyGgBPYalfC3F9Vmdrsq+C9UsGJwpPlFW4D+1jHOryBMsO+oYvx0ojHCY8cOmMcRHEF7McIPeKf2GCDIv5sbcCnrwfGx+yCorFS1jpXYXttlcdCiuN9vyB/1ifXWXVpvhBl4bFR8aVfYGP2VmVaZNa1xfKtn8B+1oY4JEkljjPTE+OwXQqmMZ84qx3e29bQXm1JWeFpTdMUcuusbnKhGJ1APFoNKzDclI3aRHRG0DDiUE6aHU+kUW/8ApEP6KP6C/dWN9SI32IXQ0mh3VcIka4C/gr+w3riS+k4pIRFcjpOLpFwsqBVYEg4HEvCerUGtF2PvLD0WWmi6IaiQyoExnGCxOOelY4NmQ/oo/wDbX7qdFonxE+iPuqLq8EWwrUPZuXbIOool8JW9ttFPbXlpcwyXELNFIkTqzPDIMkErnyTqOwtVDtHe8O6xx3MKyyatcMT0FuvySAeKQ647Pq4RMchgeYYr0N56rFcRcAK0eze+XPo9VY3VnsmKJWsL6OK7h43E0jE+6CQS8cpbAcMQPRnTOooav99elj91ymMSKpW3gVskMdGlYZ5n1YUY6663iX4OxIDBSrkEZBCsCfYDV/vbu9bR2crwwRITCzAqig8mOh5jlWumk5RpcEB0lRe5SCK97i97W80KjZSi0HDBctd6sX6IgMznLK5byl19mRzqz2CptoOjS1uC/wCcxWJQT1nWT1eiiSOUcKnIGQDz81OA1zv+oJ2G7WNB1bVzcNbLCC0G4uTnna+u25A209mXU+B7ncJniYNJGCx/NGjchz7qaXdu5OnQYHyrnT2E0f4pVll01PK7E4Dt81rZpmoYDhDfq0HvuqXYD3dtAsQhhPDkZa4brJI0EZ5Zxz6qjbbvbtY2laKDhQFiFlctjrxlAKIi1Vm8ZDWlwAQT0L9fyTWiLT1Y57Wki1xsQIU0DpTIWC5Nzr2/VCOz9sRvdNPJDcE+JwRrEW8YLjpDqNeoenNRb6eS4u3keJB0eFEUwLAAqcAhevJ4vTWq7ImLbNgOecUf8ANZtcH4VdH/AFQO5RXdUMDaidrJNRvfqJRqR3IRcwagLdgXOxJHtoZIhHauJchzIkhZh1Lo4AA6gMa686kTbSmMUcQW1SONkYKsUnCeA8QVg0hDAnBPWcc6a4h20uKuo+DUvHrQ74hNwUu/27cTIY5Rauh/NMMhA7CuZMqfOuKi7Kvbm3j6NJYymchXh4uHzAlskenNecVLiHbS+DUuvPrTfEJuHUoc9tM04uFlWOUYwYoVjGnmU4Pnzz66upd6r8g5uVAweVunZ6ahCmbw4jc9it9Rp5NFUjWEhuw7T5pmVk5cLnbuCIN3Bixt/mk97H76pr8yu03Cw6OMZxwas2OMrknlgjXz1f7JThtLcdkKHvANUF5pFKuGw0uG4VJIVgpY4XXyciuDqXuYxuDaQEVOtcwbJURpwO0agmQcPDjJHM8QOgB0qXsPaGqqMskjMBI2jPJjJPCAAF4VIB+RUSLasUcKleIorqnjKcgZBYYxk4XPdU7d8q/RhDlElbhOCPFAZl5jTAPD6qaVwY5rmgXJAJ4FPna5UHwozYS3j87t3BQPrNZ5Rj4UJ83SJ8SMd5LE/ZQdU3m5Whgs0K83RueC6TXAbKH18h3gUXDZE91fiCK4MOYukXOcaHBAA5nr76z61YhwV5r4wx8nxs+w1p9lc9HtGxmHks7Rkj/UXC6+k/XQ6rLmAvZrwnszR+keXUb2A/K5p+hyPmr618D1znMm0JfQqY+tz9VRN4dy7WxUNdX954xwoVxknsAEZzWwA5rPPCjIFuNmuOa3sXpwTr9nsrnYJ5p5mxuebE7AAdR4LMZntaTc5cT5oV3f2Dsi9l6NJrp5SCcOzgkDnrwge2i9fArs/wCLJ/uv/VTe8MQg3igYgKktqyKdAC6szEenGPpCj6GcNyNWV75Kafk2yOtYEXPTusq2nG3EQFi+3t2YrO6a3hB6J7fi4XYsCwdlY6nljhq4E3T7JjPMtblT6eHhPtJrvwmDgv7VvjpNH3dG4+2oe5U4ksCvxZZV9GXLY7mFHNESOfHdxvffwJHgpV9jTxkbC4dx8UP3ez47ltnCQcSPAw0ONQiEaj1+2pm1dyrG3j45GZFH+o/9k+YDNRLN/etlt2O0ferL/KasfCDJxmCFRhy4cNoQODnoeZ8YaHz1v0dgZSOLgOaXd5WGgjMjMDRc3IHWqGHZ0Ehxb2d7NnkeN0U+gk1YJ4P7gjiOy5+Hn+WpxfRLA1c2m8O1Yho1s/naAZ71Iqv2jvXtOYFJLpYx1iKFF/e5ioe/051EdSKDRFY482Mf8fNcbF3asrgsphdJIzwvHK0nGjdhHH6cGuJ9jRQXM0cSBQbKTIGdTxYzqT5qhbtu9veqA5fpwxZnOWLKC2eLnrrmry9HHetj86zkHe4q2rkZLQOkaPu6waRp3wMcyQAEWvb6HuKu92JeLZVuf9NR3Lw/ZWfSQq93IrAFWvVUgjQjKgg0cbmSZ2VB80/WwoKt/wArJ7b76mx9lEqQXLv7XdyDVRIYSEe/4HsgMmCP6I+6qNN247lnFlYwOsZIZ5MhCw5onCCWPaeQ5a0Q74XjR2jcGjthE+c5Cr7SD6qLdm7MltLOKKxFu0qAZSZmXjjAweFk1Vi2vEQRknPPNNVFrMgAud0BFLUtdNNI4i9gMRtx2rKW2fbQ5F5s1occ3WPji+nGD7QKtbDdnZk68USRMO0EHHrHI1oo3shyEv4XsnOmZgOgY9iXK+9n0MVPmqJvB4O7GQGYDonxkSwtwP8ASXRv2s1RHMBkWg/RF6rRLpM4ZntPSSO+/ag6XwfWXCcRDQaYZh7Q1Z3tCFY1u1TRA8iqMk4AwMZJJow3d2nO80ipKZbRCVWV1Akc8jw8OAwz+cR2dtBe09Yp/lTSe2TFE6Ysdic0W5j+71Q2gZUwzOimkx2LNpO3jtyR0E4Yox8WJR3LVHcztEQ4VnU6OFGWHYwHXjUEecdlEF/pkdi49lVNCpYmysLHal0F96rPdHAROVbo2kZfIYMOJUCtw4ydVK/tUR7tRmRzMVZVAIQOMMRoWcg6jOFA82e2kIRgAjOMH1ggg99XtrHwxnu/v11mbSRteH7QLBSsCsa35l472VuoNwfRVQfbmh+rzeXXgk/StM/fKwHsFUdO7WtY1K13Xh47qJDyclfpKw+2ib3QfcMUmMPbuh9cbcP1UObonF7B+sFFrWet/b4PlswHzxxLj1iqpmgtBO8Ipo03e+L+pjh9QLjuW9rdjoQ+dOEEd1B/g22cNoyybTuVDgSNHao2qxInN+Hlxk41OoIPmqduZedPsiAnU9EqH0r4je0GnfAfb8Gx4hrnpJs57RIy6d311zuiIQJX31tsO0g9yzznmi20ol3p3ZhvYGimQMMHDYHGhx5aH81hzzQPuVtKUdLbztxT2knRs/W6HWNz5yue7XU1p8nI+g1lGyfF2xtRcc/czj0dGc+2tenIw+ic+2bSCD0myjSkiS29M+F5MGzkHVcBfU6sPsof3Ffha9i6llDgeZ1+rxaJ/DFH8BR/0csL/vY/moP3cl4Npzp1S24PpKkDT1Zp9CP5gHF3gfFaqkYqR3Bw7QR4KGBi1tyf8q+4f/2yA/xVa75DE9q3zx+6p+yqi+GLO6/0r4sP9xD/ADGrffo6Wrf6gHej/wDFFaUXpqhn8neazaGdhnH947wr6Jve19DfVQntYeO/zRRNaSZjX0Me8UN7W8s/M++uOpBZ7h9616NTCznD71qut9Lm0b5ZXvVhRA4+Hx+e2k/jShmZsPat2Tp7WIopYfD4fPBKP3466m//AMuUblxXtGLOfxDfLwTm4Lf9LjHZ0g7nehK1bN2p7b5/4mor3APwAj4skq/vZ+2hOw1uYvPeSH9566CkzDv7fELkqs/hu6D3FH+9WrWafGuoe4NxH+Grzea699AlsjcRoPFliI90RHr4OErIo5HKMfRpVG0RudrWsSjKwhpm8xwUT94k+qjTa2wbxpWeGeDgOMRTWxIGBg4ljkVjnnyOKrqHgvKyaAhMdC2+25VXsjeUPmOG6ScYwba9UrNj4vScIfHV75G/prvwhSdHs7oYFWLpOGJFQAIvSMFPDwgDADMdOyuL3d+4kAW5sYJhnyopwcecJOilfU5NQ99nCPZ2wOcNJIfQiNjn53SqWtBOSK1Epiic/cCexVVjarEixoAFUAD0f3rWa8PFGg/STL+9JmtVktSsbOeoZH/NZds6PPuMdssR+tqNRjAyQ/wPaQFyGhXco5zibnE3ucUb7TPlf32VX2iZb0a1M2i3len7qas49M9v2UJXUKdaR5b0fX1VZbZmEVtI3xEY9wJ+ym9lQ9fr+6oG/wBPw2UoHNgFH7TKv2mouU2hZlvZBwQ2S/8A1wfpMW+2hujnwpxBZLZR1Q49ulA1Zna1sVrusfhlv+tT660bbMXR7UbslhVvWpx9RFZvu2fhdv8ArY/4hWp7+xhLizmJwMlCfnrgDvWoyNxQuC20EnJ1MbuI7UR+COb4JPD+hnkUeg4cfxGr7wQAraTxnlHe3KDzAMD9ZPfQd4N7xYr67jJ0kjjkx5xlGPtWvbPat1sy6u3iFvLBcSiTDXCI408bALaHU9R5CuepXtirJGk2xAHx8SrKyItcWDYSPDwWzzLlSKymwcHbe0sdUdsp9PBmod54cZQCEt4lc6Zku4yncmp6+sVT7vb4W8dzc3V1dQdJc9HlIVlKpwDhGuDnTFbdKgvo3xszJtYDpCzU/NkBKNPCrbceyp/Mgb6LI31A1mdpccO0bJ86SIyHz8SnGvpIor3r8KlhPaTQrIzM8Tqvvb44ipC5JAwM4oEu5gkdhKp0SSL7M/wkVk0SySLJ7SOdtFv0jyRAAPp5Wg7Aep3qrHaEXvO1V+WH9ZVWqx3xk4rK3k+XE3fp9tMXseJ9pp8aBWHqR1PtxTsO0rOfZ8UM86KejXI4wGUgDz6EGj1ELyVEZ2kdrQg9C/A9x3EHsVps24BjX0VTbVXxz8w/Wao3iSP8XtOPHy1ye9c5pgtGfxm0l/YicnvwKEM0NIx5NxnxXcN05TNJdhdnsy807taUIkeTqJEOOvRgaMJj/wBQg/VTfxR0L7Nn2ZCwcyvM4IPE6uTntC8IHfmrmy25Dc38RhLEJFLniUjGeDHPnyNEZ4RBo+VhcCSCuX0xWCqa54FsgLXvqPqpvg/PwSYdlxN/LQrsz8pi6/hUunreircJcQ3QPVdTD2LQhZXax3MTuQqrczEseQwX+8UXoz+GT/Ef5NXO1IJjNs8j/iUa7u7aht/dA2jBOrXGRJIAxiEeqqivEeJQF69NSTRdseXiXi2dtPpEH+TdYuYh5ukBWWMelm9FD7792J5zIfTVFf7R2TI3EHEcn6SMsjj9pcGmkgacw4IVR6XmADJadwAy5oNuo+a2bZu0p+jc3MccZXGDFP0kcmRqV4lVk9DDr66zOwuzf30l1/koDDEephnMjjtBYADzLQ5NvKpQwnabNA+jh0Jl4etVlCg6jQ5B0Jq8s9+tnwoqJKAqjAARvupoGta67iMlPTFTLLT8lTxuJdr5pFh9RrV5vFLw20p7EY9wJrMNkw/CLNewk/RjJon3j38tJbaWOOXLsjBRwvqSCAPJ89UOxo83tv8AJSU/ugfbRTE18ErhuaOt3osGgqaWnbaVpaSSc+DfVEF+dD8776dgh5LXMoyR6c/37Kl2Sak+qhS6RW9oni+mh7fbxjbRfHuI8/NXLH2AUUwx4X0AfX/5oU2x75tO1T4iyv3gIPbmqzmrm6whbwwLieH9Xju4az+tE8Mw+ExfNb+Ws7ql/wAxWgKx3fPwqD9bH/EK2HwmW2bAOOcfA49RX7C1Y3sQ/CYf1sf8Qrf94bPpbF0+NHjvXH1kVYzNpT3sUAbXkiEQmkjEmigA45OR2+kVXwvatIUNuilTIGOBwgpgHGOecipWz7QXFjEjEgFV1xr4p059WlSb3YiyEEM0eFZR0eBjiIJPLTl7aBhwZzbnWV6A6F84ErWtILWnMDMnXmeFlFtrOzIB6OIFs6HxiCDgg9mCQD1ZNO2O0IMYRURPHJyAvkEAnHZ565G7K6eOww5cEAAgkgkKRy7OzB9dePuujAgu2MOOrTjYN2dRFIvadbinbDMz5Imjqz1dW1TTfwDGWQZ5Zx2gerUjn2ioO+EfwViMeKyt7cad9O3e7yynLuxJUK3LBUMrAAfm6j2mu95Uzay/Nz3EGostjbberKlr3U8we0AYTa3QfT7zVkzY2oD1S2vqJD5+rNTNsCOC3llWKIlFLY4FAJ8+BVS0vvmy5epo+jP7US49ookvLRZY2jcZVxgjONPSKHaY5lW1x1EC68iqObILqtutowRRo8qKAyqciMEDiwPXqeQyca1Gh3ihCSSPFwLHJJHkIp8jhBOmNcnyRk9mcHEu53Yhkxx8bYQIMyHyQQwGnYVB9Vcy7p27ZyreMXJ98bnJjj6+vA7qHNkgtzi773ZqoGO2d1Js9rRSyMiasmQfF5Yx6xz6wAdcZwan4qBbbFiSTpADxhSuSxJwcZGvo9XVip9ZJCy/MvbiqnWvkqTcjyb0dl3Ke/hoTs/8z9dL/EaNd2Vw96B+nJ71FBNjzmHZPKP3q9e9njikZfa3yWypN4bjgurq4WMAkZ4mCjAHM8udeW98jDIIU5IwcA5Bxjnr6qV7Z9IFGcYZW5Zzjqpm42VxEcLcKjh8ULpkHOdCK6yRsoeSxoI2DJDmuaWi7jdSlukOSGXTn4w09Ncx3as5QakKGzpgg6DBqst9hHh8ZsMBgY5Dxy+Sc6+yp1ps4RsWB5rw4xoNS3WT21CIzvLS6MAbf/FJ+Bt7PJUwGpG74zfD5Nu572Uf36Kj1L3aHwqY/FgUd7MfsrPpmzabL+oKyiJMhvuKvKtNnw+T3/37Kro0yQKu7FOZ9VchsRMKxIxGPOfqH/NBuzj0m2HP6OFF9BZuP6qNNo+KqjsU9/8AYoN3HTjvr2Xn74EH7C8J+sVDaFewZoa8M/5RF81v5azqtG8NH5RF81v5azmqZPmKvCmbHPwiL9Yn8Qr6QK5g/Y+oAj21837H/KIv1ifxCvpa0Hva/NH1VbDtTFZhsfKiSM496lkQD5Ocrn1GrCo0iBL25Trbo5Bp1Y4Dr6V9tSaA1LcMrgvSNEycpRxnhbqySpUqVZ0USpi/i4onX4yMO8Gn68IzTg2N1B7cTS07QquV/wDpljN+ieJvPhXZD9eKNKDLO3L7EdDqU6YetH4/soq2bcccMb/GRG71BqvT7Py3jiO5eJVjbEHpUmlSpVy6wJUqVKkkqjddsy7Q80w/gNB8AxNcjsuJPaaLN1D8K2iv+qh71ahXldXY/wBYnvr172edaSHi3/qiFQP9uegeCfpUqVegIGlSpUqSSVTd1BmS7PYIl9jE/ZUKrDdQeLdHtlUdyr99AdOn8Fo/l4FEKH5nHh4hEFkup9H9/bRBs2LPCO05/v2VR2CZHpOP776Kdlx6k9gwK5NxyRRoUXbcuCc9QH30M+CpM27ynnJJI/exH8tWO+N3wQTt2JIe5SB9le+D616OxiHyVPeOI+1jTN1hXM2oD8NI+ERfNb+Ss4rR/DT+UQ/Nb+Ss4qh/zFXKbsYfCIf1sf8AEK+lrP8AFr80fVXzVsX8oh/Wx/xCvqvdyIdErdeAM+of81ZEbApist3piCbRRv0sTr61Kv8AzN3U3Vn4SLXgmt3x5MwX1MGT7VqsoTXttLfeu59nZMVMW7nJUqVKsC6NKlSpUkkt1Ygbe5iAwBcyrjqwyrj66f3QkJsoc6FVKEedGK/ZTW6Rwb1eyWNvpJz9hpzdzxfdEfxLhyB8l8SL9Z7qv0y3HRtduI7l41pRmGWQbnHxVzSpUq41BUqVKlSSVLuj+W7SHyovqNC12mL+7HnjPeuaLN0Exf7S9EJ7xmhrbS8O0Zx8ZI27hw16xoFwD4DwHa1EpheA9A8FzSpUq9GQFKlSpUkkqs90l+Dyn41xJ7OEfZVZmrbdLWyjPxpJG73auc067KNvT4eaJ0AycejxRPsxOXoz/ffRNaELHk6Z1+6qGxXn5sCudq7ZVELOwVFGrHkPR2muXIRIGyovCLOfckgHNyiD0s407qMNiwcECKOQGO7QewCs5tbebasyOCIrSNww4z40rKdSRn0jzZPM8tRhj4VAznAGtO3XdXtFgsh8NP5RD81v5KzitH8NP4+H5rfy1nFZ3/MVYp2xfyiH9bH/ABCvq7dz8Qvq+oV8o7F/KIf1sf8AEK+rt3fxI9X1CrI9RTFCfhRt8Qs/xCkmcZ8khif3TQiDnlWnb3bL6eIpjPGrL3/+TWf/AIOro/8AuJvox/01mqqZ0xBajmidJsog8PBN7avrdQqVSL3d6S3TiluUVQNWdFz6Thh9VCFvt2Zoy54s+NjhtXZDjl4/H1+isHuMt7ZLoR7QUn8ur1RPSof2dtczcIFzEjkAFXgcDi61DceDr6Kuot3r5zhJrcnsKMD9dMKKU7kx9oaXc7q9VL3VT4Rej40cD9xdfupbOHDezj48cTetS6H144aqYHv7C4keS290CSMR5iJAGDxA+STzzzHXzp3Z1pf3Vx0qRLbAIV988YsDg+MNOsZHLr51qqaZ01KYBrsOxcHpC1RLI9mpxJHXdFdKq07D2n+ltz/2z/XXLbE2n1S23+2f6q5v4DVcOv0Qf3ORWlKqg7H2p+kt/wDbb76bbZO1ceXbj0Rt9opvgVVw6/RP7nJwT+6H/wCT2gO2KE/u0N70pjaXzoB7GNSNk3N9YXc0stubkyqqExsF8nABxw6aaYIFNXey769n6cW6RFV4AruS2Mk5PCO30euu10aTTGLH+m17cNa2uiJjwcLdijUqek3a2gv+TEfQzD66abZl4vO1z82aP7Tmu3bpilOskfQoQaCYbO1eUqhXd3NEVEltIpc4UZB4j2DFcHa5BAaGZWIzjg1x1kDrHnqwaWpD+vsPko+5T/09oU2dsKx7FJ7gaId04cWVsPkk95J+2gq724nAykOpKkAMmNSPTRPu3s28uoY4xm2t0RVLD8bIAOYJHiA9/prn9L1TJpGcm64ARCkp3MYQ4WN1abc3tjtlZfxjjmic9cAcZ/MHp1PYaoItl3123TSLCMYKRSF+FOzxF04vO2T6KuNubAjguLK3jUBCZHPypFQ8BYnmRknWq7bREc7LPJLEoRTF0ZYcTni4z4o8Zs4wD1UKa3K5RBrQ1Q7DbNzZMLeWFDqzKAx4nyxZuBtVJGT4pA76PNkbVBVJEbMbgHzEHzdRH1ig3eeVm2bE8ulxGYmB/O4j9uNSO0VbboawHHLppuHHZxnGPXmmthNlJUXhoPv8PzG/lrOK0XwzD3+HzKw/grOqyv8AmKkp2xfymH9bH/EK+rt3T7yPV9Qr5M2dciOWNznCurHHPAIJxWrQ+GyNAAqSgD5K+jX3ypsIAN0xW41Hv5MRseRxWODw7r8WbuX+uk/h1jYYMcpHoT+qp4hvSUbbExu76RW8aK34MJ+a0jDKlh1hV6u30mnG3olUM62xe3iJV5OJQfFOHZUOpAPXVNu3vfCb+VtVjnCYL4GHUcODgkYPbRDcboli6rcSLbyNxvCAMEnVgGOqgnmKtaSW/h67ptuaqd79nRKUuEA4JCqTKBoyt5L/ADgevnV5udcsYo+IkujtGW+NwOUz6xQtv3tSOLEGQxLozhceKi6hfMTpjzCuNheESGCNQUkLhmdiFThLMxY48Yaa+ymkc0OSC26wtBI2CMgDJ+yriCwRPJUemsTXw1IOSSj0Kn9de/hsT4s3cv8AXUC8HalZbljzeyvCg7B3ViH4b1+LN3L/AF0vw4L8WbuX+umxN3p1tpiHYO4Ujbr8UdwrEvw4L8WbuX+uvfw5L8WbuX+ulibvSWwTbFjbqx3Ee3lTlvsqNOQz6cY7uVY5+HMfFm7l/rrz8OY7Ju5f66WMb0ltJsk+Kvd91De9u0Y7WNnwAFUk92eWez2kVnf4dB2Tdyf11Sb0eE2O8gaMpJxNjUhceUpOcMTyWnxjemspM1r7pHT3zkJ5YiDcKRqeRdtCXIx348wbfcy1njMljMeNM6cZKk88Nk8S57aud49mNNFDJCokCSJIY8gCRR1ZOnXpmo+ww63Mk7QmFXRUEeRxMRzdgug7KvwAnDb73prqp3a206yJHIWaN3aIrIeJoZQPJDHUq3Vnl6jnT9iykhl7MEevNY3tHaUaXjuThBdo2gz+LBDkDr1IoxsfCnZx5/GEn5GNO+qQ4NyTor3s3be5hV4yVkibijcDOGHaOw5xjsJocO8UiDgubWYSAc4ozIh6sqRqvoODUyHw42qLwhXx50/5pp/DPZHnG30D9hpB9jkUrIaudiXd86qIzBCrcWXwZCeolR1gcgSB2k1pu6u6HRIgxhIxgDr9JPWc6589DMfhstF5Iw/7f3mnvw8W/Y/+3/zSLwTe6SDPDOfhEXzW/lrOaLvCHvPFeyRvFxYUNniGOeMenlQjWd5u4qSVKlSqCSVKlSpJL3NTotvXCrwLPKF7A7Y9WulKlTgkaklCZyedc0qVMklSpUqSSVKlSpJJUqVKkklSpUqSSVe5rylSSRZu14QZbVBGy9JGOQJwy+YHB081Stt+EhpQRFH0ZIxxFssPmgDAPnpUqtEzwLAprIMeQn1VzmvKVVJ17mlmvKVJJe5pZrylSSXua8pUqSS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AutoShape 6" descr="data:image/jpeg;base64,/9j/4AAQSkZJRgABAQAAAQABAAD/2wCEAAkGBhQSERUUExQVFRQWFxgYGRcWFBcaFBgaHB0aGhcYFxgYHCYfFxwjHR0XIC8gIycpLCwsFx4xNTAqNSYrLCkBCQoKDgwOGg8PGiwlHyQqKiwsLCwyMi8sKTQuLC0vLCwsLCwuLCwsLDAvKiwsLCwpLCwsLCwsLCwsLCwsLCwsLP/AABEIAOgA2QMBIgACEQEDEQH/xAAcAAABBQEBAQAAAAAAAAAAAAAGAAMEBQcCAQj/xABOEAACAQMBBAQHCgwFAwQDAAABAgMABBEhBQYSMRNBUZEHIjJhcYGhFCMkUmJykrHB0RczNEJTc4KissLS8BZDY5PhJYPxFURUZDWjw//EABsBAAEFAQEAAAAAAAAAAAAAAAUAAQIDBAYH/8QAPREAAQMCAgUJBgUDBQEAAAAAAQACAwQREiEFMUFRYRMicZGhscHR4QYUFTKB8CMzQlNiUnKyFiSiwvEl/9oADAMBAAIRAxEAPwDDaetrZndUQFmYgKoGSSeQA6zTNS9nO4lQx6urBl9K+MPqpwLlIq0i3Fv28mzuD6Imx9VWFv4NL8jxrO5z1YCgeviNfQW5+1Y7izjmjxwsufOp/OU+cHI9Vcz7YdiRGug07P8AzWptPiJw6kNdWOGRAXz4/gt2kP8A2kuPSn9VMr4OdoE49zNn58f9VfSOzNpszFHGD5/71rjZzR9O65XpCCQM6kDAJA7Bkd9OacNviTe+vOoBfO/4LdpafBm17Xjx38VPN4Itpg49zHP6yL6+Ot32lBM0umcZ0xUbam/EdnhZ2AZiVTxHYtgAnyATpkd9SdTAAEFIVkjjYNWIS+CbaKY4oFXJAGZovseqmz3RuJlLRqGAYqfHUajQ9ftrVtteEnpci1jkmm5KTGyQofjMXwSR2YA89SN0tj+57dVPlY1PaTqT3k+oCr4aNjzne23pVzZpLc8W3LKP8A3n6MfTX766Hg/vPiL9MVuFKtXuEPHr9FLlnLEPwf3fxF+mKQ8Ht58RfpitvpUvcIePX6Jcs5Yg3g9vB/lj6Y+2uf8AAF5+jH01++txpUvcIePX6Jcs5Yd/gC8/Rj6a/fXn+Abz9GPpr99blSpe4Q8ev0S5Zywq43JukUs0YCqCSeNOQ1PXUjZXg6vrmETQw8UbZwekjXkSvJmB5g1qu9cBe0mUcyjY7jirTwW3qNs6BMjBjx+0CQ3t+ztrHPStYRhumfUOazFxWO2/gr2jJnggBx/rRf100/g0vwcGEA/rYv66+jrW3jtwxDZzVdDah2LlGIPX1eoVEU8ZJOdlm99ktqF1gB8HF9+hB9EsR/mp/wDBVtLQe5W15e+Rf119BLs2KTyPFca4/wDFShIrgKx4WXrqD4GfpvxTtrJNoC+ck8Fm0jnFsTw8/Hj0/eql2zu5cWpUXEZj488OSpzjGfJJ7RX1THwQofGyTqSftrEPDK3F7mI7Zv8A+Zqt0IDS4bLK2Gpc94aRrWZUqVKsq3pVa7sn4XB+sWqqrXdn8rg/WLV0H5jekd6Z2paZa3dzsmV3hQzWspLSQjQqet4jrj0YPLB6iC/dHwhWUpIEqqxJ8STCOM6410PqJp5LUOutD21/B/BMcsgyesZB71xn1g0ZkpwbhhAvrB1fTchzmtfm7XvRftDbkEbGZ5ERQDqzAA+jt9WazGLab7Qv3ngd0WBeGCQZB488TNg8wdQVPNSAaeTwSxcQJ48dnHp38OaL9i7uR26BUAUdgH995pmQG/4lrbtd07GMZqzKgP4U7iJeC4tJDINOkgXijbz4YgxnzHNUezbWa9u/ddyvAFHDFEdSg6y3Lxjr2c+rAo6fZyHmPYKcW0UDQVJkMbDfs+9aQAbmAoAgUclHcKcqaIVHVSkbhGlaOUukoYQ9hrroj2Gq+93rhi8uVF9JH2mqefwnWq/5ufQpP1LSc/D8xA6SnAJ1IqW2J81Oe5PPQO3hYt/jN9FvupL4WLc/nMP2T9gNQ5Rv9besJ8DtyNDbH00vc5oZtfCVaufxoHzhj2sBRLs/aazDK4I7RyqWIkXBB6ExBGtdi1PWa8e2I5a1IaQDrrzph2imxFMq+eHIIPXQO2w72zkY2br0btxGKQZjB6yuhx6sHq1xWlHBrjoF7Ki7C8WcE4Kzt59sS/nQwjrZUy3eQx7qK/BHvIxhuILmRnmgmbLOSSVblqerKt3irhrYYoG2zsia1uRd2qhnxiSNvJkT4p8+mh8w7Nc8tO1wu29xx1jgmLQ5paAAtNsJOO4LL5PL66pN4L1VuUQZ4pCQAD1KCzsT2Be8kDrqttPDBZqmJEltpMYKyRsQD2KyA5HnIHooXG+EVxtaBo2LI8UkPEVZVDuSVA4sZzhBy66obKAb6tQ4rIIH/qG8rUo4AsIcjVuWdcZ9PPqrLPDrZcC2Z4slum6v1dbBY8M0AB7PWKyfw92PRx2mpOWm59WkfKqZ3c0g67qyl/Nb97FjhryvTXlYEYSq13Z/K4P1i1VVa7sj4XB+sWroPzG9I70ztS+h7Q+LXMt+q8z36UMX28/OOHDOo1ycKPScHB82p9FUl3ZNMffZXII8hTwLnr1Xxj6yaKVNbT07rPNzuH3krqLQ9VWNxRizd51I6O3Y+0e37q4O8UQ5uvrNAqbDgAx0MenagJ9ZOprobGg/Qxf7a/dQ06bi2Rnr9EaHsrL+4Ooo0O9MI5yJ9IVw291v+lj+mPvoObY0B/yY+WPIX7q5Gw4P0MX0F+6m+Ns/b7fRL/Ssv7g6ii6XfK2x+OjH7Y+01RzeEuDixxErnHFwuUz87GO4Gut39yobpzmGNYV8twgGfkKR+dyyeoec1c7/AG0VW29zRovvmIYo8Dgyevh5YQZOe3FaWaSJZjwADj9hAq2iZSycnjxEa7bEE7FtLe62rOZFSaMW/GMnK8Q6MZ0OuMmmrXbilVdE2RDkA4MWXXzHPWKkWOyHsLiR4oJJY2tuiBj4SekPDlmBbOMjOnbVjsnc+3EEQlt4+kCLx51PFjXJBwaCz6Zp2fjEYsWwax3LA+djWggqv/xfMBpc7N9UP3CmZd6y34w7Jl+dbnPsWiMbq2n/AMeL6Nd/4atf/jxfQFYz7RU+yI9fqqvfG7ihuS3tbqwu5hawRyQaB4S4UkjiDAeKO0YIp/djfe2t7WNGfx1QZADZB7NF1py6t3ijv7eK1crcdEY2jCCJSEAbOSOsnlTVtsaN4rezMcMc7IDPKyR5ijzqeI6cbaBdfPRam0m0WMQBLrXG7bnmrnSB+EDO+7Z0qbYbV2jtAFrK3AiyR0krhVOOeNRn1ZpnaF9tSz8a4gDx9bQvxYHacE49YA89atapDBbrHAV6NFCjgYEADkMjmeftNAm+m8hX3mM4mkGpH+VHy4vnHUL6z1USZUzvcMJzOz0VhDRkQoWzfCVblRxScJ7GBBHp0I9tXEG/Fu3KaP6Sf1VnP/pEP6NaafYMJ/Mx6Gb7TXQmgqtoYfqR4FD/AHuE7x1LWod4o25MD6P+M04+0o25n7PrrHDu3F1cY9Df8V0uxivkTzL+392KgaOoB/Lv0OHiAnFRDrxdi1o28L9Y19H2GqjeXdlZ4uFPFZTxKw5hhyYa+ygNYrhfJu5f2vG+s12207uMZNymOXjRjU9nirknzVCWORjCZWHDt1Ed6tZIx5GBwuelGOy9+bq3HBc28rMNOlgAdX+UyZBU9uvqFDfhU3mN3Hb5jmQK0msqqucheQDMerrxXdltDajji6FMfL8Q9xcHvFVe+SXksaGa3CrGSSyOHGoHMAnhHnoNM6ExnCTfZceKuZE1rw4W60EmvK9NeULWxKr3dVI+mDSMy8OChGcFvOcaaeiqaGEswUcycUawRiJAo5D29pqbWYwReyds4geHYQeB1K2O3YE8UcWnxY3I7wMGvE3kjJxwy47eibB7tfZQ+22SQWWNzGpAZ+E8AJ5ZI0GaM7XctoLZJphZz9OnSlZZmhlhyAcK+oIAI10wRWU0kW8lHW+0FW7U1oHQfNQhtuP5f+2/3UzcbfCnCxSP5wAMebxiDQ4kzDpFyXEZbxkJkXAGc8ajBHytKudv7uLax7OlRSpntAZNScyEB+IknmyMNOrBpxRxXGvNQd7Q1hByaLbgfEp4bwtn8Q+PnR/1UzdbblcYiQJkeWzKcedQhOajbI2ObuVlYlbaFeknf5OpCDXmwB9tW0u7Md9dW62EVxDbyAmRhDKkQUagoXyCzDIznHLz1Z7rE12QWc6crnttiAvuAVVayXEahUvLlQM4CzMqa654OXXn11xJte7WVZneObokZUMgORxczhMZc8s65rYIPAhYYHFHk9pklJ/j+wVm29NhZW1x8EQAoSqNxOwZxo8wDMRwxnxVP5z5OoWr3tZI0sIyQYtNucbph96b0MV4bYEAcWknisdSh8byh19h050v8UXv/wBb6En9VVqyhRgA+s656ye017G7u6oi5ZidMjOAMnGdM8uemtZvhdL+2FlEbXGzWhWJ3kvfjW4/7b/aa8O8N7+khHoiP2mou0l6MLw9PniAYSxRKozoMOkrZ1+T66j2MTzk5cxpyBAHE3YdeS566g+io4hd0Y6lsp9HS1EnJxsBKsTt68P+dGPRCPtNVbbNVmLykyu2rMxOp9HIV1OHjfgkOG6j1MO0fdVts3duee290LIqgswRGTRgDgHiByM69R6q009PA3OFoz3LJU/7JxbNzTe33bvVZBCYTx27tC/apPCfM68mFNJJOzM5aNmkJcsytk58nkcAY5Dsx215DcGRckDhGAw6mY5xHkdWAWb5IPaKlpIGGQ3Fn87PM9Z0rXFI6N+JhsVJw5tnZqOXnHXD3P8AfUSTa8gPCDE7HQKgkZiewYqQt/btKUuOlMa/5cIHSSt8XjbREHWdT5usXmzt6ZjKltsyxt7VpDgNjpZsDmzyNyAGSTitJ0lU7JCk2liOtoVGzXAghuD0RjmkaIL4wZHXqfTTI1Gp505083xI/pt/TT+/1ykE11aIyurXCXClW8WOQqRKD58nl1VHh2grjK6imZpCpFxyhSlgjFjhC5uNoSIpZo0wOfvh/pol3f2fwqtxKB0rjKqfJiQ8sD4xGpPOh63g90XEMOPF4uN/mprg+k6UX7Qm9p9lRkqppubI4kBM1jWDmgC65m2hnz+n7q6tr3XHLPcfMRVHdXJ4sKcYqcmmO0VSmQXvxsQQThkGI5RxKOpT+co9evrobrSfCFb8Voj41SXHoDKc+0Cs3xWV4sVsYbtV5uqbYTFrtHkiCkBEzxM50XkR5zz6q0DZW6tjtAObR7q3aMqGR9R42SPFctnODyb1VT+Crc9riSO46UIkVwmV4SWYrg6HIA0bz0bb17Ym2ddO1u0UktxwRGDouOfKB1EqMp0IBA8YYOBzxTtyzKkQrHdLZi3dhcbPZ1dB0kAlVOEFkwyyBcnJV9OevDnrqnk3Tm2MiTT2tneW64ErxQFbmMdcnEQeIA8yfNy6rjwaN0VlCvCUkiZ0lU+UJFc8fF5z9orTZ4VkQqwDI6kEdRVhgj1g077ix3hILJN5d7rW4jjtIikEdwwEkpOFjgHjSsOoZUcI+dVRvfHc7ZPHYwgWdrpCzZVpsAKeAHkuAQM485zoJex9wBNf+4Lt1aLZ6cUKBOEzRStx8btnxuE8Kkdo79M2htOK1jCRgALoAB2chgfVTDnFPfKy+fthbypbJdQTxsFuMxvg++xMFKY6M44xk50IOlFez7u4sobNluIZ7Nz0KvHkMsgUtGjgueEtg6YGPNTkzA7cieJFaVo391KoB4BpwOx5K/kZxroB10vCNu1bGBpQpS4d1C8DEdJITgAp5LHGddCBk50wZEkfRM1uVlabweEdjC8SOyeKTLINGjj5EKeqRz4i6ZGSeoVSbAjxatLJZ2s5mUEGV8iOPHvcaJ0R4Qo7GySSaG3syW9zdJlo8SzyMc9JNjxE8YHIUdtWMV29xa29rAQOCKN5WYcSZ4QUiI6webDsqcZD3kHYs1XHVARGH9ZOZ3DWfJD9/H0UkwIACMSFUnhClQ4VS2TgZxrrRPsvc65iZbjMB8TAQmQeVg+UF56Acqi7fFk9tIHt2srwDnGC1pJ2jI8kNyGRlSRqdRWhF+K1jcKy8SK2CMMucHB7DQPS9dPScnyW0m90X0ZSNc88pry4dKy/aO0fdS8MSO8jMjGNFLsuDkgkDAI8+Kdsd371Ey1nccC+SxQZA7CCcn1US7pbCPRNLHcTQmSSRysbLwDLMAOF1YcgNac2rbSN4st1dSpnyWlCp6xGq6UefA+oa1zwgzPaeKkqXcm44hdpFsjY+aG7eL3aghSN5pCCY+j8pQObMzYCKM+Ucdmp0q6g2s62MECoomy8UfC2Y3C+KZwcZCDGvaRpzFU0bLbG7hWV4YDwZEf41gyZWMOcnhyzeKOfEcmpVjauUkWS4hhuBb6mR0UogGIbeFSQAxOrMNBnrJFUwxe7jXrWvS83xfkpXNAbkeOrb9erUNd0N7QdRiCDxgnvaajMjsQHkPzmwPQory+tojMkVijMIYvfpA3izFNZJfGPCiDkDpnT18bPs7do+imKozokkVygYhWbK9FOS2iaFdAMEdnO+3Z2MZrSZentbSCNwtxKzNJJIVIxjACFCcAKCdPScvdRDQqOTZUTWRuhMvupJUJgYlWWA6K2CBxeMVJK5GGq3tNlC0kkc7St4rtFIaApN0TrzMZcDUnTAAznGO2vE2lA130UkvumzlBPTXcfR8LAEFoG5qugAA4RyGmM1Y71bS2X7ssrhWjuAqrFcxeOQQq8KSZIw+BzGdcLTbLqVgFS7b3ujnjzFCsTyL79KyRmTs4I3xliQPKODjTTU1A9wyQERzRNCxRZFVuZRvJb09vYas9u7t21xeGPZ5VjJhlWM4t4EGjPJIWYn0DGM+gEs3n3PD2UawtNPPaqWEsjMTLn8ZGoYkqp/NUdnaTUhe91BzcQshzcy3y9xL2BYl9fjN/LVpfPr5gP+aY3PixZBuuWR39uB7FqPtsgg8RwhYBz2JnXlyGgBPYalfC3F9Vmdrsq+C9UsGJwpPlFW4D+1jHOryBMsO+oYvx0ojHCY8cOmMcRHEF7McIPeKf2GCDIv5sbcCnrwfGx+yCorFS1jpXYXttlcdCiuN9vyB/1ifXWXVpvhBl4bFR8aVfYGP2VmVaZNa1xfKtn8B+1oY4JEkljjPTE+OwXQqmMZ84qx3e29bQXm1JWeFpTdMUcuusbnKhGJ1APFoNKzDclI3aRHRG0DDiUE6aHU+kUW/8ApEP6KP6C/dWN9SI32IXQ0mh3VcIka4C/gr+w3riS+k4pIRFcjpOLpFwsqBVYEg4HEvCerUGtF2PvLD0WWmi6IaiQyoExnGCxOOelY4NmQ/oo/wDbX7qdFonxE+iPuqLq8EWwrUPZuXbIOool8JW9ttFPbXlpcwyXELNFIkTqzPDIMkErnyTqOwtVDtHe8O6xx3MKyyatcMT0FuvySAeKQ647Pq4RMchgeYYr0N56rFcRcAK0eze+XPo9VY3VnsmKJWsL6OK7h43E0jE+6CQS8cpbAcMQPRnTOooav99elj91ymMSKpW3gVskMdGlYZ5n1YUY6663iX4OxIDBSrkEZBCsCfYDV/vbu9bR2crwwRITCzAqig8mOh5jlWumk5RpcEB0lRe5SCK97i97W80KjZSi0HDBctd6sX6IgMznLK5byl19mRzqz2CptoOjS1uC/wCcxWJQT1nWT1eiiSOUcKnIGQDz81OA1zv+oJ2G7WNB1bVzcNbLCC0G4uTnna+u25A209mXU+B7ncJniYNJGCx/NGjchz7qaXdu5OnQYHyrnT2E0f4pVll01PK7E4Dt81rZpmoYDhDfq0HvuqXYD3dtAsQhhPDkZa4brJI0EZ5Zxz6qjbbvbtY2laKDhQFiFlctjrxlAKIi1Vm8ZDWlwAQT0L9fyTWiLT1Y57Wki1xsQIU0DpTIWC5Nzr2/VCOz9sRvdNPJDcE+JwRrEW8YLjpDqNeoenNRb6eS4u3keJB0eFEUwLAAqcAhevJ4vTWq7ImLbNgOecUf8ANZtcH4VdH/AFQO5RXdUMDaidrJNRvfqJRqR3IRcwagLdgXOxJHtoZIhHauJchzIkhZh1Lo4AA6gMa686kTbSmMUcQW1SONkYKsUnCeA8QVg0hDAnBPWcc6a4h20uKuo+DUvHrQ74hNwUu/27cTIY5Rauh/NMMhA7CuZMqfOuKi7Kvbm3j6NJYymchXh4uHzAlskenNecVLiHbS+DUuvPrTfEJuHUoc9tM04uFlWOUYwYoVjGnmU4Pnzz66upd6r8g5uVAweVunZ6ahCmbw4jc9it9Rp5NFUjWEhuw7T5pmVk5cLnbuCIN3Bixt/mk97H76pr8yu03Cw6OMZxwas2OMrknlgjXz1f7JThtLcdkKHvANUF5pFKuGw0uG4VJIVgpY4XXyciuDqXuYxuDaQEVOtcwbJURpwO0agmQcPDjJHM8QOgB0qXsPaGqqMskjMBI2jPJjJPCAAF4VIB+RUSLasUcKleIorqnjKcgZBYYxk4XPdU7d8q/RhDlElbhOCPFAZl5jTAPD6qaVwY5rmgXJAJ4FPna5UHwozYS3j87t3BQPrNZ5Rj4UJ83SJ8SMd5LE/ZQdU3m5Whgs0K83RueC6TXAbKH18h3gUXDZE91fiCK4MOYukXOcaHBAA5nr76z61YhwV5r4wx8nxs+w1p9lc9HtGxmHks7Rkj/UXC6+k/XQ6rLmAvZrwnszR+keXUb2A/K5p+hyPmr618D1znMm0JfQqY+tz9VRN4dy7WxUNdX954xwoVxknsAEZzWwA5rPPCjIFuNmuOa3sXpwTr9nsrnYJ5p5mxuebE7AAdR4LMZntaTc5cT5oV3f2Dsi9l6NJrp5SCcOzgkDnrwge2i9fArs/wCLJ/uv/VTe8MQg3igYgKktqyKdAC6szEenGPpCj6GcNyNWV75Kafk2yOtYEXPTusq2nG3EQFi+3t2YrO6a3hB6J7fi4XYsCwdlY6nljhq4E3T7JjPMtblT6eHhPtJrvwmDgv7VvjpNH3dG4+2oe5U4ksCvxZZV9GXLY7mFHNESOfHdxvffwJHgpV9jTxkbC4dx8UP3ez47ltnCQcSPAw0ONQiEaj1+2pm1dyrG3j45GZFH+o/9k+YDNRLN/etlt2O0ferL/KasfCDJxmCFRhy4cNoQODnoeZ8YaHz1v0dgZSOLgOaXd5WGgjMjMDRc3IHWqGHZ0Ehxb2d7NnkeN0U+gk1YJ4P7gjiOy5+Hn+WpxfRLA1c2m8O1Yho1s/naAZ71Iqv2jvXtOYFJLpYx1iKFF/e5ioe/051EdSKDRFY482Mf8fNcbF3asrgsphdJIzwvHK0nGjdhHH6cGuJ9jRQXM0cSBQbKTIGdTxYzqT5qhbtu9veqA5fpwxZnOWLKC2eLnrrmry9HHetj86zkHe4q2rkZLQOkaPu6waRp3wMcyQAEWvb6HuKu92JeLZVuf9NR3Lw/ZWfSQq93IrAFWvVUgjQjKgg0cbmSZ2VB80/WwoKt/wArJ7b76mx9lEqQXLv7XdyDVRIYSEe/4HsgMmCP6I+6qNN247lnFlYwOsZIZ5MhCw5onCCWPaeQ5a0Q74XjR2jcGjthE+c5Cr7SD6qLdm7MltLOKKxFu0qAZSZmXjjAweFk1Vi2vEQRknPPNNVFrMgAud0BFLUtdNNI4i9gMRtx2rKW2fbQ5F5s1occ3WPji+nGD7QKtbDdnZk68USRMO0EHHrHI1oo3shyEv4XsnOmZgOgY9iXK+9n0MVPmqJvB4O7GQGYDonxkSwtwP8ASXRv2s1RHMBkWg/RF6rRLpM4ZntPSSO+/ag6XwfWXCcRDQaYZh7Q1Z3tCFY1u1TRA8iqMk4AwMZJJow3d2nO80ipKZbRCVWV1Akc8jw8OAwz+cR2dtBe09Yp/lTSe2TFE6Ysdic0W5j+71Q2gZUwzOimkx2LNpO3jtyR0E4Yox8WJR3LVHcztEQ4VnU6OFGWHYwHXjUEecdlEF/pkdi49lVNCpYmysLHal0F96rPdHAROVbo2kZfIYMOJUCtw4ydVK/tUR7tRmRzMVZVAIQOMMRoWcg6jOFA82e2kIRgAjOMH1ggg99XtrHwxnu/v11mbSRteH7QLBSsCsa35l472VuoNwfRVQfbmh+rzeXXgk/StM/fKwHsFUdO7WtY1K13Xh47qJDyclfpKw+2ib3QfcMUmMPbuh9cbcP1UObonF7B+sFFrWet/b4PlswHzxxLj1iqpmgtBO8Ipo03e+L+pjh9QLjuW9rdjoQ+dOEEd1B/g22cNoyybTuVDgSNHao2qxInN+Hlxk41OoIPmqduZedPsiAnU9EqH0r4je0GnfAfb8Gx4hrnpJs57RIy6d311zuiIQJX31tsO0g9yzznmi20ol3p3ZhvYGimQMMHDYHGhx5aH81hzzQPuVtKUdLbztxT2knRs/W6HWNz5yue7XU1p8nI+g1lGyfF2xtRcc/czj0dGc+2tenIw+ic+2bSCD0myjSkiS29M+F5MGzkHVcBfU6sPsof3Ffha9i6llDgeZ1+rxaJ/DFH8BR/0csL/vY/moP3cl4Npzp1S24PpKkDT1Zp9CP5gHF3gfFaqkYqR3Bw7QR4KGBi1tyf8q+4f/2yA/xVa75DE9q3zx+6p+yqi+GLO6/0r4sP9xD/ADGrffo6Wrf6gHej/wDFFaUXpqhn8neazaGdhnH947wr6Jve19DfVQntYeO/zRRNaSZjX0Me8UN7W8s/M++uOpBZ7h9616NTCznD71qut9Lm0b5ZXvVhRA4+Hx+e2k/jShmZsPat2Tp7WIopYfD4fPBKP3466m//AMuUblxXtGLOfxDfLwTm4Lf9LjHZ0g7nehK1bN2p7b5/4mor3APwAj4skq/vZ+2hOw1uYvPeSH9566CkzDv7fELkqs/hu6D3FH+9WrWafGuoe4NxH+Grzea699AlsjcRoPFliI90RHr4OErIo5HKMfRpVG0RudrWsSjKwhpm8xwUT94k+qjTa2wbxpWeGeDgOMRTWxIGBg4ljkVjnnyOKrqHgvKyaAhMdC2+25VXsjeUPmOG6ScYwba9UrNj4vScIfHV75G/prvwhSdHs7oYFWLpOGJFQAIvSMFPDwgDADMdOyuL3d+4kAW5sYJhnyopwcecJOilfU5NQ99nCPZ2wOcNJIfQiNjn53SqWtBOSK1Epiic/cCexVVjarEixoAFUAD0f3rWa8PFGg/STL+9JmtVktSsbOeoZH/NZds6PPuMdssR+tqNRjAyQ/wPaQFyGhXco5zibnE3ucUb7TPlf32VX2iZb0a1M2i3len7qas49M9v2UJXUKdaR5b0fX1VZbZmEVtI3xEY9wJ+ym9lQ9fr+6oG/wBPw2UoHNgFH7TKv2mouU2hZlvZBwQ2S/8A1wfpMW+2hujnwpxBZLZR1Q49ulA1Zna1sVrusfhlv+tT660bbMXR7UbslhVvWpx9RFZvu2fhdv8ArY/4hWp7+xhLizmJwMlCfnrgDvWoyNxQuC20EnJ1MbuI7UR+COb4JPD+hnkUeg4cfxGr7wQAraTxnlHe3KDzAMD9ZPfQd4N7xYr67jJ0kjjkx5xlGPtWvbPat1sy6u3iFvLBcSiTDXCI408bALaHU9R5CuepXtirJGk2xAHx8SrKyItcWDYSPDwWzzLlSKymwcHbe0sdUdsp9PBmod54cZQCEt4lc6Zku4yncmp6+sVT7vb4W8dzc3V1dQdJc9HlIVlKpwDhGuDnTFbdKgvo3xszJtYDpCzU/NkBKNPCrbceyp/Mgb6LI31A1mdpccO0bJ86SIyHz8SnGvpIor3r8KlhPaTQrIzM8Tqvvb44ipC5JAwM4oEu5gkdhKp0SSL7M/wkVk0SySLJ7SOdtFv0jyRAAPp5Wg7Aep3qrHaEXvO1V+WH9ZVWqx3xk4rK3k+XE3fp9tMXseJ9pp8aBWHqR1PtxTsO0rOfZ8UM86KejXI4wGUgDz6EGj1ELyVEZ2kdrQg9C/A9x3EHsVps24BjX0VTbVXxz8w/Wao3iSP8XtOPHy1ye9c5pgtGfxm0l/YicnvwKEM0NIx5NxnxXcN05TNJdhdnsy807taUIkeTqJEOOvRgaMJj/wBQg/VTfxR0L7Nn2ZCwcyvM4IPE6uTntC8IHfmrmy25Dc38RhLEJFLniUjGeDHPnyNEZ4RBo+VhcCSCuX0xWCqa54FsgLXvqPqpvg/PwSYdlxN/LQrsz8pi6/hUunreircJcQ3QPVdTD2LQhZXax3MTuQqrczEseQwX+8UXoz+GT/Ef5NXO1IJjNs8j/iUa7u7aht/dA2jBOrXGRJIAxiEeqqivEeJQF69NSTRdseXiXi2dtPpEH+TdYuYh5ukBWWMelm9FD7792J5zIfTVFf7R2TI3EHEcn6SMsjj9pcGmkgacw4IVR6XmADJadwAy5oNuo+a2bZu0p+jc3MccZXGDFP0kcmRqV4lVk9DDr66zOwuzf30l1/koDDEephnMjjtBYADzLQ5NvKpQwnabNA+jh0Jl4etVlCg6jQ5B0Jq8s9+tnwoqJKAqjAARvupoGta67iMlPTFTLLT8lTxuJdr5pFh9RrV5vFLw20p7EY9wJrMNkw/CLNewk/RjJon3j38tJbaWOOXLsjBRwvqSCAPJ89UOxo83tv8AJSU/ugfbRTE18ErhuaOt3osGgqaWnbaVpaSSc+DfVEF+dD8776dgh5LXMoyR6c/37Kl2Sak+qhS6RW9oni+mh7fbxjbRfHuI8/NXLH2AUUwx4X0AfX/5oU2x75tO1T4iyv3gIPbmqzmrm6whbwwLieH9Xju4az+tE8Mw+ExfNb+Ws7ql/wAxWgKx3fPwqD9bH/EK2HwmW2bAOOcfA49RX7C1Y3sQ/CYf1sf8Qrf94bPpbF0+NHjvXH1kVYzNpT3sUAbXkiEQmkjEmigA45OR2+kVXwvatIUNuilTIGOBwgpgHGOecipWz7QXFjEjEgFV1xr4p059WlSb3YiyEEM0eFZR0eBjiIJPLTl7aBhwZzbnWV6A6F84ErWtILWnMDMnXmeFlFtrOzIB6OIFs6HxiCDgg9mCQD1ZNO2O0IMYRURPHJyAvkEAnHZ565G7K6eOww5cEAAgkgkKRy7OzB9dePuujAgu2MOOrTjYN2dRFIvadbinbDMz5Imjqz1dW1TTfwDGWQZ5Zx2gerUjn2ioO+EfwViMeKyt7cad9O3e7yynLuxJUK3LBUMrAAfm6j2mu95Uzay/Nz3EGostjbberKlr3U8we0AYTa3QfT7zVkzY2oD1S2vqJD5+rNTNsCOC3llWKIlFLY4FAJ8+BVS0vvmy5epo+jP7US49ookvLRZY2jcZVxgjONPSKHaY5lW1x1EC68iqObILqtutowRRo8qKAyqciMEDiwPXqeQyca1Gh3ihCSSPFwLHJJHkIp8jhBOmNcnyRk9mcHEu53Yhkxx8bYQIMyHyQQwGnYVB9Vcy7p27ZyreMXJ98bnJjj6+vA7qHNkgtzi773ZqoGO2d1Js9rRSyMiasmQfF5Yx6xz6wAdcZwan4qBbbFiSTpADxhSuSxJwcZGvo9XVip9ZJCy/MvbiqnWvkqTcjyb0dl3Ke/hoTs/8z9dL/EaNd2Vw96B+nJ71FBNjzmHZPKP3q9e9njikZfa3yWypN4bjgurq4WMAkZ4mCjAHM8udeW98jDIIU5IwcA5Bxjnr6qV7Z9IFGcYZW5Zzjqpm42VxEcLcKjh8ULpkHOdCK6yRsoeSxoI2DJDmuaWi7jdSlukOSGXTn4w09Ncx3as5QakKGzpgg6DBqst9hHh8ZsMBgY5Dxy+Sc6+yp1ps4RsWB5rw4xoNS3WT21CIzvLS6MAbf/FJ+Bt7PJUwGpG74zfD5Nu572Uf36Kj1L3aHwqY/FgUd7MfsrPpmzabL+oKyiJMhvuKvKtNnw+T3/37Kro0yQKu7FOZ9VchsRMKxIxGPOfqH/NBuzj0m2HP6OFF9BZuP6qNNo+KqjsU9/8AYoN3HTjvr2Xn74EH7C8J+sVDaFewZoa8M/5RF81v5azqtG8NH5RF81v5azmqZPmKvCmbHPwiL9Yn8Qr6QK5g/Y+oAj21837H/KIv1ifxCvpa0Hva/NH1VbDtTFZhsfKiSM496lkQD5Ocrn1GrCo0iBL25Trbo5Bp1Y4Dr6V9tSaA1LcMrgvSNEycpRxnhbqySpUqVZ0USpi/i4onX4yMO8Gn68IzTg2N1B7cTS07QquV/wDpljN+ieJvPhXZD9eKNKDLO3L7EdDqU6YetH4/soq2bcccMb/GRG71BqvT7Py3jiO5eJVjbEHpUmlSpVy6wJUqVKkkqjddsy7Q80w/gNB8AxNcjsuJPaaLN1D8K2iv+qh71ahXldXY/wBYnvr172edaSHi3/qiFQP9uegeCfpUqVegIGlSpUqSSVTd1BmS7PYIl9jE/ZUKrDdQeLdHtlUdyr99AdOn8Fo/l4FEKH5nHh4hEFkup9H9/bRBs2LPCO05/v2VR2CZHpOP776Kdlx6k9gwK5NxyRRoUXbcuCc9QH30M+CpM27ynnJJI/exH8tWO+N3wQTt2JIe5SB9le+D616OxiHyVPeOI+1jTN1hXM2oD8NI+ERfNb+Ss4rR/DT+UQ/Nb+Ss4qh/zFXKbsYfCIf1sf8AEK+lrP8AFr80fVXzVsX8oh/Wx/xCvqvdyIdErdeAM+of81ZEbApist3piCbRRv0sTr61Kv8AzN3U3Vn4SLXgmt3x5MwX1MGT7VqsoTXttLfeu59nZMVMW7nJUqVKsC6NKlSpUkkt1Ygbe5iAwBcyrjqwyrj66f3QkJsoc6FVKEedGK/ZTW6Rwb1eyWNvpJz9hpzdzxfdEfxLhyB8l8SL9Z7qv0y3HRtduI7l41pRmGWQbnHxVzSpUq41BUqVKlSSVLuj+W7SHyovqNC12mL+7HnjPeuaLN0Exf7S9EJ7xmhrbS8O0Zx8ZI27hw16xoFwD4DwHa1EpheA9A8FzSpUq9GQFKlSpUkkqs90l+Dyn41xJ7OEfZVZmrbdLWyjPxpJG73auc067KNvT4eaJ0AycejxRPsxOXoz/ffRNaELHk6Z1+6qGxXn5sCudq7ZVELOwVFGrHkPR2muXIRIGyovCLOfckgHNyiD0s407qMNiwcECKOQGO7QewCs5tbebasyOCIrSNww4z40rKdSRn0jzZPM8tRhj4VAznAGtO3XdXtFgsh8NP5RD81v5KzitH8NP4+H5rfy1nFZ3/MVYp2xfyiH9bH/ABCvq7dz8Qvq+oV8o7F/KIf1sf8AEK+rt3fxI9X1CrI9RTFCfhRt8Qs/xCkmcZ8khif3TQiDnlWnb3bL6eIpjPGrL3/+TWf/AIOro/8AuJvox/01mqqZ0xBajmidJsog8PBN7avrdQqVSL3d6S3TiluUVQNWdFz6Thh9VCFvt2Zoy54s+NjhtXZDjl4/H1+isHuMt7ZLoR7QUn8ur1RPSof2dtczcIFzEjkAFXgcDi61DceDr6Kuot3r5zhJrcnsKMD9dMKKU7kx9oaXc7q9VL3VT4Rej40cD9xdfupbOHDezj48cTetS6H144aqYHv7C4keS290CSMR5iJAGDxA+STzzzHXzp3Z1pf3Vx0qRLbAIV988YsDg+MNOsZHLr51qqaZ01KYBrsOxcHpC1RLI9mpxJHXdFdKq07D2n+ltz/2z/XXLbE2n1S23+2f6q5v4DVcOv0Qf3ORWlKqg7H2p+kt/wDbb76bbZO1ceXbj0Rt9opvgVVw6/RP7nJwT+6H/wCT2gO2KE/u0N70pjaXzoB7GNSNk3N9YXc0stubkyqqExsF8nABxw6aaYIFNXey769n6cW6RFV4AruS2Mk5PCO30euu10aTTGLH+m17cNa2uiJjwcLdijUqek3a2gv+TEfQzD66abZl4vO1z82aP7Tmu3bpilOskfQoQaCYbO1eUqhXd3NEVEltIpc4UZB4j2DFcHa5BAaGZWIzjg1x1kDrHnqwaWpD+vsPko+5T/09oU2dsKx7FJ7gaId04cWVsPkk95J+2gq724nAykOpKkAMmNSPTRPu3s28uoY4xm2t0RVLD8bIAOYJHiA9/prn9L1TJpGcm64ARCkp3MYQ4WN1abc3tjtlZfxjjmic9cAcZ/MHp1PYaoItl3123TSLCMYKRSF+FOzxF04vO2T6KuNubAjguLK3jUBCZHPypFQ8BYnmRknWq7bREc7LPJLEoRTF0ZYcTni4z4o8Zs4wD1UKa3K5RBrQ1Q7DbNzZMLeWFDqzKAx4nyxZuBtVJGT4pA76PNkbVBVJEbMbgHzEHzdRH1ig3eeVm2bE8ulxGYmB/O4j9uNSO0VbboawHHLppuHHZxnGPXmmthNlJUXhoPv8PzG/lrOK0XwzD3+HzKw/grOqyv8AmKkp2xfymH9bH/EK+rt3T7yPV9Qr5M2dciOWNznCurHHPAIJxWrQ+GyNAAqSgD5K+jX3ypsIAN0xW41Hv5MRseRxWODw7r8WbuX+uk/h1jYYMcpHoT+qp4hvSUbbExu76RW8aK34MJ+a0jDKlh1hV6u30mnG3olUM62xe3iJV5OJQfFOHZUOpAPXVNu3vfCb+VtVjnCYL4GHUcODgkYPbRDcboli6rcSLbyNxvCAMEnVgGOqgnmKtaSW/h67ptuaqd79nRKUuEA4JCqTKBoyt5L/ADgevnV5udcsYo+IkujtGW+NwOUz6xQtv3tSOLEGQxLozhceKi6hfMTpjzCuNheESGCNQUkLhmdiFThLMxY48Yaa+ymkc0OSC26wtBI2CMgDJ+yriCwRPJUemsTXw1IOSSj0Kn9de/hsT4s3cv8AXUC8HalZbljzeyvCg7B3ViH4b1+LN3L/AF0vw4L8WbuX+umxN3p1tpiHYO4Ujbr8UdwrEvw4L8WbuX+uvfw5L8WbuX+ulibvSWwTbFjbqx3Ee3lTlvsqNOQz6cY7uVY5+HMfFm7l/rrz8OY7Ju5f66WMb0ltJsk+Kvd91De9u0Y7WNnwAFUk92eWez2kVnf4dB2Tdyf11Sb0eE2O8gaMpJxNjUhceUpOcMTyWnxjemspM1r7pHT3zkJ5YiDcKRqeRdtCXIx348wbfcy1njMljMeNM6cZKk88Nk8S57aud49mNNFDJCokCSJIY8gCRR1ZOnXpmo+ww63Mk7QmFXRUEeRxMRzdgug7KvwAnDb73prqp3a206yJHIWaN3aIrIeJoZQPJDHUq3Vnl6jnT9iykhl7MEevNY3tHaUaXjuThBdo2gz+LBDkDr1IoxsfCnZx5/GEn5GNO+qQ4NyTor3s3be5hV4yVkibijcDOGHaOw5xjsJocO8UiDgubWYSAc4ozIh6sqRqvoODUyHw42qLwhXx50/5pp/DPZHnG30D9hpB9jkUrIaudiXd86qIzBCrcWXwZCeolR1gcgSB2k1pu6u6HRIgxhIxgDr9JPWc6589DMfhstF5Iw/7f3mnvw8W/Y/+3/zSLwTe6SDPDOfhEXzW/lrOaLvCHvPFeyRvFxYUNniGOeMenlQjWd5u4qSVKlSqCSVKlSpJL3NTotvXCrwLPKF7A7Y9WulKlTgkaklCZyedc0qVMklSpUqSSVKlSpJJUqVKkklSpUqSSVe5rylSSRZu14QZbVBGy9JGOQJwy+YHB081Stt+EhpQRFH0ZIxxFssPmgDAPnpUqtEzwLAprIMeQn1VzmvKVVJ17mlmvKVJJe5pZrylSSXua8pUqSS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97" y="2607421"/>
            <a:ext cx="1753542" cy="157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6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90872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s-CO" sz="2000" dirty="0">
                <a:solidFill>
                  <a:srgbClr val="CC00FF"/>
                </a:solidFill>
                <a:latin typeface="Jokerman" pitchFamily="82" charset="0"/>
                <a:cs typeface="Arial" pitchFamily="34" charset="0"/>
              </a:rPr>
              <a:t>PARTICIPANTES</a:t>
            </a:r>
            <a:endParaRPr lang="es-MX" sz="2000" dirty="0">
              <a:solidFill>
                <a:srgbClr val="CC00FF"/>
              </a:solidFill>
              <a:latin typeface="Jokerman" pitchFamily="82" charset="0"/>
              <a:cs typeface="Arial" pitchFamily="34" charset="0"/>
            </a:endParaRPr>
          </a:p>
          <a:p>
            <a:pPr algn="ctr">
              <a:buNone/>
            </a:pPr>
            <a:r>
              <a:rPr lang="es-CO" dirty="0">
                <a:latin typeface="Comic Sans MS" pitchFamily="66" charset="0"/>
                <a:cs typeface="Arial" pitchFamily="34" charset="0"/>
              </a:rPr>
              <a:t>Padres de Familia de los estudiantes </a:t>
            </a:r>
            <a:r>
              <a:rPr lang="es-CO" b="1" i="1" dirty="0">
                <a:latin typeface="Comic Sans MS" pitchFamily="66" charset="0"/>
                <a:cs typeface="Arial" pitchFamily="34" charset="0"/>
              </a:rPr>
              <a:t>Colegio Rafael </a:t>
            </a:r>
            <a:r>
              <a:rPr lang="es-CO" b="1" i="1" dirty="0" smtClean="0">
                <a:latin typeface="Comic Sans MS" pitchFamily="66" charset="0"/>
                <a:cs typeface="Arial" pitchFamily="34" charset="0"/>
              </a:rPr>
              <a:t>Mari </a:t>
            </a:r>
            <a:r>
              <a:rPr lang="es-CO" b="1" i="1" dirty="0">
                <a:latin typeface="Comic Sans MS" pitchFamily="66" charset="0"/>
                <a:cs typeface="Arial" pitchFamily="34" charset="0"/>
              </a:rPr>
              <a:t>Carrasquilla</a:t>
            </a:r>
            <a:endParaRPr lang="es-MX" dirty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183560" y="2845857"/>
            <a:ext cx="35283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CO" sz="2000" b="1" dirty="0" smtClean="0">
                <a:solidFill>
                  <a:srgbClr val="CC00FF"/>
                </a:solidFill>
                <a:latin typeface="Jokerman" pitchFamily="82" charset="0"/>
                <a:cs typeface="Arial" pitchFamily="34" charset="0"/>
              </a:rPr>
              <a:t>TIEMPO DE EJECUCIÓN</a:t>
            </a:r>
            <a:endParaRPr lang="es-MX" sz="2000" b="1" dirty="0" smtClean="0">
              <a:solidFill>
                <a:srgbClr val="CC00FF"/>
              </a:solidFill>
              <a:latin typeface="Jokerman" pitchFamily="82" charset="0"/>
              <a:cs typeface="Arial" pitchFamily="34" charset="0"/>
            </a:endParaRPr>
          </a:p>
          <a:p>
            <a:pPr algn="ctr">
              <a:buNone/>
            </a:pPr>
            <a:r>
              <a:rPr lang="es-CO" dirty="0" smtClean="0">
                <a:latin typeface="Comic Sans MS" pitchFamily="66" charset="0"/>
                <a:cs typeface="Arial" pitchFamily="34" charset="0"/>
              </a:rPr>
              <a:t>Se estima una duración por seminario de 75 minutos aproximadamente.</a:t>
            </a:r>
            <a:endParaRPr lang="es-ES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256490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s-CO" sz="2000" dirty="0" smtClean="0">
                <a:solidFill>
                  <a:srgbClr val="CC00FF"/>
                </a:solidFill>
                <a:latin typeface="Jokerman" pitchFamily="82" charset="0"/>
                <a:cs typeface="Arial" pitchFamily="34" charset="0"/>
              </a:rPr>
              <a:t>LOGÍSTICA</a:t>
            </a:r>
            <a:endParaRPr lang="es-MX" sz="2000" dirty="0" smtClean="0">
              <a:solidFill>
                <a:srgbClr val="CC00FF"/>
              </a:solidFill>
              <a:latin typeface="Jokerman" pitchFamily="82" charset="0"/>
              <a:cs typeface="Arial" pitchFamily="34" charset="0"/>
            </a:endParaRPr>
          </a:p>
          <a:p>
            <a:pPr algn="ctr">
              <a:buNone/>
            </a:pPr>
            <a:r>
              <a:rPr lang="es-CO" dirty="0" smtClean="0">
                <a:latin typeface="Comic Sans MS" pitchFamily="66" charset="0"/>
                <a:cs typeface="Arial" pitchFamily="34" charset="0"/>
              </a:rPr>
              <a:t>     Desarrollo de actividades lúdicas y dinámicas, incorporando estrategias reflexivas y argumentativas  implementando una metodología de enseñanza –aprendizaje a partir de un proceso de aprender a aprender, </a:t>
            </a:r>
            <a:r>
              <a:rPr lang="es-CO" dirty="0" err="1" smtClean="0">
                <a:latin typeface="Comic Sans MS" pitchFamily="66" charset="0"/>
                <a:cs typeface="Arial" pitchFamily="34" charset="0"/>
              </a:rPr>
              <a:t>autodirigido</a:t>
            </a:r>
            <a:r>
              <a:rPr lang="es-CO" dirty="0" smtClean="0">
                <a:latin typeface="Comic Sans MS" pitchFamily="66" charset="0"/>
                <a:cs typeface="Arial" pitchFamily="34" charset="0"/>
              </a:rPr>
              <a:t> con análisis crítico transfiriendo los saberes a contextos reales y generando propuestas personales que construyan en los participantes una perspectiva actual, ética y sencilla de aplicar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5122" name="Picture 2" descr="https://lh5.googleusercontent.com/-j19Y0czQFXE/TYiJcILoTpI/AAAAAAAAB4U/z8GQxqMgcHQ/s400/coleg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87" y="452468"/>
            <a:ext cx="2933938" cy="21124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cursosdelogistica.com/wp-content/uploads/2012/08/Entorno-Logistic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746"/>
          <a:stretch/>
        </p:blipFill>
        <p:spPr bwMode="auto">
          <a:xfrm>
            <a:off x="5451273" y="4222231"/>
            <a:ext cx="3524250" cy="2059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ondospedia.com/fondos/fondo-verde-abstra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37" y="0"/>
            <a:ext cx="9165238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755576" y="2001039"/>
            <a:ext cx="352839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s-CO" sz="2000" dirty="0" smtClean="0">
                <a:latin typeface="Comic Sans MS" pitchFamily="66" charset="0"/>
                <a:cs typeface="Arial" pitchFamily="34" charset="0"/>
              </a:rPr>
              <a:t>Adquisición de conocimiento para generar una economía auto-sostenible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360774" y="2805896"/>
            <a:ext cx="45720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s-CO" sz="2000" dirty="0" smtClean="0">
                <a:latin typeface="Comic Sans MS" pitchFamily="66" charset="0"/>
                <a:cs typeface="Arial" pitchFamily="34" charset="0"/>
              </a:rPr>
              <a:t>Fortalecimiento de redes de apoyo a  nivel familiar e institucional, promoviendo herramientas de cohesión y aprovechamiento de recursos.</a:t>
            </a:r>
            <a:endParaRPr lang="es-MX" sz="2000" dirty="0" smtClean="0"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99" y="4437112"/>
            <a:ext cx="3600400" cy="16004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s-CO" sz="2000" dirty="0" smtClean="0">
                <a:latin typeface="Comic Sans MS" pitchFamily="66" charset="0"/>
                <a:cs typeface="Arial" pitchFamily="34" charset="0"/>
              </a:rPr>
              <a:t>Disminución significativa del mal uso del medio ambiente, preservando un mundo natural. </a:t>
            </a:r>
          </a:p>
          <a:p>
            <a:pPr algn="ctr"/>
            <a:endParaRPr lang="es-ES" dirty="0"/>
          </a:p>
        </p:txBody>
      </p:sp>
      <p:pic>
        <p:nvPicPr>
          <p:cNvPr id="4098" name="Picture 2" descr="https://encrypted-tbn0.gstatic.com/images?q=tbn:ANd9GcTpZ3wnOQ-KkLOSZCY-9uAZ4BvDgoVQZUEpzqwA0X1_wvu_ELN9F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890" y="557972"/>
            <a:ext cx="2428875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004720" y="557972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b="1" dirty="0" smtClean="0">
                <a:solidFill>
                  <a:srgbClr val="CC00FF"/>
                </a:solidFill>
                <a:latin typeface="Jokerman" pitchFamily="82" charset="0"/>
                <a:cs typeface="Arial" pitchFamily="34" charset="0"/>
              </a:rPr>
              <a:t>INDICADORES DE LOGRO</a:t>
            </a:r>
          </a:p>
        </p:txBody>
      </p:sp>
    </p:spTree>
    <p:extLst>
      <p:ext uri="{BB962C8B-B14F-4D97-AF65-F5344CB8AC3E}">
        <p14:creationId xmlns:p14="http://schemas.microsoft.com/office/powerpoint/2010/main" val="31251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428</Words>
  <Application>Microsoft Office PowerPoint</Application>
  <PresentationFormat>Presentación en pantalla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Nancy</dc:creator>
  <cp:lastModifiedBy>Gisell</cp:lastModifiedBy>
  <cp:revision>23</cp:revision>
  <dcterms:created xsi:type="dcterms:W3CDTF">2013-11-15T02:49:54Z</dcterms:created>
  <dcterms:modified xsi:type="dcterms:W3CDTF">2014-03-21T00:49:24Z</dcterms:modified>
</cp:coreProperties>
</file>